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65" r:id="rId5"/>
    <p:sldId id="266" r:id="rId6"/>
    <p:sldId id="325" r:id="rId7"/>
    <p:sldId id="260" r:id="rId8"/>
    <p:sldId id="274" r:id="rId9"/>
    <p:sldId id="297" r:id="rId10"/>
    <p:sldId id="310" r:id="rId11"/>
    <p:sldId id="315" r:id="rId12"/>
    <p:sldId id="352" r:id="rId13"/>
    <p:sldId id="331" r:id="rId14"/>
    <p:sldId id="346" r:id="rId15"/>
    <p:sldId id="347" r:id="rId16"/>
    <p:sldId id="341" r:id="rId17"/>
    <p:sldId id="348" r:id="rId18"/>
    <p:sldId id="353" r:id="rId19"/>
    <p:sldId id="337" r:id="rId20"/>
    <p:sldId id="330" r:id="rId21"/>
    <p:sldId id="342" r:id="rId22"/>
    <p:sldId id="357" r:id="rId23"/>
    <p:sldId id="358" r:id="rId24"/>
    <p:sldId id="359" r:id="rId25"/>
    <p:sldId id="360" r:id="rId26"/>
    <p:sldId id="333" r:id="rId27"/>
    <p:sldId id="343" r:id="rId28"/>
    <p:sldId id="344" r:id="rId29"/>
    <p:sldId id="354" r:id="rId30"/>
    <p:sldId id="332" r:id="rId31"/>
    <p:sldId id="327" r:id="rId32"/>
    <p:sldId id="312" r:id="rId33"/>
    <p:sldId id="313" r:id="rId34"/>
    <p:sldId id="309" r:id="rId35"/>
    <p:sldId id="275" r:id="rId3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2D"/>
    <a:srgbClr val="9E2128"/>
    <a:srgbClr val="663300"/>
    <a:srgbClr val="FFA800"/>
    <a:srgbClr val="FFFFFF"/>
    <a:srgbClr val="FDB002"/>
    <a:srgbClr val="FFBC3B"/>
    <a:srgbClr val="E5A3C1"/>
    <a:srgbClr val="CC4783"/>
    <a:srgbClr val="397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3" autoAdjust="0"/>
    <p:restoredTop sz="94660" autoAdjust="0"/>
  </p:normalViewPr>
  <p:slideViewPr>
    <p:cSldViewPr snapToGrid="0" showGuides="1">
      <p:cViewPr varScale="1">
        <p:scale>
          <a:sx n="88" d="100"/>
          <a:sy n="88" d="100"/>
        </p:scale>
        <p:origin x="557" y="67"/>
      </p:cViewPr>
      <p:guideLst>
        <p:guide orient="horz" pos="2115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2366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5CDDD-C0DF-4668-939E-C6005579D14F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8211-23E2-4390-B324-272BB036B6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05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6405A-8BBD-4372-B124-50A5E614708A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19038-17F6-44B0-A8A3-FF7018EFDE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04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1" dirty="0">
                <a:solidFill>
                  <a:srgbClr val="FFFFFF"/>
                </a:solidFill>
              </a:rPr>
              <a:t>提升數據有效性</a:t>
            </a:r>
          </a:p>
          <a:p>
            <a:r>
              <a:rPr lang="zh-TW" altLang="en-US" dirty="0"/>
              <a:t>做出最佳決策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19038-17F6-44B0-A8A3-FF7018EFDE6D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4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2" y="4701396"/>
            <a:ext cx="12213942" cy="21566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66" y="899271"/>
            <a:ext cx="3233468" cy="2528321"/>
          </a:xfrm>
          <a:prstGeom prst="rect">
            <a:avLst/>
          </a:prstGeom>
        </p:spPr>
      </p:pic>
      <p:sp>
        <p:nvSpPr>
          <p:cNvPr id="12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197192" y="6356350"/>
            <a:ext cx="2743200" cy="365125"/>
          </a:xfrm>
        </p:spPr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94400"/>
          <a:stretch/>
        </p:blipFill>
        <p:spPr>
          <a:xfrm rot="10800000">
            <a:off x="0" y="0"/>
            <a:ext cx="12189125" cy="120770"/>
          </a:xfrm>
          <a:prstGeom prst="rect">
            <a:avLst/>
          </a:prstGeom>
        </p:spPr>
      </p:pic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849169" y="360686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70857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28" y="362531"/>
            <a:ext cx="762066" cy="62489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0"/>
          <a:stretch/>
        </p:blipFill>
        <p:spPr>
          <a:xfrm>
            <a:off x="-21942" y="6737230"/>
            <a:ext cx="12213942" cy="12077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33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93650" r="-1" b="-1"/>
          <a:stretch/>
        </p:blipFill>
        <p:spPr>
          <a:xfrm rot="10800000">
            <a:off x="-1" y="-3"/>
            <a:ext cx="12189125" cy="13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8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0"/>
          <a:stretch/>
        </p:blipFill>
        <p:spPr>
          <a:xfrm>
            <a:off x="-21942" y="6737230"/>
            <a:ext cx="12213942" cy="12077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28" y="362531"/>
            <a:ext cx="762066" cy="62489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93650" r="-1" b="-1"/>
          <a:stretch/>
        </p:blipFill>
        <p:spPr>
          <a:xfrm rot="10800000">
            <a:off x="-1" y="-3"/>
            <a:ext cx="12189125" cy="13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48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28" y="362531"/>
            <a:ext cx="762066" cy="6248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0"/>
          <a:stretch/>
        </p:blipFill>
        <p:spPr>
          <a:xfrm>
            <a:off x="-21942" y="6737230"/>
            <a:ext cx="12213942" cy="12077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93650" r="-1" b="-1"/>
          <a:stretch/>
        </p:blipFill>
        <p:spPr>
          <a:xfrm rot="10800000">
            <a:off x="-1" y="-3"/>
            <a:ext cx="12189125" cy="13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28" y="362531"/>
            <a:ext cx="762066" cy="6248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0"/>
          <a:stretch/>
        </p:blipFill>
        <p:spPr>
          <a:xfrm>
            <a:off x="-21942" y="6737230"/>
            <a:ext cx="12213942" cy="12077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93650" r="-1" b="-1"/>
          <a:stretch/>
        </p:blipFill>
        <p:spPr>
          <a:xfrm rot="10800000">
            <a:off x="-1" y="-3"/>
            <a:ext cx="12189125" cy="13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0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"/>
          <a:stretch/>
        </p:blipFill>
        <p:spPr>
          <a:xfrm>
            <a:off x="7694762" y="0"/>
            <a:ext cx="4497238" cy="528529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531" y="5851430"/>
            <a:ext cx="762066" cy="624894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0"/>
          <a:stretch/>
        </p:blipFill>
        <p:spPr>
          <a:xfrm>
            <a:off x="-21942" y="6737230"/>
            <a:ext cx="12213942" cy="12077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11324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0"/>
          <a:stretch/>
        </p:blipFill>
        <p:spPr>
          <a:xfrm>
            <a:off x="-21942" y="6737230"/>
            <a:ext cx="12213942" cy="1207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531" y="5851430"/>
            <a:ext cx="762066" cy="6248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"/>
          <a:stretch/>
        </p:blipFill>
        <p:spPr>
          <a:xfrm>
            <a:off x="7694762" y="0"/>
            <a:ext cx="4497238" cy="5285294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2361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0"/>
          <a:stretch/>
        </p:blipFill>
        <p:spPr>
          <a:xfrm>
            <a:off x="-21942" y="6737230"/>
            <a:ext cx="12213942" cy="1207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3733965" cy="41613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28" y="362531"/>
            <a:ext cx="762066" cy="62489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0" y="3160435"/>
            <a:ext cx="2139351" cy="291189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3920" r="10053" b="13557"/>
          <a:stretch/>
        </p:blipFill>
        <p:spPr>
          <a:xfrm>
            <a:off x="3295291" y="559725"/>
            <a:ext cx="4753154" cy="3769744"/>
          </a:xfrm>
          <a:prstGeom prst="rect">
            <a:avLst/>
          </a:prstGeom>
        </p:spPr>
      </p:pic>
      <p:grpSp>
        <p:nvGrpSpPr>
          <p:cNvPr id="13" name="群組 12"/>
          <p:cNvGrpSpPr/>
          <p:nvPr userDrawn="1"/>
        </p:nvGrpSpPr>
        <p:grpSpPr>
          <a:xfrm>
            <a:off x="9401725" y="4421921"/>
            <a:ext cx="1436821" cy="1769067"/>
            <a:chOff x="7880858" y="4297363"/>
            <a:chExt cx="1436821" cy="1769067"/>
          </a:xfrm>
        </p:grpSpPr>
        <p:pic>
          <p:nvPicPr>
            <p:cNvPr id="11" name="Google Shape;537;p34"/>
            <p:cNvPicPr preferRelativeResize="0"/>
            <p:nvPr userDrawn="1"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80858" y="4297363"/>
              <a:ext cx="1436821" cy="1436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539;p34"/>
            <p:cNvSpPr txBox="1"/>
            <p:nvPr userDrawn="1"/>
          </p:nvSpPr>
          <p:spPr>
            <a:xfrm>
              <a:off x="7894319" y="5727876"/>
              <a:ext cx="14098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FB </a:t>
              </a:r>
              <a:r>
                <a:rPr lang="en-US" sz="16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粉絲專頁</a:t>
              </a:r>
              <a:endParaRPr dirty="0"/>
            </a:p>
          </p:txBody>
        </p:sp>
      </p:grpSp>
      <p:grpSp>
        <p:nvGrpSpPr>
          <p:cNvPr id="14" name="群組 13"/>
          <p:cNvGrpSpPr/>
          <p:nvPr userDrawn="1"/>
        </p:nvGrpSpPr>
        <p:grpSpPr>
          <a:xfrm>
            <a:off x="7937739" y="4416068"/>
            <a:ext cx="1436821" cy="1774101"/>
            <a:chOff x="7316313" y="4611834"/>
            <a:chExt cx="1436821" cy="1774101"/>
          </a:xfrm>
        </p:grpSpPr>
        <p:pic>
          <p:nvPicPr>
            <p:cNvPr id="15" name="Google Shape;536;p3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316313" y="4611834"/>
              <a:ext cx="1436821" cy="1436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538;p34"/>
            <p:cNvSpPr txBox="1"/>
            <p:nvPr/>
          </p:nvSpPr>
          <p:spPr>
            <a:xfrm>
              <a:off x="7343237" y="6047381"/>
              <a:ext cx="14098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官方網站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8506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52E8-E0F5-4B4D-9CA7-4A731E81ED6A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E76-1C2E-42B9-BBD7-4A77B13F0C8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3" y="381581"/>
            <a:ext cx="762066" cy="62489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66" y="899271"/>
            <a:ext cx="3233468" cy="2528321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2192000" cy="138023"/>
          </a:xfrm>
          <a:prstGeom prst="rect">
            <a:avLst/>
          </a:prstGeom>
          <a:solidFill>
            <a:srgbClr val="FFA80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5969"/>
                </a:solidFill>
              </a:ln>
              <a:solidFill>
                <a:srgbClr val="FF5969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6731000"/>
            <a:ext cx="12192000" cy="112143"/>
          </a:xfrm>
          <a:prstGeom prst="rect">
            <a:avLst/>
          </a:prstGeom>
          <a:solidFill>
            <a:srgbClr val="FFA800"/>
          </a:solidFill>
          <a:ln>
            <a:solidFill>
              <a:srgbClr val="FF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04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7444154" y="0"/>
            <a:ext cx="4747846" cy="6858000"/>
          </a:xfrm>
          <a:prstGeom prst="rect">
            <a:avLst/>
          </a:prstGeom>
          <a:solidFill>
            <a:srgbClr val="FFA800"/>
          </a:solidFill>
          <a:ln>
            <a:solidFill>
              <a:srgbClr val="FF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038600" y="6356350"/>
            <a:ext cx="2743200" cy="365125"/>
          </a:xfrm>
        </p:spPr>
        <p:txBody>
          <a:bodyPr/>
          <a:lstStyle/>
          <a:p>
            <a:fld id="{9ECE52E8-E0F5-4B4D-9CA7-4A731E81ED6A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E76-1C2E-42B9-BBD7-4A77B13F0C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7925082" y="4454721"/>
            <a:ext cx="378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0" dirty="0">
                <a:solidFill>
                  <a:srgbClr val="6633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OUTLINE</a:t>
            </a:r>
            <a:endParaRPr lang="zh-TW" altLang="en-US" sz="5400" b="0" dirty="0">
              <a:solidFill>
                <a:srgbClr val="6633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3" y="381581"/>
            <a:ext cx="762066" cy="62489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8139" y="1095335"/>
            <a:ext cx="6172200" cy="4873625"/>
          </a:xfrm>
        </p:spPr>
        <p:txBody>
          <a:bodyPr/>
          <a:lstStyle>
            <a:lvl1pPr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80" y="1667138"/>
            <a:ext cx="4266918" cy="186501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41" y="6356350"/>
            <a:ext cx="176037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1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7" y="365125"/>
            <a:ext cx="762066" cy="6248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33" y="365125"/>
            <a:ext cx="10515600" cy="1325563"/>
          </a:xfrm>
        </p:spPr>
        <p:txBody>
          <a:bodyPr>
            <a:normAutofit/>
          </a:bodyPr>
          <a:lstStyle>
            <a:lvl1pPr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33" y="1825625"/>
            <a:ext cx="105156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52E8-E0F5-4B4D-9CA7-4A731E81ED6A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E76-1C2E-42B9-BBD7-4A77B13F0C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8023"/>
          </a:xfrm>
          <a:prstGeom prst="rect">
            <a:avLst/>
          </a:prstGeom>
          <a:solidFill>
            <a:srgbClr val="FFA80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5969"/>
                </a:solidFill>
              </a:ln>
              <a:solidFill>
                <a:srgbClr val="FF5969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6731000"/>
            <a:ext cx="12192000" cy="112143"/>
          </a:xfrm>
          <a:prstGeom prst="rect">
            <a:avLst/>
          </a:prstGeom>
          <a:solidFill>
            <a:srgbClr val="FFA800"/>
          </a:solidFill>
          <a:ln>
            <a:solidFill>
              <a:srgbClr val="FF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4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28" y="362531"/>
            <a:ext cx="762066" cy="62489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2" y="4701396"/>
            <a:ext cx="12213942" cy="215660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91150" y="763139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4148" r="11086" b="8787"/>
          <a:stretch/>
        </p:blipFill>
        <p:spPr>
          <a:xfrm>
            <a:off x="3936" y="1"/>
            <a:ext cx="3338448" cy="4111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92" b="11287"/>
          <a:stretch/>
        </p:blipFill>
        <p:spPr>
          <a:xfrm>
            <a:off x="0" y="400974"/>
            <a:ext cx="3342384" cy="58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01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rgbClr val="FFA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52E8-E0F5-4B4D-9CA7-4A731E81ED6A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E76-1C2E-42B9-BBD7-4A77B13F0C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164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3" y="381581"/>
            <a:ext cx="762066" cy="62489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68139" y="1768475"/>
            <a:ext cx="51816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602139" y="1768475"/>
            <a:ext cx="51816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52E8-E0F5-4B4D-9CA7-4A731E81ED6A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E76-1C2E-42B9-BBD7-4A77B13F0C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 userDrawn="1"/>
        </p:nvSpPr>
        <p:spPr>
          <a:xfrm>
            <a:off x="129543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按一下以編輯母片標題樣式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12192000" cy="138023"/>
          </a:xfrm>
          <a:prstGeom prst="rect">
            <a:avLst/>
          </a:prstGeom>
          <a:solidFill>
            <a:srgbClr val="FFA80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5969"/>
                </a:solidFill>
              </a:ln>
              <a:solidFill>
                <a:srgbClr val="FF5969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731000"/>
            <a:ext cx="12192000" cy="112143"/>
          </a:xfrm>
          <a:prstGeom prst="rect">
            <a:avLst/>
          </a:prstGeom>
          <a:solidFill>
            <a:srgbClr val="FFA800"/>
          </a:solidFill>
          <a:ln>
            <a:solidFill>
              <a:srgbClr val="FF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49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3" y="381581"/>
            <a:ext cx="762066" cy="624894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52E8-E0F5-4B4D-9CA7-4A731E81ED6A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E76-1C2E-42B9-BBD7-4A77B13F0C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 userDrawn="1"/>
        </p:nvSpPr>
        <p:spPr>
          <a:xfrm>
            <a:off x="129543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按一下以編輯母片標題樣式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8023"/>
          </a:xfrm>
          <a:prstGeom prst="rect">
            <a:avLst/>
          </a:prstGeom>
          <a:solidFill>
            <a:srgbClr val="FFA80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5969"/>
                </a:solidFill>
              </a:ln>
              <a:solidFill>
                <a:srgbClr val="FF5969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6731000"/>
            <a:ext cx="12192000" cy="112143"/>
          </a:xfrm>
          <a:prstGeom prst="rect">
            <a:avLst/>
          </a:prstGeom>
          <a:solidFill>
            <a:srgbClr val="FFA800"/>
          </a:solidFill>
          <a:ln>
            <a:solidFill>
              <a:srgbClr val="FF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77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52E8-E0F5-4B4D-9CA7-4A731E81ED6A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E76-1C2E-42B9-BBD7-4A77B13F0C8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67" y="428473"/>
            <a:ext cx="762066" cy="62489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138023"/>
          </a:xfrm>
          <a:prstGeom prst="rect">
            <a:avLst/>
          </a:prstGeom>
          <a:solidFill>
            <a:srgbClr val="FFA80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5969"/>
                </a:solidFill>
              </a:ln>
              <a:solidFill>
                <a:srgbClr val="FF5969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31000"/>
            <a:ext cx="12192000" cy="112143"/>
          </a:xfrm>
          <a:prstGeom prst="rect">
            <a:avLst/>
          </a:prstGeom>
          <a:solidFill>
            <a:srgbClr val="FFA800"/>
          </a:solidFill>
          <a:ln>
            <a:solidFill>
              <a:srgbClr val="FF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94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628" y="362531"/>
            <a:ext cx="762066" cy="62489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0" y="3160435"/>
            <a:ext cx="2139351" cy="291189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3920" r="10053" b="13557"/>
          <a:stretch/>
        </p:blipFill>
        <p:spPr>
          <a:xfrm>
            <a:off x="3295291" y="559725"/>
            <a:ext cx="4753154" cy="3769744"/>
          </a:xfrm>
          <a:prstGeom prst="rect">
            <a:avLst/>
          </a:prstGeom>
        </p:spPr>
      </p:pic>
      <p:grpSp>
        <p:nvGrpSpPr>
          <p:cNvPr id="13" name="群組 12"/>
          <p:cNvGrpSpPr/>
          <p:nvPr userDrawn="1"/>
        </p:nvGrpSpPr>
        <p:grpSpPr>
          <a:xfrm>
            <a:off x="9401725" y="4421921"/>
            <a:ext cx="1436821" cy="1769067"/>
            <a:chOff x="7880858" y="4297363"/>
            <a:chExt cx="1436821" cy="1769067"/>
          </a:xfrm>
        </p:grpSpPr>
        <p:pic>
          <p:nvPicPr>
            <p:cNvPr id="11" name="Google Shape;537;p34"/>
            <p:cNvPicPr preferRelativeResize="0"/>
            <p:nvPr userDrawn="1"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80858" y="4297363"/>
              <a:ext cx="1436821" cy="1436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539;p34"/>
            <p:cNvSpPr txBox="1"/>
            <p:nvPr userDrawn="1"/>
          </p:nvSpPr>
          <p:spPr>
            <a:xfrm>
              <a:off x="7894319" y="5727876"/>
              <a:ext cx="14098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FB </a:t>
              </a:r>
              <a:r>
                <a:rPr lang="en-US" sz="16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粉絲專頁</a:t>
              </a:r>
              <a:endParaRPr dirty="0"/>
            </a:p>
          </p:txBody>
        </p:sp>
      </p:grpSp>
      <p:grpSp>
        <p:nvGrpSpPr>
          <p:cNvPr id="14" name="群組 13"/>
          <p:cNvGrpSpPr/>
          <p:nvPr userDrawn="1"/>
        </p:nvGrpSpPr>
        <p:grpSpPr>
          <a:xfrm>
            <a:off x="7937739" y="4416068"/>
            <a:ext cx="1436821" cy="1774101"/>
            <a:chOff x="7316313" y="4611834"/>
            <a:chExt cx="1436821" cy="1774101"/>
          </a:xfrm>
        </p:grpSpPr>
        <p:pic>
          <p:nvPicPr>
            <p:cNvPr id="15" name="Google Shape;536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316313" y="4611834"/>
              <a:ext cx="1436821" cy="1436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538;p34"/>
            <p:cNvSpPr txBox="1"/>
            <p:nvPr/>
          </p:nvSpPr>
          <p:spPr>
            <a:xfrm>
              <a:off x="7343237" y="6047381"/>
              <a:ext cx="14098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官方網站</a:t>
              </a:r>
              <a:endParaRPr/>
            </a:p>
          </p:txBody>
        </p:sp>
      </p:grpSp>
      <p:sp>
        <p:nvSpPr>
          <p:cNvPr id="17" name="矩形 16"/>
          <p:cNvSpPr/>
          <p:nvPr userDrawn="1"/>
        </p:nvSpPr>
        <p:spPr>
          <a:xfrm>
            <a:off x="0" y="0"/>
            <a:ext cx="12192000" cy="138023"/>
          </a:xfrm>
          <a:prstGeom prst="rect">
            <a:avLst/>
          </a:prstGeom>
          <a:solidFill>
            <a:srgbClr val="FFA80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5969"/>
                </a:solidFill>
              </a:ln>
              <a:solidFill>
                <a:srgbClr val="FF5969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0" y="6731000"/>
            <a:ext cx="12192000" cy="112143"/>
          </a:xfrm>
          <a:prstGeom prst="rect">
            <a:avLst/>
          </a:prstGeom>
          <a:solidFill>
            <a:srgbClr val="FFA800"/>
          </a:solidFill>
          <a:ln>
            <a:solidFill>
              <a:srgbClr val="FF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55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3" y="362531"/>
            <a:ext cx="762066" cy="62489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2" b="7200"/>
          <a:stretch/>
        </p:blipFill>
        <p:spPr>
          <a:xfrm rot="5400000">
            <a:off x="-14753" y="4743090"/>
            <a:ext cx="1986951" cy="200132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92" b="11287"/>
          <a:stretch/>
        </p:blipFill>
        <p:spPr>
          <a:xfrm>
            <a:off x="8849616" y="0"/>
            <a:ext cx="3342384" cy="5818863"/>
          </a:xfrm>
          <a:prstGeom prst="rect">
            <a:avLst/>
          </a:prstGeom>
        </p:spPr>
      </p:pic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0"/>
          <a:stretch/>
        </p:blipFill>
        <p:spPr>
          <a:xfrm>
            <a:off x="-21942" y="6737230"/>
            <a:ext cx="12213942" cy="12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1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"/>
          <a:stretch/>
        </p:blipFill>
        <p:spPr>
          <a:xfrm>
            <a:off x="7694762" y="3799"/>
            <a:ext cx="4497238" cy="528529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3" y="362531"/>
            <a:ext cx="762066" cy="62489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2" b="7200"/>
          <a:stretch/>
        </p:blipFill>
        <p:spPr>
          <a:xfrm rot="5400000">
            <a:off x="-14753" y="4743090"/>
            <a:ext cx="1986951" cy="2001329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0"/>
          <a:stretch/>
        </p:blipFill>
        <p:spPr>
          <a:xfrm>
            <a:off x="-21942" y="6737230"/>
            <a:ext cx="12213942" cy="120770"/>
          </a:xfrm>
          <a:prstGeom prst="rect">
            <a:avLst/>
          </a:prstGeom>
        </p:spPr>
      </p:pic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1604326" y="612007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文字方塊 1"/>
          <p:cNvSpPr txBox="1"/>
          <p:nvPr userDrawn="1"/>
        </p:nvSpPr>
        <p:spPr>
          <a:xfrm>
            <a:off x="8164592" y="4220260"/>
            <a:ext cx="378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0" dirty="0">
                <a:solidFill>
                  <a:srgbClr val="6633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OUTLINE</a:t>
            </a:r>
            <a:endParaRPr lang="zh-TW" altLang="en-US" sz="5400" b="0" dirty="0">
              <a:solidFill>
                <a:srgbClr val="6633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140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橢圓 13"/>
          <p:cNvSpPr/>
          <p:nvPr userDrawn="1"/>
        </p:nvSpPr>
        <p:spPr>
          <a:xfrm>
            <a:off x="8707315" y="620194"/>
            <a:ext cx="6805083" cy="5551866"/>
          </a:xfrm>
          <a:prstGeom prst="ellipse">
            <a:avLst/>
          </a:prstGeom>
          <a:solidFill>
            <a:srgbClr val="F5F8FD"/>
          </a:solidFill>
          <a:ln>
            <a:solidFill>
              <a:srgbClr val="F5F8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5" t="16586" b="16060"/>
          <a:stretch/>
        </p:blipFill>
        <p:spPr>
          <a:xfrm>
            <a:off x="8707315" y="1024964"/>
            <a:ext cx="4282787" cy="478105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3" y="362531"/>
            <a:ext cx="762066" cy="62489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2" b="7200"/>
          <a:stretch/>
        </p:blipFill>
        <p:spPr>
          <a:xfrm rot="5400000">
            <a:off x="-14753" y="4743090"/>
            <a:ext cx="1986951" cy="2001329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0"/>
          <a:stretch/>
        </p:blipFill>
        <p:spPr>
          <a:xfrm>
            <a:off x="-21942" y="6737230"/>
            <a:ext cx="12213942" cy="120770"/>
          </a:xfrm>
          <a:prstGeom prst="rect">
            <a:avLst/>
          </a:prstGeom>
        </p:spPr>
      </p:pic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1604326" y="612007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文字方塊 1"/>
          <p:cNvSpPr txBox="1"/>
          <p:nvPr userDrawn="1"/>
        </p:nvSpPr>
        <p:spPr>
          <a:xfrm>
            <a:off x="8406009" y="5344358"/>
            <a:ext cx="378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0" dirty="0">
                <a:solidFill>
                  <a:srgbClr val="6633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OUTLINE</a:t>
            </a:r>
            <a:endParaRPr lang="zh-TW" altLang="en-US" sz="5400" b="0" dirty="0">
              <a:solidFill>
                <a:srgbClr val="6633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782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0"/>
          <a:stretch/>
        </p:blipFill>
        <p:spPr>
          <a:xfrm>
            <a:off x="-21942" y="6737230"/>
            <a:ext cx="12213942" cy="12077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93650" r="-1" b="-1"/>
          <a:stretch/>
        </p:blipFill>
        <p:spPr>
          <a:xfrm rot="10800000">
            <a:off x="-1" y="-3"/>
            <a:ext cx="12189125" cy="13802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70"/>
            <a:ext cx="12192000" cy="4233173"/>
          </a:xfrm>
          <a:prstGeom prst="rect">
            <a:avLst/>
          </a:prstGeom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838200" y="447471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5898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0"/>
          <a:stretch/>
        </p:blipFill>
        <p:spPr>
          <a:xfrm>
            <a:off x="-21942" y="6737230"/>
            <a:ext cx="12213942" cy="12077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0"/>
            <a:ext cx="12192000" cy="4233173"/>
          </a:xfrm>
          <a:prstGeom prst="rect">
            <a:avLst/>
          </a:prstGeom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838200" y="447471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71487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531" y="5851430"/>
            <a:ext cx="762066" cy="62489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"/>
          <a:stretch/>
        </p:blipFill>
        <p:spPr>
          <a:xfrm>
            <a:off x="7694762" y="3799"/>
            <a:ext cx="4497238" cy="528529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2" b="7200"/>
          <a:stretch/>
        </p:blipFill>
        <p:spPr>
          <a:xfrm rot="5400000">
            <a:off x="-14753" y="4743090"/>
            <a:ext cx="1986951" cy="2001329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0"/>
          <a:stretch/>
        </p:blipFill>
        <p:spPr>
          <a:xfrm>
            <a:off x="-21942" y="6737230"/>
            <a:ext cx="12213942" cy="120770"/>
          </a:xfrm>
          <a:prstGeom prst="rect">
            <a:avLst/>
          </a:prstGeom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838200" y="32464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33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838200" y="1785143"/>
            <a:ext cx="10515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3400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531" y="5851430"/>
            <a:ext cx="762066" cy="62489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"/>
          <a:stretch/>
        </p:blipFill>
        <p:spPr>
          <a:xfrm>
            <a:off x="7694762" y="3799"/>
            <a:ext cx="4497238" cy="528529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2" b="7200"/>
          <a:stretch/>
        </p:blipFill>
        <p:spPr>
          <a:xfrm rot="5400000">
            <a:off x="-14753" y="4743090"/>
            <a:ext cx="1986951" cy="2001329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0"/>
          <a:stretch/>
        </p:blipFill>
        <p:spPr>
          <a:xfrm>
            <a:off x="-21942" y="6737230"/>
            <a:ext cx="12213942" cy="120770"/>
          </a:xfrm>
          <a:prstGeom prst="rect">
            <a:avLst/>
          </a:prstGeom>
        </p:spPr>
      </p:pic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659931" y="15948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6633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5" name="文字版面配置區 2"/>
          <p:cNvSpPr>
            <a:spLocks noGrp="1"/>
          </p:cNvSpPr>
          <p:nvPr>
            <p:ph type="body" idx="1"/>
          </p:nvPr>
        </p:nvSpPr>
        <p:spPr>
          <a:xfrm>
            <a:off x="659931" y="303921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0003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83" y="6339152"/>
            <a:ext cx="1760373" cy="274344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C89F-DFAA-4512-A2C4-D04455D2D08C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6AF19-3B56-4017-AB5A-AC3A88D401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6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64" r:id="rId4"/>
    <p:sldLayoutId id="2147483666" r:id="rId5"/>
    <p:sldLayoutId id="2147483658" r:id="rId6"/>
    <p:sldLayoutId id="2147483663" r:id="rId7"/>
    <p:sldLayoutId id="2147483662" r:id="rId8"/>
    <p:sldLayoutId id="2147483665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61" r:id="rId15"/>
    <p:sldLayoutId id="214748365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E52E8-E0F5-4B4D-9CA7-4A731E81ED6A}" type="datetimeFigureOut">
              <a:rPr lang="zh-TW" altLang="en-US" smtClean="0"/>
              <a:t>2021/6/17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F3E76-1C2E-42B9-BBD7-4A77B13F0C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49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  <p:sldLayoutId id="2147483669" r:id="rId3"/>
    <p:sldLayoutId id="2147483670" r:id="rId4"/>
    <p:sldLayoutId id="2147483671" r:id="rId5"/>
    <p:sldLayoutId id="2147483673" r:id="rId6"/>
    <p:sldLayoutId id="2147483674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2074252" y="4414594"/>
            <a:ext cx="9144000" cy="1655762"/>
          </a:xfrm>
        </p:spPr>
        <p:txBody>
          <a:bodyPr/>
          <a:lstStyle/>
          <a:p>
            <a:r>
              <a:rPr lang="en-US" altLang="zh-TW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Freshworks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CRM Demo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73" y="4223330"/>
            <a:ext cx="852091" cy="85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8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9" y="648613"/>
            <a:ext cx="4246304" cy="63694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09894" y="2030449"/>
            <a:ext cx="6380226" cy="769441"/>
          </a:xfrm>
          <a:prstGeom prst="rect">
            <a:avLst/>
          </a:prstGeom>
          <a:solidFill>
            <a:srgbClr val="FFA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All-in-One CRM System</a:t>
            </a:r>
            <a:endParaRPr lang="zh-TW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405533" y="3661663"/>
            <a:ext cx="3788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DB0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  <a:endParaRPr lang="en-US" altLang="zh-TW" sz="2000" dirty="0">
              <a:solidFill>
                <a:srgbClr val="FDB0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sz="1600" b="1" dirty="0">
                <a:solidFill>
                  <a:srgbClr val="FDB002"/>
                </a:solidFill>
                <a:latin typeface="Arial" panose="020B0604020202020204" pitchFamily="34" charset="0"/>
                <a:ea typeface="DengXian Light" panose="02010600030101010101" pitchFamily="2" charset="-122"/>
                <a:cs typeface="Arial" panose="020B0604020202020204" pitchFamily="34" charset="0"/>
              </a:rPr>
              <a:t>(Customer Relationship Management)</a:t>
            </a:r>
          </a:p>
          <a:p>
            <a:pPr algn="ctr"/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DengXian Light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客戶關係管理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3894" y="3661663"/>
            <a:ext cx="3820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FB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endParaRPr lang="en-US" altLang="zh-TW" sz="2000" dirty="0">
              <a:solidFill>
                <a:srgbClr val="FFA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sz="1600" b="1" dirty="0">
                <a:solidFill>
                  <a:srgbClr val="FDB002"/>
                </a:solidFill>
                <a:latin typeface="Arial" panose="020B0604020202020204" pitchFamily="34" charset="0"/>
                <a:ea typeface="DengXian Light" panose="02010600030101010101" pitchFamily="2" charset="-122"/>
                <a:cs typeface="Arial" panose="020B0604020202020204" pitchFamily="34" charset="0"/>
              </a:rPr>
              <a:t>(Marketing Automation Software)</a:t>
            </a:r>
          </a:p>
          <a:p>
            <a:pPr algn="ctr"/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DengXian Light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行銷自動化</a:t>
            </a:r>
            <a:endParaRPr lang="en-US" altLang="zh-TW" sz="3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615235" y="3661663"/>
            <a:ext cx="33391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FBC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CDP</a:t>
            </a:r>
            <a:endParaRPr lang="en-US" altLang="zh-TW" sz="2000" dirty="0">
              <a:solidFill>
                <a:srgbClr val="FFA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TW" sz="1600" b="1" dirty="0">
                <a:solidFill>
                  <a:srgbClr val="FDB002"/>
                </a:solidFill>
                <a:latin typeface="Arial" panose="020B0604020202020204" pitchFamily="34" charset="0"/>
                <a:ea typeface="DengXian Light" panose="02010600030101010101" pitchFamily="2" charset="-122"/>
                <a:cs typeface="Arial" panose="020B0604020202020204" pitchFamily="34" charset="0"/>
              </a:rPr>
              <a:t>(Customer Data Platform)</a:t>
            </a:r>
          </a:p>
          <a:p>
            <a:pPr algn="ctr"/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DengXian Light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顧客數據平台</a:t>
            </a:r>
            <a:endParaRPr lang="en-US" altLang="zh-TW" sz="3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十字形 6"/>
          <p:cNvSpPr/>
          <p:nvPr/>
        </p:nvSpPr>
        <p:spPr>
          <a:xfrm>
            <a:off x="3914984" y="4615769"/>
            <a:ext cx="370563" cy="358889"/>
          </a:xfrm>
          <a:prstGeom prst="plus">
            <a:avLst>
              <a:gd name="adj" fmla="val 42979"/>
            </a:avLst>
          </a:prstGeom>
          <a:solidFill>
            <a:srgbClr val="3D2A0C"/>
          </a:solidFill>
          <a:ln>
            <a:solidFill>
              <a:srgbClr val="3D2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3D2A0C"/>
              </a:solidFill>
            </a:endParaRPr>
          </a:p>
        </p:txBody>
      </p:sp>
      <p:sp>
        <p:nvSpPr>
          <p:cNvPr id="9" name="十字形 8"/>
          <p:cNvSpPr/>
          <p:nvPr/>
        </p:nvSpPr>
        <p:spPr>
          <a:xfrm>
            <a:off x="8309968" y="4615769"/>
            <a:ext cx="370563" cy="358889"/>
          </a:xfrm>
          <a:prstGeom prst="plus">
            <a:avLst>
              <a:gd name="adj" fmla="val 42979"/>
            </a:avLst>
          </a:prstGeom>
          <a:solidFill>
            <a:srgbClr val="3D2A0C"/>
          </a:solidFill>
          <a:ln>
            <a:solidFill>
              <a:srgbClr val="3D2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3D2A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1295433" y="2613744"/>
            <a:ext cx="11115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FFC000"/>
                </a:solidFill>
              </a:rPr>
              <a:t>C</a:t>
            </a:r>
            <a:r>
              <a:rPr lang="en-US" altLang="zh-TW" sz="4000" dirty="0"/>
              <a:t>ustomer </a:t>
            </a:r>
            <a:r>
              <a:rPr lang="en-US" altLang="zh-TW" sz="4000" dirty="0">
                <a:solidFill>
                  <a:srgbClr val="FFC000"/>
                </a:solidFill>
              </a:rPr>
              <a:t>R</a:t>
            </a:r>
            <a:r>
              <a:rPr lang="en-US" altLang="zh-TW" sz="4000" dirty="0"/>
              <a:t>elationship </a:t>
            </a:r>
            <a:r>
              <a:rPr lang="en-US" altLang="zh-TW" sz="4000" dirty="0">
                <a:solidFill>
                  <a:srgbClr val="FFC000"/>
                </a:solidFill>
              </a:rPr>
              <a:t>M</a:t>
            </a:r>
            <a:r>
              <a:rPr lang="en-US" altLang="zh-TW" sz="4000" dirty="0"/>
              <a:t>anagement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57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-0.00026 -0.3266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內容版面配置區 3">
            <a:extLst>
              <a:ext uri="{FF2B5EF4-FFF2-40B4-BE49-F238E27FC236}">
                <a16:creationId xmlns="" xmlns:a16="http://schemas.microsoft.com/office/drawing/2014/main" id="{71373240-D2EA-4CEA-9499-BC51FA5A4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05"/>
          <a:stretch/>
        </p:blipFill>
        <p:spPr>
          <a:xfrm>
            <a:off x="3392145" y="2292166"/>
            <a:ext cx="7919872" cy="4018453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="" xmlns:a16="http://schemas.microsoft.com/office/drawing/2014/main" id="{0DA99CC2-099F-492F-9D38-CB5EDEC7D330}"/>
              </a:ext>
            </a:extLst>
          </p:cNvPr>
          <p:cNvSpPr txBox="1"/>
          <p:nvPr/>
        </p:nvSpPr>
        <p:spPr>
          <a:xfrm>
            <a:off x="733330" y="3774312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潛在客戶管理</a:t>
            </a:r>
            <a:endParaRPr lang="en-US" altLang="zh-TW" sz="24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聯絡人管理</a:t>
            </a:r>
            <a:endParaRPr lang="en-US" altLang="zh-TW" sz="24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互動管理</a:t>
            </a:r>
          </a:p>
        </p:txBody>
      </p:sp>
      <p:sp>
        <p:nvSpPr>
          <p:cNvPr id="6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593" y="42565"/>
            <a:ext cx="11115550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FFC000"/>
                </a:solidFill>
              </a:rPr>
              <a:t>C</a:t>
            </a:r>
            <a:r>
              <a:rPr lang="en-US" altLang="zh-TW" sz="4000" dirty="0"/>
              <a:t>ustomer </a:t>
            </a:r>
            <a:r>
              <a:rPr lang="en-US" altLang="zh-TW" sz="4000" dirty="0">
                <a:solidFill>
                  <a:srgbClr val="FFC000"/>
                </a:solidFill>
              </a:rPr>
              <a:t>R</a:t>
            </a:r>
            <a:r>
              <a:rPr lang="en-US" altLang="zh-TW" sz="4000" dirty="0"/>
              <a:t>elationship </a:t>
            </a:r>
            <a:r>
              <a:rPr lang="en-US" altLang="zh-TW" sz="4000" dirty="0">
                <a:solidFill>
                  <a:srgbClr val="FFC000"/>
                </a:solidFill>
              </a:rPr>
              <a:t>M</a:t>
            </a:r>
            <a:r>
              <a:rPr lang="en-US" altLang="zh-TW" sz="4000" dirty="0"/>
              <a:t>anagement</a:t>
            </a:r>
            <a:endParaRPr lang="zh-TW" altLang="en-US" sz="4000" dirty="0"/>
          </a:p>
        </p:txBody>
      </p:sp>
      <p:grpSp>
        <p:nvGrpSpPr>
          <p:cNvPr id="2" name="群組 1"/>
          <p:cNvGrpSpPr/>
          <p:nvPr/>
        </p:nvGrpSpPr>
        <p:grpSpPr>
          <a:xfrm>
            <a:off x="733330" y="1212413"/>
            <a:ext cx="10515313" cy="999946"/>
            <a:chOff x="733330" y="1212413"/>
            <a:chExt cx="10515313" cy="999946"/>
          </a:xfrm>
        </p:grpSpPr>
        <p:cxnSp>
          <p:nvCxnSpPr>
            <p:cNvPr id="51" name="直線接點 50"/>
            <p:cNvCxnSpPr>
              <a:stCxn id="23" idx="6"/>
              <a:endCxn id="43" idx="2"/>
            </p:cNvCxnSpPr>
            <p:nvPr/>
          </p:nvCxnSpPr>
          <p:spPr>
            <a:xfrm>
              <a:off x="2398096" y="1396224"/>
              <a:ext cx="7765774" cy="837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733330" y="1700257"/>
              <a:ext cx="2918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u="sng" dirty="0">
                  <a:solidFill>
                    <a:srgbClr val="FFA8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客戶數據管理</a:t>
              </a:r>
              <a:endParaRPr lang="en-US" altLang="zh-TW" b="1" u="sng" dirty="0">
                <a:solidFill>
                  <a:srgbClr val="FFA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805450" y="1703068"/>
              <a:ext cx="2305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定制潛在商機處理 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SOP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299627" y="1694492"/>
              <a:ext cx="26477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工作流程自動化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9386914" y="1689139"/>
              <a:ext cx="1861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潛在客戶評分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(Freddy)</a:t>
              </a:r>
            </a:p>
          </p:txBody>
        </p:sp>
        <p:grpSp>
          <p:nvGrpSpPr>
            <p:cNvPr id="36" name="群組 35"/>
            <p:cNvGrpSpPr/>
            <p:nvPr/>
          </p:nvGrpSpPr>
          <p:grpSpPr>
            <a:xfrm>
              <a:off x="4804370" y="1255399"/>
              <a:ext cx="307818" cy="307777"/>
              <a:chOff x="233204" y="3466582"/>
              <a:chExt cx="307818" cy="307777"/>
            </a:xfrm>
          </p:grpSpPr>
          <p:sp>
            <p:nvSpPr>
              <p:cNvPr id="37" name="橢圓 36"/>
              <p:cNvSpPr/>
              <p:nvPr/>
            </p:nvSpPr>
            <p:spPr>
              <a:xfrm>
                <a:off x="233204" y="3470303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244154" y="3466582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7479090" y="1250230"/>
              <a:ext cx="307818" cy="307777"/>
              <a:chOff x="251088" y="3469993"/>
              <a:chExt cx="307818" cy="307777"/>
            </a:xfrm>
          </p:grpSpPr>
          <p:sp>
            <p:nvSpPr>
              <p:cNvPr id="40" name="橢圓 39"/>
              <p:cNvSpPr/>
              <p:nvPr/>
            </p:nvSpPr>
            <p:spPr>
              <a:xfrm>
                <a:off x="251088" y="3469993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261593" y="3469993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>
              <a:off x="10163870" y="1259120"/>
              <a:ext cx="307818" cy="307777"/>
              <a:chOff x="260142" y="3462821"/>
              <a:chExt cx="307818" cy="307777"/>
            </a:xfrm>
          </p:grpSpPr>
          <p:sp>
            <p:nvSpPr>
              <p:cNvPr id="43" name="橢圓 42"/>
              <p:cNvSpPr/>
              <p:nvPr/>
            </p:nvSpPr>
            <p:spPr>
              <a:xfrm>
                <a:off x="260142" y="3463440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269195" y="3462821"/>
                <a:ext cx="2951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2007498" y="1212413"/>
              <a:ext cx="390598" cy="367622"/>
              <a:chOff x="1295433" y="1700320"/>
              <a:chExt cx="390598" cy="367622"/>
            </a:xfrm>
          </p:grpSpPr>
          <p:sp>
            <p:nvSpPr>
              <p:cNvPr id="23" name="橢圓 22"/>
              <p:cNvSpPr/>
              <p:nvPr/>
            </p:nvSpPr>
            <p:spPr>
              <a:xfrm>
                <a:off x="1295433" y="1700320"/>
                <a:ext cx="390598" cy="367622"/>
              </a:xfrm>
              <a:prstGeom prst="ellipse">
                <a:avLst/>
              </a:prstGeom>
              <a:solidFill>
                <a:srgbClr val="FFA800"/>
              </a:solidFill>
              <a:ln w="28575">
                <a:solidFill>
                  <a:srgbClr val="FFA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1348774" y="1747478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53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內容版面配置區 3">
            <a:extLst>
              <a:ext uri="{FF2B5EF4-FFF2-40B4-BE49-F238E27FC236}">
                <a16:creationId xmlns="" xmlns:a16="http://schemas.microsoft.com/office/drawing/2014/main" id="{774C7FC9-7416-4832-849D-3E21BDF5D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99" b="14695"/>
          <a:stretch/>
        </p:blipFill>
        <p:spPr>
          <a:xfrm>
            <a:off x="3732067" y="2387201"/>
            <a:ext cx="6736050" cy="3800887"/>
          </a:xfrm>
          <a:prstGeom prst="rect">
            <a:avLst/>
          </a:prstGeom>
        </p:spPr>
      </p:pic>
      <p:sp>
        <p:nvSpPr>
          <p:cNvPr id="27" name="文字方塊 26">
            <a:extLst>
              <a:ext uri="{FF2B5EF4-FFF2-40B4-BE49-F238E27FC236}">
                <a16:creationId xmlns="" xmlns:a16="http://schemas.microsoft.com/office/drawing/2014/main" id="{19261394-B01B-47B7-93C8-3414B8CE5D74}"/>
              </a:ext>
            </a:extLst>
          </p:cNvPr>
          <p:cNvSpPr txBox="1"/>
          <p:nvPr/>
        </p:nvSpPr>
        <p:spPr>
          <a:xfrm>
            <a:off x="1523050" y="4056811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r>
              <a:rPr lang="en-US" altLang="zh-TW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endParaRPr lang="zh-TW" altLang="en-US" sz="24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593" y="42565"/>
            <a:ext cx="11115550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FFC000"/>
                </a:solidFill>
              </a:rPr>
              <a:t>C</a:t>
            </a:r>
            <a:r>
              <a:rPr lang="en-US" altLang="zh-TW" sz="4000" dirty="0"/>
              <a:t>ustomer </a:t>
            </a:r>
            <a:r>
              <a:rPr lang="en-US" altLang="zh-TW" sz="4000" dirty="0">
                <a:solidFill>
                  <a:srgbClr val="FFC000"/>
                </a:solidFill>
              </a:rPr>
              <a:t>R</a:t>
            </a:r>
            <a:r>
              <a:rPr lang="en-US" altLang="zh-TW" sz="4000" dirty="0"/>
              <a:t>elationship </a:t>
            </a:r>
            <a:r>
              <a:rPr lang="en-US" altLang="zh-TW" sz="4000" dirty="0">
                <a:solidFill>
                  <a:srgbClr val="FFC000"/>
                </a:solidFill>
              </a:rPr>
              <a:t>M</a:t>
            </a:r>
            <a:r>
              <a:rPr lang="en-US" altLang="zh-TW" sz="4000" dirty="0"/>
              <a:t>anagement</a:t>
            </a:r>
            <a:endParaRPr lang="zh-TW" altLang="en-US" sz="4000" dirty="0"/>
          </a:p>
        </p:txBody>
      </p:sp>
      <p:grpSp>
        <p:nvGrpSpPr>
          <p:cNvPr id="2" name="群組 1"/>
          <p:cNvGrpSpPr/>
          <p:nvPr/>
        </p:nvGrpSpPr>
        <p:grpSpPr>
          <a:xfrm>
            <a:off x="1450759" y="1181209"/>
            <a:ext cx="9797884" cy="1031150"/>
            <a:chOff x="1450759" y="1181209"/>
            <a:chExt cx="9797884" cy="1031150"/>
          </a:xfrm>
        </p:grpSpPr>
        <p:sp>
          <p:nvSpPr>
            <p:cNvPr id="30" name="文字方塊 29"/>
            <p:cNvSpPr txBox="1"/>
            <p:nvPr/>
          </p:nvSpPr>
          <p:spPr>
            <a:xfrm>
              <a:off x="3440562" y="1689139"/>
              <a:ext cx="2978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u="sng" dirty="0">
                  <a:solidFill>
                    <a:srgbClr val="FFA8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定制潛在商機處理 </a:t>
              </a:r>
              <a:r>
                <a:rPr lang="en-US" altLang="zh-TW" b="1" u="sng" dirty="0">
                  <a:solidFill>
                    <a:srgbClr val="FFA8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SOP</a:t>
              </a: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1450759" y="1241054"/>
              <a:ext cx="9797884" cy="971305"/>
              <a:chOff x="1450759" y="1241054"/>
              <a:chExt cx="9797884" cy="971305"/>
            </a:xfrm>
          </p:grpSpPr>
          <p:grpSp>
            <p:nvGrpSpPr>
              <p:cNvPr id="28" name="群組 27"/>
              <p:cNvGrpSpPr/>
              <p:nvPr/>
            </p:nvGrpSpPr>
            <p:grpSpPr>
              <a:xfrm>
                <a:off x="2081035" y="1241054"/>
                <a:ext cx="307818" cy="307777"/>
                <a:chOff x="646367" y="2088778"/>
                <a:chExt cx="307818" cy="307777"/>
              </a:xfrm>
            </p:grpSpPr>
            <p:sp>
              <p:nvSpPr>
                <p:cNvPr id="62" name="橢圓 61"/>
                <p:cNvSpPr/>
                <p:nvPr/>
              </p:nvSpPr>
              <p:spPr>
                <a:xfrm>
                  <a:off x="646367" y="2092499"/>
                  <a:ext cx="307818" cy="28971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3" name="文字方塊 62"/>
                <p:cNvSpPr txBox="1"/>
                <p:nvPr/>
              </p:nvSpPr>
              <p:spPr>
                <a:xfrm>
                  <a:off x="657317" y="2088778"/>
                  <a:ext cx="2678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1</a:t>
                  </a:r>
                  <a:endParaRPr lang="zh-TW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9" name="文字方塊 28"/>
              <p:cNvSpPr txBox="1"/>
              <p:nvPr/>
            </p:nvSpPr>
            <p:spPr>
              <a:xfrm>
                <a:off x="1450759" y="1689139"/>
                <a:ext cx="15502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6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客戶數據管理</a:t>
                </a:r>
                <a:endParaRPr lang="en-US" altLang="zh-TW" sz="16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33" name="群組 32"/>
              <p:cNvGrpSpPr/>
              <p:nvPr/>
            </p:nvGrpSpPr>
            <p:grpSpPr>
              <a:xfrm>
                <a:off x="2398096" y="1250230"/>
                <a:ext cx="8850547" cy="962129"/>
                <a:chOff x="1664766" y="1742309"/>
                <a:chExt cx="8850547" cy="962129"/>
              </a:xfrm>
            </p:grpSpPr>
            <p:cxnSp>
              <p:nvCxnSpPr>
                <p:cNvPr id="36" name="直線接點 35"/>
                <p:cNvCxnSpPr>
                  <a:endCxn id="47" idx="2"/>
                </p:cNvCxnSpPr>
                <p:nvPr/>
              </p:nvCxnSpPr>
              <p:spPr>
                <a:xfrm>
                  <a:off x="1664766" y="1888303"/>
                  <a:ext cx="7765774" cy="8371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文字方塊 38"/>
                <p:cNvSpPr txBox="1"/>
                <p:nvPr/>
              </p:nvSpPr>
              <p:spPr>
                <a:xfrm>
                  <a:off x="5575796" y="2186535"/>
                  <a:ext cx="26477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工作流程自動化</a:t>
                  </a:r>
                  <a:endParaRPr lang="en-US" altLang="zh-TW" sz="14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0" name="文字方塊 39"/>
                <p:cNvSpPr txBox="1"/>
                <p:nvPr/>
              </p:nvSpPr>
              <p:spPr>
                <a:xfrm>
                  <a:off x="8653584" y="2181218"/>
                  <a:ext cx="18617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潛在客戶評分</a:t>
                  </a:r>
                  <a:endParaRPr lang="en-US" altLang="zh-TW" sz="14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en-US" altLang="zh-TW" sz="1400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(Freddy)</a:t>
                  </a:r>
                </a:p>
              </p:txBody>
            </p:sp>
            <p:grpSp>
              <p:nvGrpSpPr>
                <p:cNvPr id="42" name="群組 41"/>
                <p:cNvGrpSpPr/>
                <p:nvPr/>
              </p:nvGrpSpPr>
              <p:grpSpPr>
                <a:xfrm>
                  <a:off x="6745760" y="1742309"/>
                  <a:ext cx="307818" cy="307777"/>
                  <a:chOff x="251088" y="3469993"/>
                  <a:chExt cx="307818" cy="307777"/>
                </a:xfrm>
              </p:grpSpPr>
              <p:sp>
                <p:nvSpPr>
                  <p:cNvPr id="49" name="橢圓 48"/>
                  <p:cNvSpPr/>
                  <p:nvPr/>
                </p:nvSpPr>
                <p:spPr>
                  <a:xfrm>
                    <a:off x="251088" y="3469993"/>
                    <a:ext cx="307818" cy="28971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0" name="文字方塊 49"/>
                  <p:cNvSpPr txBox="1"/>
                  <p:nvPr/>
                </p:nvSpPr>
                <p:spPr>
                  <a:xfrm>
                    <a:off x="261593" y="3469993"/>
                    <a:ext cx="2678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3</a:t>
                    </a:r>
                    <a:endParaRPr lang="zh-TW" altLang="en-US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3" name="群組 42"/>
                <p:cNvGrpSpPr/>
                <p:nvPr/>
              </p:nvGrpSpPr>
              <p:grpSpPr>
                <a:xfrm>
                  <a:off x="9430540" y="1751199"/>
                  <a:ext cx="307818" cy="307777"/>
                  <a:chOff x="260142" y="3462821"/>
                  <a:chExt cx="307818" cy="307777"/>
                </a:xfrm>
              </p:grpSpPr>
              <p:sp>
                <p:nvSpPr>
                  <p:cNvPr id="47" name="橢圓 46"/>
                  <p:cNvSpPr/>
                  <p:nvPr/>
                </p:nvSpPr>
                <p:spPr>
                  <a:xfrm>
                    <a:off x="260142" y="3463440"/>
                    <a:ext cx="307818" cy="28971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48" name="文字方塊 47"/>
                  <p:cNvSpPr txBox="1"/>
                  <p:nvPr/>
                </p:nvSpPr>
                <p:spPr>
                  <a:xfrm>
                    <a:off x="269195" y="3462821"/>
                    <a:ext cx="29519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4</a:t>
                    </a:r>
                    <a:endParaRPr lang="zh-TW" altLang="en-US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</p:grpSp>
        <p:grpSp>
          <p:nvGrpSpPr>
            <p:cNvPr id="5" name="群組 4"/>
            <p:cNvGrpSpPr/>
            <p:nvPr/>
          </p:nvGrpSpPr>
          <p:grpSpPr>
            <a:xfrm>
              <a:off x="4736758" y="1181209"/>
              <a:ext cx="390598" cy="367622"/>
              <a:chOff x="510193" y="4185856"/>
              <a:chExt cx="390598" cy="367622"/>
            </a:xfrm>
          </p:grpSpPr>
          <p:sp>
            <p:nvSpPr>
              <p:cNvPr id="23" name="橢圓 22"/>
              <p:cNvSpPr/>
              <p:nvPr/>
            </p:nvSpPr>
            <p:spPr>
              <a:xfrm>
                <a:off x="510193" y="4185856"/>
                <a:ext cx="390598" cy="367622"/>
              </a:xfrm>
              <a:prstGeom prst="ellipse">
                <a:avLst/>
              </a:prstGeom>
              <a:solidFill>
                <a:srgbClr val="FFA800"/>
              </a:solidFill>
              <a:ln w="28575">
                <a:solidFill>
                  <a:srgbClr val="FFA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567841" y="4224831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84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文字方塊 62">
            <a:extLst>
              <a:ext uri="{FF2B5EF4-FFF2-40B4-BE49-F238E27FC236}">
                <a16:creationId xmlns="" xmlns:a16="http://schemas.microsoft.com/office/drawing/2014/main" id="{32B68F1C-467B-4D7C-89D0-74573775E589}"/>
              </a:ext>
            </a:extLst>
          </p:cNvPr>
          <p:cNvSpPr txBox="1"/>
          <p:nvPr/>
        </p:nvSpPr>
        <p:spPr>
          <a:xfrm>
            <a:off x="1305021" y="3685944"/>
            <a:ext cx="1590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</a:t>
            </a:r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流水線</a:t>
            </a:r>
            <a:endParaRPr lang="en-US" altLang="zh-TW" sz="24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(Pipeline)</a:t>
            </a:r>
            <a:endParaRPr lang="zh-TW" altLang="en-US" sz="24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2" name="內容版面配置區 3">
            <a:extLst>
              <a:ext uri="{FF2B5EF4-FFF2-40B4-BE49-F238E27FC236}">
                <a16:creationId xmlns="" xmlns:a16="http://schemas.microsoft.com/office/drawing/2014/main" id="{95678427-3829-4F0E-990E-DCEFEF542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68" r="3117"/>
          <a:stretch/>
        </p:blipFill>
        <p:spPr>
          <a:xfrm>
            <a:off x="3194052" y="2425933"/>
            <a:ext cx="8054591" cy="3770723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1450759" y="1220164"/>
            <a:ext cx="9797884" cy="992195"/>
            <a:chOff x="1450759" y="1220164"/>
            <a:chExt cx="9797884" cy="992195"/>
          </a:xfrm>
        </p:grpSpPr>
        <p:grpSp>
          <p:nvGrpSpPr>
            <p:cNvPr id="3" name="群組 2"/>
            <p:cNvGrpSpPr/>
            <p:nvPr/>
          </p:nvGrpSpPr>
          <p:grpSpPr>
            <a:xfrm>
              <a:off x="1450759" y="1220164"/>
              <a:ext cx="9797884" cy="992195"/>
              <a:chOff x="1450759" y="1220164"/>
              <a:chExt cx="9797884" cy="992195"/>
            </a:xfrm>
          </p:grpSpPr>
          <p:grpSp>
            <p:nvGrpSpPr>
              <p:cNvPr id="39" name="群組 38"/>
              <p:cNvGrpSpPr/>
              <p:nvPr/>
            </p:nvGrpSpPr>
            <p:grpSpPr>
              <a:xfrm>
                <a:off x="1450759" y="1241054"/>
                <a:ext cx="9797884" cy="971305"/>
                <a:chOff x="1450759" y="1241054"/>
                <a:chExt cx="9797884" cy="971305"/>
              </a:xfrm>
            </p:grpSpPr>
            <p:grpSp>
              <p:nvGrpSpPr>
                <p:cNvPr id="40" name="群組 39"/>
                <p:cNvGrpSpPr/>
                <p:nvPr/>
              </p:nvGrpSpPr>
              <p:grpSpPr>
                <a:xfrm>
                  <a:off x="2081035" y="1241054"/>
                  <a:ext cx="307818" cy="307777"/>
                  <a:chOff x="646367" y="2088778"/>
                  <a:chExt cx="307818" cy="307777"/>
                </a:xfrm>
              </p:grpSpPr>
              <p:sp>
                <p:nvSpPr>
                  <p:cNvPr id="73" name="橢圓 72"/>
                  <p:cNvSpPr/>
                  <p:nvPr/>
                </p:nvSpPr>
                <p:spPr>
                  <a:xfrm>
                    <a:off x="646367" y="2092499"/>
                    <a:ext cx="307818" cy="28971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74" name="文字方塊 73"/>
                  <p:cNvSpPr txBox="1"/>
                  <p:nvPr/>
                </p:nvSpPr>
                <p:spPr>
                  <a:xfrm>
                    <a:off x="657317" y="2088778"/>
                    <a:ext cx="2678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1</a:t>
                    </a:r>
                    <a:endParaRPr lang="zh-TW" altLang="en-US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41" name="文字方塊 40"/>
                <p:cNvSpPr txBox="1"/>
                <p:nvPr/>
              </p:nvSpPr>
              <p:spPr>
                <a:xfrm>
                  <a:off x="1450759" y="1689139"/>
                  <a:ext cx="15502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600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客戶數據管理</a:t>
                  </a:r>
                  <a:endParaRPr lang="en-US" altLang="zh-TW" sz="16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60" name="群組 59"/>
                <p:cNvGrpSpPr/>
                <p:nvPr/>
              </p:nvGrpSpPr>
              <p:grpSpPr>
                <a:xfrm>
                  <a:off x="2398096" y="1259120"/>
                  <a:ext cx="8850547" cy="953239"/>
                  <a:chOff x="1664766" y="1751199"/>
                  <a:chExt cx="8850547" cy="953239"/>
                </a:xfrm>
              </p:grpSpPr>
              <p:cxnSp>
                <p:nvCxnSpPr>
                  <p:cNvPr id="61" name="直線接點 60"/>
                  <p:cNvCxnSpPr>
                    <a:endCxn id="68" idx="2"/>
                  </p:cNvCxnSpPr>
                  <p:nvPr/>
                </p:nvCxnSpPr>
                <p:spPr>
                  <a:xfrm>
                    <a:off x="1664766" y="1888303"/>
                    <a:ext cx="7765774" cy="8371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文字方塊 64"/>
                  <p:cNvSpPr txBox="1"/>
                  <p:nvPr/>
                </p:nvSpPr>
                <p:spPr>
                  <a:xfrm>
                    <a:off x="8653584" y="2181218"/>
                    <a:ext cx="186172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潛在客戶評分</a:t>
                    </a:r>
                    <a:endParaRPr lang="en-US" altLang="zh-TW" sz="1400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r>
                      <a:rPr lang="en-US" altLang="zh-TW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(Freddy)</a:t>
                    </a:r>
                  </a:p>
                </p:txBody>
              </p:sp>
              <p:grpSp>
                <p:nvGrpSpPr>
                  <p:cNvPr id="67" name="群組 66"/>
                  <p:cNvGrpSpPr/>
                  <p:nvPr/>
                </p:nvGrpSpPr>
                <p:grpSpPr>
                  <a:xfrm>
                    <a:off x="9430540" y="1751199"/>
                    <a:ext cx="307818" cy="307777"/>
                    <a:chOff x="260142" y="3462821"/>
                    <a:chExt cx="307818" cy="307777"/>
                  </a:xfrm>
                </p:grpSpPr>
                <p:sp>
                  <p:nvSpPr>
                    <p:cNvPr id="68" name="橢圓 67"/>
                    <p:cNvSpPr/>
                    <p:nvPr/>
                  </p:nvSpPr>
                  <p:spPr>
                    <a:xfrm>
                      <a:off x="260142" y="3463440"/>
                      <a:ext cx="307818" cy="2897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69" name="文字方塊 68"/>
                    <p:cNvSpPr txBox="1"/>
                    <p:nvPr/>
                  </p:nvSpPr>
                  <p:spPr>
                    <a:xfrm>
                      <a:off x="269195" y="3462821"/>
                      <a:ext cx="29519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TW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</p:grpSp>
          </p:grpSp>
          <p:sp>
            <p:nvSpPr>
              <p:cNvPr id="46" name="文字方塊 45"/>
              <p:cNvSpPr txBox="1"/>
              <p:nvPr/>
            </p:nvSpPr>
            <p:spPr>
              <a:xfrm>
                <a:off x="6314665" y="1689139"/>
                <a:ext cx="26477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u="sng" dirty="0">
                    <a:solidFill>
                      <a:srgbClr val="FFA8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工作流程自動化</a:t>
                </a:r>
                <a:endParaRPr lang="en-US" altLang="zh-TW" b="1" u="sng" dirty="0">
                  <a:solidFill>
                    <a:srgbClr val="FFA8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2" name="群組 1"/>
              <p:cNvGrpSpPr/>
              <p:nvPr/>
            </p:nvGrpSpPr>
            <p:grpSpPr>
              <a:xfrm>
                <a:off x="7447256" y="1220164"/>
                <a:ext cx="390598" cy="367622"/>
                <a:chOff x="7200310" y="2279396"/>
                <a:chExt cx="390598" cy="367622"/>
              </a:xfrm>
            </p:grpSpPr>
            <p:sp>
              <p:nvSpPr>
                <p:cNvPr id="43" name="橢圓 42"/>
                <p:cNvSpPr/>
                <p:nvPr/>
              </p:nvSpPr>
              <p:spPr>
                <a:xfrm>
                  <a:off x="7200310" y="2279396"/>
                  <a:ext cx="390598" cy="367622"/>
                </a:xfrm>
                <a:prstGeom prst="ellipse">
                  <a:avLst/>
                </a:prstGeom>
                <a:solidFill>
                  <a:srgbClr val="FFA800"/>
                </a:solidFill>
                <a:ln w="28575">
                  <a:solidFill>
                    <a:srgbClr val="FFA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4" name="文字方塊 43"/>
                <p:cNvSpPr txBox="1"/>
                <p:nvPr/>
              </p:nvSpPr>
              <p:spPr>
                <a:xfrm>
                  <a:off x="7257687" y="2309318"/>
                  <a:ext cx="2678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3</a:t>
                  </a:r>
                  <a:endPara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75" name="文字方塊 74"/>
            <p:cNvSpPr txBox="1"/>
            <p:nvPr/>
          </p:nvSpPr>
          <p:spPr>
            <a:xfrm>
              <a:off x="3805450" y="1703068"/>
              <a:ext cx="2305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定制潛在商機處理 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SOP</a:t>
              </a:r>
            </a:p>
          </p:txBody>
        </p:sp>
        <p:grpSp>
          <p:nvGrpSpPr>
            <p:cNvPr id="76" name="群組 75"/>
            <p:cNvGrpSpPr/>
            <p:nvPr/>
          </p:nvGrpSpPr>
          <p:grpSpPr>
            <a:xfrm>
              <a:off x="4804370" y="1255399"/>
              <a:ext cx="307818" cy="307777"/>
              <a:chOff x="233204" y="3466582"/>
              <a:chExt cx="307818" cy="307777"/>
            </a:xfrm>
          </p:grpSpPr>
          <p:sp>
            <p:nvSpPr>
              <p:cNvPr id="77" name="橢圓 76"/>
              <p:cNvSpPr/>
              <p:nvPr/>
            </p:nvSpPr>
            <p:spPr>
              <a:xfrm>
                <a:off x="233204" y="3470303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244154" y="3466582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79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593" y="42565"/>
            <a:ext cx="11115550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FFC000"/>
                </a:solidFill>
              </a:rPr>
              <a:t>C</a:t>
            </a:r>
            <a:r>
              <a:rPr lang="en-US" altLang="zh-TW" sz="4000" dirty="0"/>
              <a:t>ustomer </a:t>
            </a:r>
            <a:r>
              <a:rPr lang="en-US" altLang="zh-TW" sz="4000" dirty="0">
                <a:solidFill>
                  <a:srgbClr val="FFC000"/>
                </a:solidFill>
              </a:rPr>
              <a:t>R</a:t>
            </a:r>
            <a:r>
              <a:rPr lang="en-US" altLang="zh-TW" sz="4000" dirty="0"/>
              <a:t>elationship </a:t>
            </a:r>
            <a:r>
              <a:rPr lang="en-US" altLang="zh-TW" sz="4000" dirty="0">
                <a:solidFill>
                  <a:srgbClr val="FFC000"/>
                </a:solidFill>
              </a:rPr>
              <a:t>M</a:t>
            </a:r>
            <a:r>
              <a:rPr lang="en-US" altLang="zh-TW" sz="4000" dirty="0"/>
              <a:t>anagement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162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="" xmlns:a16="http://schemas.microsoft.com/office/drawing/2014/main" id="{3153756A-D241-4B9B-8715-15369DAFBF24}"/>
              </a:ext>
            </a:extLst>
          </p:cNvPr>
          <p:cNvSpPr txBox="1"/>
          <p:nvPr/>
        </p:nvSpPr>
        <p:spPr>
          <a:xfrm>
            <a:off x="1322593" y="3801473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自動化功能</a:t>
            </a:r>
            <a:endParaRPr lang="en-US" altLang="zh-TW" sz="24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防呆省時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="" xmlns:a16="http://schemas.microsoft.com/office/drawing/2014/main" id="{630F4736-70BB-4A0D-B3D3-DCB0EC436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237" r="51171" b="-1"/>
          <a:stretch/>
        </p:blipFill>
        <p:spPr>
          <a:xfrm>
            <a:off x="3805450" y="2783452"/>
            <a:ext cx="7074923" cy="3069960"/>
          </a:xfrm>
          <a:prstGeom prst="rect">
            <a:avLst/>
          </a:prstGeom>
        </p:spPr>
      </p:pic>
      <p:sp>
        <p:nvSpPr>
          <p:cNvPr id="53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593" y="42565"/>
            <a:ext cx="11115550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FFC000"/>
                </a:solidFill>
              </a:rPr>
              <a:t>C</a:t>
            </a:r>
            <a:r>
              <a:rPr lang="en-US" altLang="zh-TW" sz="4000" dirty="0"/>
              <a:t>ustomer </a:t>
            </a:r>
            <a:r>
              <a:rPr lang="en-US" altLang="zh-TW" sz="4000" dirty="0">
                <a:solidFill>
                  <a:srgbClr val="FFC000"/>
                </a:solidFill>
              </a:rPr>
              <a:t>R</a:t>
            </a:r>
            <a:r>
              <a:rPr lang="en-US" altLang="zh-TW" sz="4000" dirty="0"/>
              <a:t>elationship </a:t>
            </a:r>
            <a:r>
              <a:rPr lang="en-US" altLang="zh-TW" sz="4000" dirty="0">
                <a:solidFill>
                  <a:srgbClr val="FFC000"/>
                </a:solidFill>
              </a:rPr>
              <a:t>M</a:t>
            </a:r>
            <a:r>
              <a:rPr lang="en-US" altLang="zh-TW" sz="4000" dirty="0"/>
              <a:t>anagement</a:t>
            </a:r>
            <a:endParaRPr lang="zh-TW" altLang="en-US" sz="4000" dirty="0"/>
          </a:p>
        </p:txBody>
      </p:sp>
      <p:grpSp>
        <p:nvGrpSpPr>
          <p:cNvPr id="3" name="群組 2"/>
          <p:cNvGrpSpPr/>
          <p:nvPr/>
        </p:nvGrpSpPr>
        <p:grpSpPr>
          <a:xfrm>
            <a:off x="1450759" y="1220164"/>
            <a:ext cx="9797884" cy="992195"/>
            <a:chOff x="1450759" y="1220164"/>
            <a:chExt cx="9797884" cy="992195"/>
          </a:xfrm>
        </p:grpSpPr>
        <p:grpSp>
          <p:nvGrpSpPr>
            <p:cNvPr id="2" name="群組 1"/>
            <p:cNvGrpSpPr/>
            <p:nvPr/>
          </p:nvGrpSpPr>
          <p:grpSpPr>
            <a:xfrm>
              <a:off x="1450759" y="1220164"/>
              <a:ext cx="9797884" cy="992195"/>
              <a:chOff x="1450759" y="1220164"/>
              <a:chExt cx="9797884" cy="992195"/>
            </a:xfrm>
          </p:grpSpPr>
          <p:grpSp>
            <p:nvGrpSpPr>
              <p:cNvPr id="57" name="群組 56"/>
              <p:cNvGrpSpPr/>
              <p:nvPr/>
            </p:nvGrpSpPr>
            <p:grpSpPr>
              <a:xfrm>
                <a:off x="1450759" y="1241054"/>
                <a:ext cx="9797884" cy="971305"/>
                <a:chOff x="1450759" y="1241054"/>
                <a:chExt cx="9797884" cy="971305"/>
              </a:xfrm>
            </p:grpSpPr>
            <p:grpSp>
              <p:nvGrpSpPr>
                <p:cNvPr id="58" name="群組 57"/>
                <p:cNvGrpSpPr/>
                <p:nvPr/>
              </p:nvGrpSpPr>
              <p:grpSpPr>
                <a:xfrm>
                  <a:off x="2081035" y="1241054"/>
                  <a:ext cx="307818" cy="307777"/>
                  <a:chOff x="646367" y="2088778"/>
                  <a:chExt cx="307818" cy="307777"/>
                </a:xfrm>
              </p:grpSpPr>
              <p:sp>
                <p:nvSpPr>
                  <p:cNvPr id="80" name="橢圓 79"/>
                  <p:cNvSpPr/>
                  <p:nvPr/>
                </p:nvSpPr>
                <p:spPr>
                  <a:xfrm>
                    <a:off x="646367" y="2092499"/>
                    <a:ext cx="307818" cy="289711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81" name="文字方塊 80"/>
                  <p:cNvSpPr txBox="1"/>
                  <p:nvPr/>
                </p:nvSpPr>
                <p:spPr>
                  <a:xfrm>
                    <a:off x="657317" y="2088778"/>
                    <a:ext cx="2678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1</a:t>
                    </a:r>
                    <a:endParaRPr lang="zh-TW" altLang="en-US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sp>
              <p:nvSpPr>
                <p:cNvPr id="59" name="文字方塊 58"/>
                <p:cNvSpPr txBox="1"/>
                <p:nvPr/>
              </p:nvSpPr>
              <p:spPr>
                <a:xfrm>
                  <a:off x="1450759" y="1689139"/>
                  <a:ext cx="15502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600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客戶數據管理</a:t>
                  </a:r>
                  <a:endParaRPr lang="en-US" altLang="zh-TW" sz="16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60" name="群組 59"/>
                <p:cNvGrpSpPr/>
                <p:nvPr/>
              </p:nvGrpSpPr>
              <p:grpSpPr>
                <a:xfrm>
                  <a:off x="2398096" y="1259120"/>
                  <a:ext cx="8850547" cy="953239"/>
                  <a:chOff x="1664766" y="1751199"/>
                  <a:chExt cx="8850547" cy="953239"/>
                </a:xfrm>
              </p:grpSpPr>
              <p:cxnSp>
                <p:nvCxnSpPr>
                  <p:cNvPr id="61" name="直線接點 60"/>
                  <p:cNvCxnSpPr>
                    <a:endCxn id="74" idx="2"/>
                  </p:cNvCxnSpPr>
                  <p:nvPr/>
                </p:nvCxnSpPr>
                <p:spPr>
                  <a:xfrm>
                    <a:off x="1664766" y="1888303"/>
                    <a:ext cx="7765774" cy="8371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文字方塊 66"/>
                  <p:cNvSpPr txBox="1"/>
                  <p:nvPr/>
                </p:nvSpPr>
                <p:spPr>
                  <a:xfrm>
                    <a:off x="8653584" y="2181218"/>
                    <a:ext cx="186172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TW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潛在客戶評分</a:t>
                    </a:r>
                    <a:endParaRPr lang="en-US" altLang="zh-TW" sz="1400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  <a:p>
                    <a:pPr algn="ctr"/>
                    <a:r>
                      <a:rPr lang="en-US" altLang="zh-TW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(Freddy)</a:t>
                    </a:r>
                  </a:p>
                </p:txBody>
              </p:sp>
              <p:grpSp>
                <p:nvGrpSpPr>
                  <p:cNvPr id="70" name="群組 69"/>
                  <p:cNvGrpSpPr/>
                  <p:nvPr/>
                </p:nvGrpSpPr>
                <p:grpSpPr>
                  <a:xfrm>
                    <a:off x="9430540" y="1751199"/>
                    <a:ext cx="307818" cy="307777"/>
                    <a:chOff x="260142" y="3462821"/>
                    <a:chExt cx="307818" cy="307777"/>
                  </a:xfrm>
                </p:grpSpPr>
                <p:sp>
                  <p:nvSpPr>
                    <p:cNvPr id="74" name="橢圓 73"/>
                    <p:cNvSpPr/>
                    <p:nvPr/>
                  </p:nvSpPr>
                  <p:spPr>
                    <a:xfrm>
                      <a:off x="260142" y="3463440"/>
                      <a:ext cx="307818" cy="2897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5" name="文字方塊 74"/>
                    <p:cNvSpPr txBox="1"/>
                    <p:nvPr/>
                  </p:nvSpPr>
                  <p:spPr>
                    <a:xfrm>
                      <a:off x="269195" y="3462821"/>
                      <a:ext cx="29519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TW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</p:grpSp>
          </p:grpSp>
          <p:sp>
            <p:nvSpPr>
              <p:cNvPr id="82" name="文字方塊 81"/>
              <p:cNvSpPr txBox="1"/>
              <p:nvPr/>
            </p:nvSpPr>
            <p:spPr>
              <a:xfrm>
                <a:off x="6314665" y="1689139"/>
                <a:ext cx="26477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u="sng" dirty="0">
                    <a:solidFill>
                      <a:srgbClr val="FFA8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工作流程自動化</a:t>
                </a:r>
                <a:endParaRPr lang="en-US" altLang="zh-TW" b="1" u="sng" dirty="0">
                  <a:solidFill>
                    <a:srgbClr val="FFA8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grpSp>
            <p:nvGrpSpPr>
              <p:cNvPr id="83" name="群組 82"/>
              <p:cNvGrpSpPr/>
              <p:nvPr/>
            </p:nvGrpSpPr>
            <p:grpSpPr>
              <a:xfrm>
                <a:off x="7447256" y="1220164"/>
                <a:ext cx="390598" cy="367622"/>
                <a:chOff x="7200310" y="2279396"/>
                <a:chExt cx="390598" cy="367622"/>
              </a:xfrm>
            </p:grpSpPr>
            <p:sp>
              <p:nvSpPr>
                <p:cNvPr id="84" name="橢圓 83"/>
                <p:cNvSpPr/>
                <p:nvPr/>
              </p:nvSpPr>
              <p:spPr>
                <a:xfrm>
                  <a:off x="7200310" y="2279396"/>
                  <a:ext cx="390598" cy="367622"/>
                </a:xfrm>
                <a:prstGeom prst="ellipse">
                  <a:avLst/>
                </a:prstGeom>
                <a:solidFill>
                  <a:srgbClr val="FFA800"/>
                </a:solidFill>
                <a:ln w="28575">
                  <a:solidFill>
                    <a:srgbClr val="FFA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5" name="文字方塊 84"/>
                <p:cNvSpPr txBox="1"/>
                <p:nvPr/>
              </p:nvSpPr>
              <p:spPr>
                <a:xfrm>
                  <a:off x="7257687" y="2309318"/>
                  <a:ext cx="2678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3</a:t>
                  </a:r>
                  <a:endPara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  <p:sp>
          <p:nvSpPr>
            <p:cNvPr id="86" name="文字方塊 85"/>
            <p:cNvSpPr txBox="1"/>
            <p:nvPr/>
          </p:nvSpPr>
          <p:spPr>
            <a:xfrm>
              <a:off x="3805450" y="1703068"/>
              <a:ext cx="2305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定制潛在商機處理 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SOP</a:t>
              </a:r>
            </a:p>
          </p:txBody>
        </p:sp>
        <p:grpSp>
          <p:nvGrpSpPr>
            <p:cNvPr id="87" name="群組 86"/>
            <p:cNvGrpSpPr/>
            <p:nvPr/>
          </p:nvGrpSpPr>
          <p:grpSpPr>
            <a:xfrm>
              <a:off x="4804370" y="1255399"/>
              <a:ext cx="307818" cy="307777"/>
              <a:chOff x="233204" y="3466582"/>
              <a:chExt cx="307818" cy="307777"/>
            </a:xfrm>
          </p:grpSpPr>
          <p:sp>
            <p:nvSpPr>
              <p:cNvPr id="88" name="橢圓 87"/>
              <p:cNvSpPr/>
              <p:nvPr/>
            </p:nvSpPr>
            <p:spPr>
              <a:xfrm>
                <a:off x="233204" y="3470303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9" name="文字方塊 88"/>
              <p:cNvSpPr txBox="1"/>
              <p:nvPr/>
            </p:nvSpPr>
            <p:spPr>
              <a:xfrm>
                <a:off x="244154" y="3466582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593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3153756A-D241-4B9B-8715-15369DAFBF24}"/>
              </a:ext>
            </a:extLst>
          </p:cNvPr>
          <p:cNvSpPr txBox="1"/>
          <p:nvPr/>
        </p:nvSpPr>
        <p:spPr>
          <a:xfrm>
            <a:off x="507483" y="370671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彈性調整</a:t>
            </a:r>
            <a:endParaRPr lang="en-US" altLang="zh-TW" sz="24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重要因素</a:t>
            </a:r>
          </a:p>
        </p:txBody>
      </p:sp>
      <p:pic>
        <p:nvPicPr>
          <p:cNvPr id="30" name="內容版面配置區 3">
            <a:extLst>
              <a:ext uri="{FF2B5EF4-FFF2-40B4-BE49-F238E27FC236}">
                <a16:creationId xmlns="" xmlns:a16="http://schemas.microsoft.com/office/drawing/2014/main" id="{D0189B65-CDB2-4264-B12A-D48751ECF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99"/>
          <a:stretch/>
        </p:blipFill>
        <p:spPr>
          <a:xfrm>
            <a:off x="1923255" y="2566617"/>
            <a:ext cx="9744465" cy="304586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34" y="4639467"/>
            <a:ext cx="1640623" cy="1794062"/>
          </a:xfrm>
          <a:prstGeom prst="rect">
            <a:avLst/>
          </a:prstGeom>
        </p:spPr>
      </p:pic>
      <p:sp>
        <p:nvSpPr>
          <p:cNvPr id="51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593" y="42565"/>
            <a:ext cx="11115550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FFC000"/>
                </a:solidFill>
              </a:rPr>
              <a:t>C</a:t>
            </a:r>
            <a:r>
              <a:rPr lang="en-US" altLang="zh-TW" sz="4000" dirty="0"/>
              <a:t>ustomer </a:t>
            </a:r>
            <a:r>
              <a:rPr lang="en-US" altLang="zh-TW" sz="4000" dirty="0">
                <a:solidFill>
                  <a:srgbClr val="FFC000"/>
                </a:solidFill>
              </a:rPr>
              <a:t>R</a:t>
            </a:r>
            <a:r>
              <a:rPr lang="en-US" altLang="zh-TW" sz="4000" dirty="0"/>
              <a:t>elationship </a:t>
            </a:r>
            <a:r>
              <a:rPr lang="en-US" altLang="zh-TW" sz="4000" dirty="0">
                <a:solidFill>
                  <a:srgbClr val="FFC000"/>
                </a:solidFill>
              </a:rPr>
              <a:t>M</a:t>
            </a:r>
            <a:r>
              <a:rPr lang="en-US" altLang="zh-TW" sz="4000" dirty="0"/>
              <a:t>anagement</a:t>
            </a:r>
            <a:endParaRPr lang="zh-TW" altLang="en-US" sz="4000" dirty="0"/>
          </a:p>
        </p:txBody>
      </p:sp>
      <p:grpSp>
        <p:nvGrpSpPr>
          <p:cNvPr id="5" name="群組 4"/>
          <p:cNvGrpSpPr/>
          <p:nvPr/>
        </p:nvGrpSpPr>
        <p:grpSpPr>
          <a:xfrm>
            <a:off x="1450759" y="1211909"/>
            <a:ext cx="10256656" cy="1137490"/>
            <a:chOff x="1450759" y="1211909"/>
            <a:chExt cx="10256656" cy="1137490"/>
          </a:xfrm>
        </p:grpSpPr>
        <p:sp>
          <p:nvSpPr>
            <p:cNvPr id="45" name="文字方塊 44"/>
            <p:cNvSpPr txBox="1"/>
            <p:nvPr/>
          </p:nvSpPr>
          <p:spPr>
            <a:xfrm>
              <a:off x="3805450" y="1703068"/>
              <a:ext cx="2305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定制潛在商機處理 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SOP</a:t>
              </a: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6309126" y="1694456"/>
              <a:ext cx="26477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工作流程自動化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62" name="直線接點 61"/>
            <p:cNvCxnSpPr>
              <a:stCxn id="80" idx="6"/>
              <a:endCxn id="66" idx="1"/>
            </p:cNvCxnSpPr>
            <p:nvPr/>
          </p:nvCxnSpPr>
          <p:spPr>
            <a:xfrm>
              <a:off x="2388853" y="1389631"/>
              <a:ext cx="7784515" cy="1866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群組 3"/>
            <p:cNvGrpSpPr/>
            <p:nvPr/>
          </p:nvGrpSpPr>
          <p:grpSpPr>
            <a:xfrm>
              <a:off x="1450759" y="1211909"/>
              <a:ext cx="10256656" cy="1137490"/>
              <a:chOff x="1450759" y="1211909"/>
              <a:chExt cx="10256656" cy="1137490"/>
            </a:xfrm>
          </p:grpSpPr>
          <p:grpSp>
            <p:nvGrpSpPr>
              <p:cNvPr id="3" name="群組 2"/>
              <p:cNvGrpSpPr/>
              <p:nvPr/>
            </p:nvGrpSpPr>
            <p:grpSpPr>
              <a:xfrm>
                <a:off x="1450759" y="1689139"/>
                <a:ext cx="10256656" cy="660260"/>
                <a:chOff x="1450759" y="1689139"/>
                <a:chExt cx="10256656" cy="660260"/>
              </a:xfrm>
            </p:grpSpPr>
            <p:sp>
              <p:nvSpPr>
                <p:cNvPr id="32" name="文字方塊 31"/>
                <p:cNvSpPr txBox="1"/>
                <p:nvPr/>
              </p:nvSpPr>
              <p:spPr>
                <a:xfrm>
                  <a:off x="9059669" y="1703068"/>
                  <a:ext cx="26477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b="1" u="sng" dirty="0">
                      <a:solidFill>
                        <a:srgbClr val="FFA8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潛在客戶評分</a:t>
                  </a:r>
                  <a:endParaRPr lang="en-US" altLang="zh-TW" b="1" u="sng" dirty="0">
                    <a:solidFill>
                      <a:srgbClr val="FFA8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en-US" altLang="zh-TW" b="1" u="sng" dirty="0">
                      <a:solidFill>
                        <a:srgbClr val="FFA8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(Freddy)</a:t>
                  </a:r>
                </a:p>
              </p:txBody>
            </p:sp>
            <p:sp>
              <p:nvSpPr>
                <p:cNvPr id="36" name="文字方塊 35"/>
                <p:cNvSpPr txBox="1"/>
                <p:nvPr/>
              </p:nvSpPr>
              <p:spPr>
                <a:xfrm>
                  <a:off x="1450759" y="1689139"/>
                  <a:ext cx="15502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600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客戶數據管理</a:t>
                  </a:r>
                  <a:endParaRPr lang="en-US" altLang="zh-TW" sz="16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63" name="群組 62"/>
              <p:cNvGrpSpPr/>
              <p:nvPr/>
            </p:nvGrpSpPr>
            <p:grpSpPr>
              <a:xfrm>
                <a:off x="2081035" y="1211909"/>
                <a:ext cx="8435229" cy="367622"/>
                <a:chOff x="2081035" y="1211909"/>
                <a:chExt cx="8435229" cy="367622"/>
              </a:xfrm>
            </p:grpSpPr>
            <p:grpSp>
              <p:nvGrpSpPr>
                <p:cNvPr id="65" name="群組 64"/>
                <p:cNvGrpSpPr/>
                <p:nvPr/>
              </p:nvGrpSpPr>
              <p:grpSpPr>
                <a:xfrm>
                  <a:off x="2081035" y="1211909"/>
                  <a:ext cx="8435229" cy="367622"/>
                  <a:chOff x="2081035" y="1211909"/>
                  <a:chExt cx="8435229" cy="367622"/>
                </a:xfrm>
              </p:grpSpPr>
              <p:grpSp>
                <p:nvGrpSpPr>
                  <p:cNvPr id="70" name="群組 69"/>
                  <p:cNvGrpSpPr/>
                  <p:nvPr/>
                </p:nvGrpSpPr>
                <p:grpSpPr>
                  <a:xfrm>
                    <a:off x="2081035" y="1241054"/>
                    <a:ext cx="5705873" cy="322122"/>
                    <a:chOff x="2081035" y="1241054"/>
                    <a:chExt cx="5705873" cy="322122"/>
                  </a:xfrm>
                </p:grpSpPr>
                <p:grpSp>
                  <p:nvGrpSpPr>
                    <p:cNvPr id="76" name="群組 75"/>
                    <p:cNvGrpSpPr/>
                    <p:nvPr/>
                  </p:nvGrpSpPr>
                  <p:grpSpPr>
                    <a:xfrm>
                      <a:off x="2081035" y="1241054"/>
                      <a:ext cx="5705873" cy="316953"/>
                      <a:chOff x="2081035" y="1241054"/>
                      <a:chExt cx="5705873" cy="316953"/>
                    </a:xfrm>
                  </p:grpSpPr>
                  <p:grpSp>
                    <p:nvGrpSpPr>
                      <p:cNvPr id="79" name="群組 78"/>
                      <p:cNvGrpSpPr/>
                      <p:nvPr/>
                    </p:nvGrpSpPr>
                    <p:grpSpPr>
                      <a:xfrm>
                        <a:off x="7479090" y="1250230"/>
                        <a:ext cx="307818" cy="307777"/>
                        <a:chOff x="251088" y="3469993"/>
                        <a:chExt cx="307818" cy="307777"/>
                      </a:xfrm>
                    </p:grpSpPr>
                    <p:sp>
                      <p:nvSpPr>
                        <p:cNvPr id="82" name="橢圓 81"/>
                        <p:cNvSpPr/>
                        <p:nvPr/>
                      </p:nvSpPr>
                      <p:spPr>
                        <a:xfrm>
                          <a:off x="251088" y="3469993"/>
                          <a:ext cx="307818" cy="28971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TW" altLang="en-US"/>
                        </a:p>
                      </p:txBody>
                    </p:sp>
                    <p:sp>
                      <p:nvSpPr>
                        <p:cNvPr id="83" name="文字方塊 82"/>
                        <p:cNvSpPr txBox="1"/>
                        <p:nvPr/>
                      </p:nvSpPr>
                      <p:spPr>
                        <a:xfrm>
                          <a:off x="261593" y="3469993"/>
                          <a:ext cx="267811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TW" sz="1400" b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3</a:t>
                          </a:r>
                          <a:endParaRPr lang="zh-TW" altLang="en-US" sz="1400" b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p:txBody>
                    </p:sp>
                  </p:grpSp>
                  <p:sp>
                    <p:nvSpPr>
                      <p:cNvPr id="80" name="橢圓 79"/>
                      <p:cNvSpPr/>
                      <p:nvPr/>
                    </p:nvSpPr>
                    <p:spPr>
                      <a:xfrm>
                        <a:off x="2081035" y="1244775"/>
                        <a:ext cx="307818" cy="28971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  <p:sp>
                    <p:nvSpPr>
                      <p:cNvPr id="81" name="文字方塊 80"/>
                      <p:cNvSpPr txBox="1"/>
                      <p:nvPr/>
                    </p:nvSpPr>
                    <p:spPr>
                      <a:xfrm>
                        <a:off x="2091985" y="1241054"/>
                        <a:ext cx="267811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TW" sz="1400" b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1</a:t>
                        </a:r>
                        <a:endParaRPr lang="zh-TW" alt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p:txBody>
                  </p:sp>
                </p:grpSp>
                <p:grpSp>
                  <p:nvGrpSpPr>
                    <p:cNvPr id="72" name="群組 71"/>
                    <p:cNvGrpSpPr/>
                    <p:nvPr/>
                  </p:nvGrpSpPr>
                  <p:grpSpPr>
                    <a:xfrm>
                      <a:off x="4804370" y="1255399"/>
                      <a:ext cx="307818" cy="307777"/>
                      <a:chOff x="233204" y="3466582"/>
                      <a:chExt cx="307818" cy="307777"/>
                    </a:xfrm>
                  </p:grpSpPr>
                  <p:sp>
                    <p:nvSpPr>
                      <p:cNvPr id="73" name="橢圓 72"/>
                      <p:cNvSpPr/>
                      <p:nvPr/>
                    </p:nvSpPr>
                    <p:spPr>
                      <a:xfrm>
                        <a:off x="233204" y="3470303"/>
                        <a:ext cx="307818" cy="28971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  <p:sp>
                    <p:nvSpPr>
                      <p:cNvPr id="74" name="文字方塊 73"/>
                      <p:cNvSpPr txBox="1"/>
                      <p:nvPr/>
                    </p:nvSpPr>
                    <p:spPr>
                      <a:xfrm>
                        <a:off x="244154" y="3466582"/>
                        <a:ext cx="267811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TW" sz="1400" b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2</a:t>
                        </a:r>
                        <a:endParaRPr lang="zh-TW" alt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p:txBody>
                  </p:sp>
                </p:grpSp>
              </p:grpSp>
              <p:sp>
                <p:nvSpPr>
                  <p:cNvPr id="68" name="橢圓 67"/>
                  <p:cNvSpPr/>
                  <p:nvPr/>
                </p:nvSpPr>
                <p:spPr>
                  <a:xfrm>
                    <a:off x="10125666" y="1211909"/>
                    <a:ext cx="390598" cy="367622"/>
                  </a:xfrm>
                  <a:prstGeom prst="ellipse">
                    <a:avLst/>
                  </a:prstGeom>
                  <a:solidFill>
                    <a:srgbClr val="FFA800"/>
                  </a:solidFill>
                  <a:ln w="28575">
                    <a:solidFill>
                      <a:srgbClr val="FFA8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66" name="文字方塊 65"/>
                <p:cNvSpPr txBox="1"/>
                <p:nvPr/>
              </p:nvSpPr>
              <p:spPr>
                <a:xfrm>
                  <a:off x="10173368" y="1254404"/>
                  <a:ext cx="2951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4</a:t>
                  </a:r>
                  <a:endPara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03756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1295433" y="2613744"/>
            <a:ext cx="11115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FFA800"/>
                </a:solidFill>
              </a:rPr>
              <a:t>M</a:t>
            </a:r>
            <a:r>
              <a:rPr lang="en-US" altLang="zh-TW" sz="4000" dirty="0"/>
              <a:t>arketing </a:t>
            </a:r>
            <a:r>
              <a:rPr lang="en-US" altLang="zh-TW" sz="4000" dirty="0">
                <a:solidFill>
                  <a:srgbClr val="FFA800"/>
                </a:solidFill>
              </a:rPr>
              <a:t>A</a:t>
            </a:r>
            <a:r>
              <a:rPr lang="en-US" altLang="zh-TW" sz="4000" dirty="0"/>
              <a:t>utomation </a:t>
            </a:r>
            <a:r>
              <a:rPr lang="en-US" altLang="zh-TW" sz="4000" dirty="0">
                <a:solidFill>
                  <a:srgbClr val="FFA800"/>
                </a:solidFill>
              </a:rPr>
              <a:t>S</a:t>
            </a:r>
            <a:r>
              <a:rPr lang="en-US" altLang="zh-TW" sz="4000" dirty="0"/>
              <a:t>oftware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435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-0.00026 -0.3266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>
            <a:extLst>
              <a:ext uri="{FF2B5EF4-FFF2-40B4-BE49-F238E27FC236}">
                <a16:creationId xmlns="" xmlns:a16="http://schemas.microsoft.com/office/drawing/2014/main" id="{3E868414-A2A3-4589-88CC-D707E841A1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86"/>
          <a:stretch/>
        </p:blipFill>
        <p:spPr>
          <a:xfrm>
            <a:off x="860643" y="3206762"/>
            <a:ext cx="10840678" cy="2812301"/>
          </a:xfrm>
          <a:prstGeom prst="rect">
            <a:avLst/>
          </a:prstGeom>
        </p:spPr>
      </p:pic>
      <p:sp>
        <p:nvSpPr>
          <p:cNvPr id="39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1322593" y="42565"/>
            <a:ext cx="11115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M</a:t>
            </a:r>
            <a:r>
              <a:rPr lang="en-US" altLang="zh-TW" sz="4000" dirty="0">
                <a:cs typeface="Arial" panose="020B0604020202020204" pitchFamily="34" charset="0"/>
              </a:rPr>
              <a:t>arketing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A</a:t>
            </a:r>
            <a:r>
              <a:rPr lang="en-US" altLang="zh-TW" sz="4000" dirty="0">
                <a:cs typeface="Arial" panose="020B0604020202020204" pitchFamily="34" charset="0"/>
              </a:rPr>
              <a:t>utomation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S</a:t>
            </a:r>
            <a:r>
              <a:rPr lang="en-US" altLang="zh-TW" sz="4000" dirty="0">
                <a:cs typeface="Arial" panose="020B0604020202020204" pitchFamily="34" charset="0"/>
              </a:rPr>
              <a:t>oftware</a:t>
            </a:r>
            <a:endParaRPr lang="en-US" sz="4000" dirty="0"/>
          </a:p>
        </p:txBody>
      </p:sp>
      <p:sp>
        <p:nvSpPr>
          <p:cNvPr id="24" name="文字方塊 23">
            <a:extLst>
              <a:ext uri="{FF2B5EF4-FFF2-40B4-BE49-F238E27FC236}">
                <a16:creationId xmlns="" xmlns:a16="http://schemas.microsoft.com/office/drawing/2014/main" id="{3153756A-D241-4B9B-8715-15369DAFBF24}"/>
              </a:ext>
            </a:extLst>
          </p:cNvPr>
          <p:cNvSpPr txBox="1"/>
          <p:nvPr/>
        </p:nvSpPr>
        <p:spPr>
          <a:xfrm>
            <a:off x="5265319" y="254176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自訂分眾條件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743490" y="1212413"/>
            <a:ext cx="10041603" cy="859400"/>
            <a:chOff x="743490" y="1212413"/>
            <a:chExt cx="10041603" cy="859400"/>
          </a:xfrm>
        </p:grpSpPr>
        <p:sp>
          <p:nvSpPr>
            <p:cNvPr id="48" name="文字方塊 47"/>
            <p:cNvSpPr txBox="1"/>
            <p:nvPr/>
          </p:nvSpPr>
          <p:spPr>
            <a:xfrm>
              <a:off x="3735001" y="1704101"/>
              <a:ext cx="24284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自動發送電子傳單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6843841" y="1708411"/>
              <a:ext cx="15593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互動訊息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9850464" y="1704101"/>
              <a:ext cx="93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報表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743490" y="1702481"/>
              <a:ext cx="2918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u="sng" dirty="0">
                  <a:solidFill>
                    <a:srgbClr val="FFA8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潛在客戶分眾</a:t>
              </a:r>
              <a:endParaRPr lang="en-US" altLang="zh-TW" b="1" u="sng" dirty="0">
                <a:solidFill>
                  <a:srgbClr val="FFA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1" name="直線接點 40"/>
            <p:cNvCxnSpPr>
              <a:stCxn id="70" idx="6"/>
              <a:endCxn id="67" idx="2"/>
            </p:cNvCxnSpPr>
            <p:nvPr/>
          </p:nvCxnSpPr>
          <p:spPr>
            <a:xfrm>
              <a:off x="2398096" y="1396224"/>
              <a:ext cx="7765774" cy="837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群組 59"/>
            <p:cNvGrpSpPr/>
            <p:nvPr/>
          </p:nvGrpSpPr>
          <p:grpSpPr>
            <a:xfrm>
              <a:off x="4804370" y="1255399"/>
              <a:ext cx="307818" cy="307777"/>
              <a:chOff x="233204" y="3466582"/>
              <a:chExt cx="307818" cy="307777"/>
            </a:xfrm>
          </p:grpSpPr>
          <p:sp>
            <p:nvSpPr>
              <p:cNvPr id="61" name="橢圓 60"/>
              <p:cNvSpPr/>
              <p:nvPr/>
            </p:nvSpPr>
            <p:spPr>
              <a:xfrm>
                <a:off x="233204" y="3470303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244154" y="3466582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3" name="群組 62"/>
            <p:cNvGrpSpPr/>
            <p:nvPr/>
          </p:nvGrpSpPr>
          <p:grpSpPr>
            <a:xfrm>
              <a:off x="7479090" y="1250230"/>
              <a:ext cx="307818" cy="307777"/>
              <a:chOff x="251088" y="3469993"/>
              <a:chExt cx="307818" cy="307777"/>
            </a:xfrm>
          </p:grpSpPr>
          <p:sp>
            <p:nvSpPr>
              <p:cNvPr id="64" name="橢圓 63"/>
              <p:cNvSpPr/>
              <p:nvPr/>
            </p:nvSpPr>
            <p:spPr>
              <a:xfrm>
                <a:off x="251088" y="3469993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5" name="文字方塊 64"/>
              <p:cNvSpPr txBox="1"/>
              <p:nvPr/>
            </p:nvSpPr>
            <p:spPr>
              <a:xfrm>
                <a:off x="261593" y="3469993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6" name="群組 65"/>
            <p:cNvGrpSpPr/>
            <p:nvPr/>
          </p:nvGrpSpPr>
          <p:grpSpPr>
            <a:xfrm>
              <a:off x="10163870" y="1259120"/>
              <a:ext cx="307818" cy="307777"/>
              <a:chOff x="260142" y="3462821"/>
              <a:chExt cx="307818" cy="307777"/>
            </a:xfrm>
          </p:grpSpPr>
          <p:sp>
            <p:nvSpPr>
              <p:cNvPr id="67" name="橢圓 66"/>
              <p:cNvSpPr/>
              <p:nvPr/>
            </p:nvSpPr>
            <p:spPr>
              <a:xfrm>
                <a:off x="260142" y="3463440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269195" y="3462821"/>
                <a:ext cx="2951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9" name="群組 68"/>
            <p:cNvGrpSpPr/>
            <p:nvPr/>
          </p:nvGrpSpPr>
          <p:grpSpPr>
            <a:xfrm>
              <a:off x="2007498" y="1212413"/>
              <a:ext cx="390598" cy="367622"/>
              <a:chOff x="1295433" y="1700320"/>
              <a:chExt cx="390598" cy="367622"/>
            </a:xfrm>
          </p:grpSpPr>
          <p:sp>
            <p:nvSpPr>
              <p:cNvPr id="70" name="橢圓 69"/>
              <p:cNvSpPr/>
              <p:nvPr/>
            </p:nvSpPr>
            <p:spPr>
              <a:xfrm>
                <a:off x="1295433" y="1700320"/>
                <a:ext cx="390598" cy="367622"/>
              </a:xfrm>
              <a:prstGeom prst="ellipse">
                <a:avLst/>
              </a:prstGeom>
              <a:solidFill>
                <a:srgbClr val="FFA800"/>
              </a:solidFill>
              <a:ln w="28575">
                <a:solidFill>
                  <a:srgbClr val="FFA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1348774" y="1747478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3006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341022" y="3320306"/>
            <a:ext cx="9633984" cy="2700246"/>
            <a:chOff x="2065623" y="4697119"/>
            <a:chExt cx="9633984" cy="2700246"/>
          </a:xfrm>
        </p:grpSpPr>
        <p:grpSp>
          <p:nvGrpSpPr>
            <p:cNvPr id="3" name="群組 2"/>
            <p:cNvGrpSpPr/>
            <p:nvPr/>
          </p:nvGrpSpPr>
          <p:grpSpPr>
            <a:xfrm>
              <a:off x="4436242" y="5577389"/>
              <a:ext cx="7263365" cy="1819976"/>
              <a:chOff x="2861228" y="4455955"/>
              <a:chExt cx="7263365" cy="1819976"/>
            </a:xfrm>
          </p:grpSpPr>
          <p:pic>
            <p:nvPicPr>
              <p:cNvPr id="8" name="圖片 7">
                <a:extLst>
                  <a:ext uri="{FF2B5EF4-FFF2-40B4-BE49-F238E27FC236}">
                    <a16:creationId xmlns="" xmlns:a16="http://schemas.microsoft.com/office/drawing/2014/main" id="{862FE5CF-6510-4D7B-A8A2-0EBD38B1D6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9709"/>
              <a:stretch/>
            </p:blipFill>
            <p:spPr>
              <a:xfrm>
                <a:off x="2861228" y="4455955"/>
                <a:ext cx="7263365" cy="1819976"/>
              </a:xfrm>
              <a:prstGeom prst="rect">
                <a:avLst/>
              </a:prstGeom>
            </p:spPr>
          </p:pic>
          <p:sp>
            <p:nvSpPr>
              <p:cNvPr id="5" name="矩形 4">
                <a:extLst>
                  <a:ext uri="{FF2B5EF4-FFF2-40B4-BE49-F238E27FC236}">
                    <a16:creationId xmlns="" xmlns:a16="http://schemas.microsoft.com/office/drawing/2014/main" id="{05079B1D-116B-4EF6-9379-99E17954FDF6}"/>
                  </a:ext>
                </a:extLst>
              </p:cNvPr>
              <p:cNvSpPr/>
              <p:nvPr/>
            </p:nvSpPr>
            <p:spPr>
              <a:xfrm>
                <a:off x="9354534" y="4926015"/>
                <a:ext cx="532659" cy="134991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F7AC8BCC-1600-4185-B0B7-C63A1ECE0C72}"/>
                </a:ext>
              </a:extLst>
            </p:cNvPr>
            <p:cNvSpPr txBox="1"/>
            <p:nvPr/>
          </p:nvSpPr>
          <p:spPr>
            <a:xfrm>
              <a:off x="2065623" y="4697119"/>
              <a:ext cx="17235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rgbClr val="66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自定義分類</a:t>
              </a:r>
              <a:endParaRPr lang="en-US" altLang="zh-TW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r"/>
              <a:r>
                <a:rPr lang="zh-TW" altLang="en-US" sz="2400" b="1" dirty="0">
                  <a:solidFill>
                    <a:srgbClr val="66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方便聚焦</a:t>
              </a:r>
            </a:p>
          </p:txBody>
        </p:sp>
      </p:grpSp>
      <p:pic>
        <p:nvPicPr>
          <p:cNvPr id="31" name="圖片 30">
            <a:extLst>
              <a:ext uri="{FF2B5EF4-FFF2-40B4-BE49-F238E27FC236}">
                <a16:creationId xmlns="" xmlns:a16="http://schemas.microsoft.com/office/drawing/2014/main" id="{862FE5CF-6510-4D7B-A8A2-0EBD38B1D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00" t="27272" r="11023" b="2808"/>
          <a:stretch/>
        </p:blipFill>
        <p:spPr>
          <a:xfrm>
            <a:off x="4949225" y="2337135"/>
            <a:ext cx="1917896" cy="32012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7" name="直線單箭頭接點 6"/>
          <p:cNvCxnSpPr/>
          <p:nvPr/>
        </p:nvCxnSpPr>
        <p:spPr>
          <a:xfrm flipH="1" flipV="1">
            <a:off x="7397926" y="3403383"/>
            <a:ext cx="2452538" cy="12672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1322593" y="42565"/>
            <a:ext cx="11115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M</a:t>
            </a:r>
            <a:r>
              <a:rPr lang="en-US" altLang="zh-TW" sz="4000" dirty="0">
                <a:cs typeface="Arial" panose="020B0604020202020204" pitchFamily="34" charset="0"/>
              </a:rPr>
              <a:t>arketing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A</a:t>
            </a:r>
            <a:r>
              <a:rPr lang="en-US" altLang="zh-TW" sz="4000" dirty="0">
                <a:cs typeface="Arial" panose="020B0604020202020204" pitchFamily="34" charset="0"/>
              </a:rPr>
              <a:t>utomation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S</a:t>
            </a:r>
            <a:r>
              <a:rPr lang="en-US" altLang="zh-TW" sz="4000" dirty="0">
                <a:cs typeface="Arial" panose="020B0604020202020204" pitchFamily="34" charset="0"/>
              </a:rPr>
              <a:t>oftware</a:t>
            </a:r>
            <a:endParaRPr lang="en-US" sz="4000" dirty="0"/>
          </a:p>
        </p:txBody>
      </p:sp>
      <p:grpSp>
        <p:nvGrpSpPr>
          <p:cNvPr id="68" name="群組 67"/>
          <p:cNvGrpSpPr/>
          <p:nvPr/>
        </p:nvGrpSpPr>
        <p:grpSpPr>
          <a:xfrm>
            <a:off x="743490" y="1212413"/>
            <a:ext cx="10041603" cy="859400"/>
            <a:chOff x="743490" y="1212413"/>
            <a:chExt cx="10041603" cy="859400"/>
          </a:xfrm>
        </p:grpSpPr>
        <p:sp>
          <p:nvSpPr>
            <p:cNvPr id="69" name="文字方塊 68"/>
            <p:cNvSpPr txBox="1"/>
            <p:nvPr/>
          </p:nvSpPr>
          <p:spPr>
            <a:xfrm>
              <a:off x="3735001" y="1704101"/>
              <a:ext cx="24284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自動發送電子傳單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6843841" y="1708411"/>
              <a:ext cx="15593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互動訊息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9850464" y="1704101"/>
              <a:ext cx="93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報表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743490" y="1702481"/>
              <a:ext cx="2918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u="sng" dirty="0">
                  <a:solidFill>
                    <a:srgbClr val="FFA8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潛在客戶分眾</a:t>
              </a:r>
              <a:endParaRPr lang="en-US" altLang="zh-TW" b="1" u="sng" dirty="0">
                <a:solidFill>
                  <a:srgbClr val="FFA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73" name="直線接點 72"/>
            <p:cNvCxnSpPr>
              <a:stCxn id="78" idx="6"/>
              <a:endCxn id="81" idx="2"/>
            </p:cNvCxnSpPr>
            <p:nvPr/>
          </p:nvCxnSpPr>
          <p:spPr>
            <a:xfrm>
              <a:off x="2398096" y="1396224"/>
              <a:ext cx="7765774" cy="837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群組 73"/>
            <p:cNvGrpSpPr/>
            <p:nvPr/>
          </p:nvGrpSpPr>
          <p:grpSpPr>
            <a:xfrm>
              <a:off x="4804370" y="1255399"/>
              <a:ext cx="307818" cy="307777"/>
              <a:chOff x="233204" y="3466582"/>
              <a:chExt cx="307818" cy="307777"/>
            </a:xfrm>
          </p:grpSpPr>
          <p:sp>
            <p:nvSpPr>
              <p:cNvPr id="85" name="橢圓 84"/>
              <p:cNvSpPr/>
              <p:nvPr/>
            </p:nvSpPr>
            <p:spPr>
              <a:xfrm>
                <a:off x="233204" y="3470303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6" name="文字方塊 85"/>
              <p:cNvSpPr txBox="1"/>
              <p:nvPr/>
            </p:nvSpPr>
            <p:spPr>
              <a:xfrm>
                <a:off x="244154" y="3466582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5" name="群組 74"/>
            <p:cNvGrpSpPr/>
            <p:nvPr/>
          </p:nvGrpSpPr>
          <p:grpSpPr>
            <a:xfrm>
              <a:off x="7479090" y="1250230"/>
              <a:ext cx="307818" cy="307777"/>
              <a:chOff x="251088" y="3469993"/>
              <a:chExt cx="307818" cy="307777"/>
            </a:xfrm>
          </p:grpSpPr>
          <p:sp>
            <p:nvSpPr>
              <p:cNvPr id="83" name="橢圓 82"/>
              <p:cNvSpPr/>
              <p:nvPr/>
            </p:nvSpPr>
            <p:spPr>
              <a:xfrm>
                <a:off x="251088" y="3469993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4" name="文字方塊 83"/>
              <p:cNvSpPr txBox="1"/>
              <p:nvPr/>
            </p:nvSpPr>
            <p:spPr>
              <a:xfrm>
                <a:off x="261593" y="3469993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6" name="群組 75"/>
            <p:cNvGrpSpPr/>
            <p:nvPr/>
          </p:nvGrpSpPr>
          <p:grpSpPr>
            <a:xfrm>
              <a:off x="10163870" y="1259120"/>
              <a:ext cx="307818" cy="307777"/>
              <a:chOff x="260142" y="3462821"/>
              <a:chExt cx="307818" cy="307777"/>
            </a:xfrm>
          </p:grpSpPr>
          <p:sp>
            <p:nvSpPr>
              <p:cNvPr id="81" name="橢圓 80"/>
              <p:cNvSpPr/>
              <p:nvPr/>
            </p:nvSpPr>
            <p:spPr>
              <a:xfrm>
                <a:off x="260142" y="3463440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269195" y="3462821"/>
                <a:ext cx="2951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7" name="群組 76"/>
            <p:cNvGrpSpPr/>
            <p:nvPr/>
          </p:nvGrpSpPr>
          <p:grpSpPr>
            <a:xfrm>
              <a:off x="2007498" y="1212413"/>
              <a:ext cx="390598" cy="367622"/>
              <a:chOff x="1295433" y="1700320"/>
              <a:chExt cx="390598" cy="367622"/>
            </a:xfrm>
          </p:grpSpPr>
          <p:sp>
            <p:nvSpPr>
              <p:cNvPr id="78" name="橢圓 77"/>
              <p:cNvSpPr/>
              <p:nvPr/>
            </p:nvSpPr>
            <p:spPr>
              <a:xfrm>
                <a:off x="1295433" y="1700320"/>
                <a:ext cx="390598" cy="367622"/>
              </a:xfrm>
              <a:prstGeom prst="ellipse">
                <a:avLst/>
              </a:prstGeom>
              <a:solidFill>
                <a:srgbClr val="FFA800"/>
              </a:solidFill>
              <a:ln w="28575">
                <a:solidFill>
                  <a:srgbClr val="FFA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0" name="文字方塊 79"/>
              <p:cNvSpPr txBox="1"/>
              <p:nvPr/>
            </p:nvSpPr>
            <p:spPr>
              <a:xfrm>
                <a:off x="1348774" y="1747478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856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86256" y="1120042"/>
            <a:ext cx="6172200" cy="4873625"/>
          </a:xfrm>
        </p:spPr>
        <p:txBody>
          <a:bodyPr/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戴博斯科技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Freshworks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Freshworks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CRM</a:t>
            </a:r>
          </a:p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</a:p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  <p:sp>
        <p:nvSpPr>
          <p:cNvPr id="2" name="橢圓 1"/>
          <p:cNvSpPr/>
          <p:nvPr/>
        </p:nvSpPr>
        <p:spPr>
          <a:xfrm>
            <a:off x="1286256" y="5422392"/>
            <a:ext cx="118872" cy="1097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6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>
            <a:extLst>
              <a:ext uri="{FF2B5EF4-FFF2-40B4-BE49-F238E27FC236}">
                <a16:creationId xmlns="" xmlns:a16="http://schemas.microsoft.com/office/drawing/2014/main" id="{F29661F9-13A6-44A4-840C-A1A6C41AFA85}"/>
              </a:ext>
            </a:extLst>
          </p:cNvPr>
          <p:cNvSpPr txBox="1"/>
          <p:nvPr/>
        </p:nvSpPr>
        <p:spPr>
          <a:xfrm>
            <a:off x="817861" y="3915953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自動化行銷</a:t>
            </a:r>
            <a:endParaRPr lang="en-US" altLang="zh-TW" sz="24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流程圖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t="11404" r="2470" b="10211"/>
          <a:stretch/>
        </p:blipFill>
        <p:spPr>
          <a:xfrm>
            <a:off x="2640872" y="2584683"/>
            <a:ext cx="8936954" cy="3493538"/>
          </a:xfrm>
          <a:prstGeom prst="rect">
            <a:avLst/>
          </a:prstGeom>
        </p:spPr>
      </p:pic>
      <p:sp>
        <p:nvSpPr>
          <p:cNvPr id="26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1322593" y="42565"/>
            <a:ext cx="11115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M</a:t>
            </a:r>
            <a:r>
              <a:rPr lang="en-US" altLang="zh-TW" sz="4000" dirty="0">
                <a:cs typeface="Arial" panose="020B0604020202020204" pitchFamily="34" charset="0"/>
              </a:rPr>
              <a:t>arketing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A</a:t>
            </a:r>
            <a:r>
              <a:rPr lang="en-US" altLang="zh-TW" sz="4000" dirty="0">
                <a:cs typeface="Arial" panose="020B0604020202020204" pitchFamily="34" charset="0"/>
              </a:rPr>
              <a:t>utomation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S</a:t>
            </a:r>
            <a:r>
              <a:rPr lang="en-US" altLang="zh-TW" sz="4000" dirty="0">
                <a:cs typeface="Arial" panose="020B0604020202020204" pitchFamily="34" charset="0"/>
              </a:rPr>
              <a:t>oftware</a:t>
            </a:r>
            <a:endParaRPr lang="en-US" sz="4000" dirty="0"/>
          </a:p>
        </p:txBody>
      </p:sp>
      <p:grpSp>
        <p:nvGrpSpPr>
          <p:cNvPr id="5" name="群組 4"/>
          <p:cNvGrpSpPr/>
          <p:nvPr/>
        </p:nvGrpSpPr>
        <p:grpSpPr>
          <a:xfrm>
            <a:off x="1291324" y="1181209"/>
            <a:ext cx="9180364" cy="888380"/>
            <a:chOff x="1291324" y="1181209"/>
            <a:chExt cx="9180364" cy="888380"/>
          </a:xfrm>
        </p:grpSpPr>
        <p:sp>
          <p:nvSpPr>
            <p:cNvPr id="49" name="文字方塊 48"/>
            <p:cNvSpPr txBox="1"/>
            <p:nvPr/>
          </p:nvSpPr>
          <p:spPr>
            <a:xfrm>
              <a:off x="1291324" y="1686339"/>
              <a:ext cx="18872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潛在客戶分眾</a:t>
              </a:r>
              <a:endPara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3468780" y="1700257"/>
              <a:ext cx="2978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u="sng" dirty="0">
                  <a:solidFill>
                    <a:srgbClr val="FFA8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自動發送電子傳單</a:t>
              </a:r>
              <a:endParaRPr lang="en-US" altLang="zh-TW" b="1" u="sng" dirty="0">
                <a:solidFill>
                  <a:srgbClr val="FFA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6843841" y="1692386"/>
              <a:ext cx="15593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互動訊息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1" name="直線接點 30"/>
            <p:cNvCxnSpPr>
              <a:stCxn id="63" idx="6"/>
              <a:endCxn id="54" idx="2"/>
            </p:cNvCxnSpPr>
            <p:nvPr/>
          </p:nvCxnSpPr>
          <p:spPr>
            <a:xfrm>
              <a:off x="2388853" y="1389631"/>
              <a:ext cx="7775017" cy="149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群組 35"/>
            <p:cNvGrpSpPr/>
            <p:nvPr/>
          </p:nvGrpSpPr>
          <p:grpSpPr>
            <a:xfrm>
              <a:off x="7479090" y="1250230"/>
              <a:ext cx="307818" cy="307777"/>
              <a:chOff x="251088" y="3469993"/>
              <a:chExt cx="307818" cy="307777"/>
            </a:xfrm>
          </p:grpSpPr>
          <p:sp>
            <p:nvSpPr>
              <p:cNvPr id="37" name="橢圓 36"/>
              <p:cNvSpPr/>
              <p:nvPr/>
            </p:nvSpPr>
            <p:spPr>
              <a:xfrm>
                <a:off x="251088" y="3469993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261593" y="3469993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10163870" y="1259120"/>
              <a:ext cx="307818" cy="307777"/>
              <a:chOff x="260142" y="3462821"/>
              <a:chExt cx="307818" cy="307777"/>
            </a:xfrm>
          </p:grpSpPr>
          <p:sp>
            <p:nvSpPr>
              <p:cNvPr id="54" name="橢圓 53"/>
              <p:cNvSpPr/>
              <p:nvPr/>
            </p:nvSpPr>
            <p:spPr>
              <a:xfrm>
                <a:off x="260142" y="3463440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文字方塊 54"/>
              <p:cNvSpPr txBox="1"/>
              <p:nvPr/>
            </p:nvSpPr>
            <p:spPr>
              <a:xfrm>
                <a:off x="269195" y="3462821"/>
                <a:ext cx="2951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0" name="群組 59"/>
            <p:cNvGrpSpPr/>
            <p:nvPr/>
          </p:nvGrpSpPr>
          <p:grpSpPr>
            <a:xfrm>
              <a:off x="4736758" y="1181209"/>
              <a:ext cx="390598" cy="367622"/>
              <a:chOff x="510193" y="4185856"/>
              <a:chExt cx="390598" cy="367622"/>
            </a:xfrm>
          </p:grpSpPr>
          <p:sp>
            <p:nvSpPr>
              <p:cNvPr id="61" name="橢圓 60"/>
              <p:cNvSpPr/>
              <p:nvPr/>
            </p:nvSpPr>
            <p:spPr>
              <a:xfrm>
                <a:off x="510193" y="4185856"/>
                <a:ext cx="390598" cy="367622"/>
              </a:xfrm>
              <a:prstGeom prst="ellipse">
                <a:avLst/>
              </a:prstGeom>
              <a:solidFill>
                <a:srgbClr val="FFA800"/>
              </a:solidFill>
              <a:ln w="28575">
                <a:solidFill>
                  <a:srgbClr val="FFA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567841" y="4224831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63" name="橢圓 62"/>
            <p:cNvSpPr/>
            <p:nvPr/>
          </p:nvSpPr>
          <p:spPr>
            <a:xfrm>
              <a:off x="2081035" y="1244775"/>
              <a:ext cx="307818" cy="2897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2091985" y="1241054"/>
              <a:ext cx="267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5" name="文字方塊 64">
            <a:extLst>
              <a:ext uri="{FF2B5EF4-FFF2-40B4-BE49-F238E27FC236}">
                <a16:creationId xmlns="" xmlns:a16="http://schemas.microsoft.com/office/drawing/2014/main" id="{F29661F9-13A6-44A4-840C-A1A6C41AFA85}"/>
              </a:ext>
            </a:extLst>
          </p:cNvPr>
          <p:cNvSpPr txBox="1"/>
          <p:nvPr/>
        </p:nvSpPr>
        <p:spPr>
          <a:xfrm>
            <a:off x="510084" y="3922379"/>
            <a:ext cx="2031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經銷商</a:t>
            </a:r>
            <a:endParaRPr lang="en-US" altLang="zh-TW" sz="24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折扣資訊發送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9850464" y="1694631"/>
            <a:ext cx="93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131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929 -4.07407E-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圖片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t="11404" r="2470" b="10211"/>
          <a:stretch/>
        </p:blipFill>
        <p:spPr>
          <a:xfrm>
            <a:off x="2681633" y="3456298"/>
            <a:ext cx="4477525" cy="175030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682485" y="2353096"/>
            <a:ext cx="3521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Trigger</a:t>
            </a:r>
            <a:r>
              <a:rPr lang="zh-TW" altLang="en-US" sz="2000" b="1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600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客戶的行為或分眾</a:t>
            </a:r>
            <a:r>
              <a:rPr lang="en-US" altLang="zh-TW" sz="1600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Ex.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的客戶、廠商名單</a:t>
            </a: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3827774" y="2754837"/>
            <a:ext cx="3312722" cy="8959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6" b="30120"/>
          <a:stretch/>
        </p:blipFill>
        <p:spPr>
          <a:xfrm>
            <a:off x="7719041" y="3402437"/>
            <a:ext cx="3521723" cy="3138921"/>
          </a:xfrm>
          <a:prstGeom prst="rect">
            <a:avLst/>
          </a:prstGeom>
        </p:spPr>
      </p:pic>
      <p:grpSp>
        <p:nvGrpSpPr>
          <p:cNvPr id="28" name="群組 27"/>
          <p:cNvGrpSpPr/>
          <p:nvPr/>
        </p:nvGrpSpPr>
        <p:grpSpPr>
          <a:xfrm>
            <a:off x="1291324" y="1181209"/>
            <a:ext cx="9180364" cy="888380"/>
            <a:chOff x="1291324" y="1181209"/>
            <a:chExt cx="9180364" cy="888380"/>
          </a:xfrm>
        </p:grpSpPr>
        <p:sp>
          <p:nvSpPr>
            <p:cNvPr id="29" name="文字方塊 28"/>
            <p:cNvSpPr txBox="1"/>
            <p:nvPr/>
          </p:nvSpPr>
          <p:spPr>
            <a:xfrm>
              <a:off x="1291324" y="1686339"/>
              <a:ext cx="18872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潛在客戶分眾</a:t>
              </a:r>
              <a:endPara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3468780" y="1700257"/>
              <a:ext cx="2978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u="sng" dirty="0">
                  <a:solidFill>
                    <a:srgbClr val="FFA8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自動發送電子傳單</a:t>
              </a:r>
              <a:endParaRPr lang="en-US" altLang="zh-TW" b="1" u="sng" dirty="0">
                <a:solidFill>
                  <a:srgbClr val="FFA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843841" y="1692386"/>
              <a:ext cx="15593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互動訊息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3" name="直線接點 32"/>
            <p:cNvCxnSpPr>
              <a:stCxn id="38" idx="6"/>
              <a:endCxn id="43" idx="2"/>
            </p:cNvCxnSpPr>
            <p:nvPr/>
          </p:nvCxnSpPr>
          <p:spPr>
            <a:xfrm>
              <a:off x="2388853" y="1389631"/>
              <a:ext cx="7775017" cy="149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群組 34"/>
            <p:cNvGrpSpPr/>
            <p:nvPr/>
          </p:nvGrpSpPr>
          <p:grpSpPr>
            <a:xfrm>
              <a:off x="7479090" y="1250230"/>
              <a:ext cx="307818" cy="307777"/>
              <a:chOff x="251088" y="3469993"/>
              <a:chExt cx="307818" cy="307777"/>
            </a:xfrm>
          </p:grpSpPr>
          <p:sp>
            <p:nvSpPr>
              <p:cNvPr id="54" name="橢圓 53"/>
              <p:cNvSpPr/>
              <p:nvPr/>
            </p:nvSpPr>
            <p:spPr>
              <a:xfrm>
                <a:off x="251088" y="3469993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文字方塊 54"/>
              <p:cNvSpPr txBox="1"/>
              <p:nvPr/>
            </p:nvSpPr>
            <p:spPr>
              <a:xfrm>
                <a:off x="261593" y="3469993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10163870" y="1259120"/>
              <a:ext cx="307818" cy="307777"/>
              <a:chOff x="260142" y="3462821"/>
              <a:chExt cx="307818" cy="307777"/>
            </a:xfrm>
          </p:grpSpPr>
          <p:sp>
            <p:nvSpPr>
              <p:cNvPr id="43" name="橢圓 42"/>
              <p:cNvSpPr/>
              <p:nvPr/>
            </p:nvSpPr>
            <p:spPr>
              <a:xfrm>
                <a:off x="260142" y="3463440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269195" y="3462821"/>
                <a:ext cx="2951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7" name="群組 36"/>
            <p:cNvGrpSpPr/>
            <p:nvPr/>
          </p:nvGrpSpPr>
          <p:grpSpPr>
            <a:xfrm>
              <a:off x="4736758" y="1181209"/>
              <a:ext cx="390598" cy="367622"/>
              <a:chOff x="510193" y="4185856"/>
              <a:chExt cx="390598" cy="367622"/>
            </a:xfrm>
          </p:grpSpPr>
          <p:sp>
            <p:nvSpPr>
              <p:cNvPr id="41" name="橢圓 40"/>
              <p:cNvSpPr/>
              <p:nvPr/>
            </p:nvSpPr>
            <p:spPr>
              <a:xfrm>
                <a:off x="510193" y="4185856"/>
                <a:ext cx="390598" cy="367622"/>
              </a:xfrm>
              <a:prstGeom prst="ellipse">
                <a:avLst/>
              </a:prstGeom>
              <a:solidFill>
                <a:srgbClr val="FFA800"/>
              </a:solidFill>
              <a:ln w="28575">
                <a:solidFill>
                  <a:srgbClr val="FFA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文字方塊 41"/>
              <p:cNvSpPr txBox="1"/>
              <p:nvPr/>
            </p:nvSpPr>
            <p:spPr>
              <a:xfrm>
                <a:off x="567841" y="4224831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8" name="橢圓 37"/>
            <p:cNvSpPr/>
            <p:nvPr/>
          </p:nvSpPr>
          <p:spPr>
            <a:xfrm>
              <a:off x="2081035" y="1244775"/>
              <a:ext cx="307818" cy="2897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2091985" y="1241054"/>
              <a:ext cx="267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6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1322593" y="42565"/>
            <a:ext cx="11115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M</a:t>
            </a:r>
            <a:r>
              <a:rPr lang="en-US" altLang="zh-TW" sz="4000" dirty="0">
                <a:cs typeface="Arial" panose="020B0604020202020204" pitchFamily="34" charset="0"/>
              </a:rPr>
              <a:t>arketing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A</a:t>
            </a:r>
            <a:r>
              <a:rPr lang="en-US" altLang="zh-TW" sz="4000" dirty="0">
                <a:cs typeface="Arial" panose="020B0604020202020204" pitchFamily="34" charset="0"/>
              </a:rPr>
              <a:t>utomation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S</a:t>
            </a:r>
            <a:r>
              <a:rPr lang="en-US" altLang="zh-TW" sz="4000" dirty="0">
                <a:cs typeface="Arial" panose="020B0604020202020204" pitchFamily="34" charset="0"/>
              </a:rPr>
              <a:t>oftware</a:t>
            </a:r>
            <a:endParaRPr lang="en-US" sz="4000" dirty="0"/>
          </a:p>
        </p:txBody>
      </p:sp>
      <p:sp>
        <p:nvSpPr>
          <p:cNvPr id="58" name="文字方塊 57">
            <a:extLst>
              <a:ext uri="{FF2B5EF4-FFF2-40B4-BE49-F238E27FC236}">
                <a16:creationId xmlns="" xmlns:a16="http://schemas.microsoft.com/office/drawing/2014/main" id="{F29661F9-13A6-44A4-840C-A1A6C41AFA85}"/>
              </a:ext>
            </a:extLst>
          </p:cNvPr>
          <p:cNvSpPr txBox="1"/>
          <p:nvPr/>
        </p:nvSpPr>
        <p:spPr>
          <a:xfrm>
            <a:off x="510087" y="3925284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經銷商</a:t>
            </a:r>
            <a:endParaRPr lang="en-US" altLang="zh-TW" sz="2400" b="1" dirty="0" smtClean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b="1" dirty="0" smtClean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折扣資訊發送</a:t>
            </a:r>
            <a:endParaRPr lang="zh-TW" altLang="en-US" sz="24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95119" y="2166529"/>
            <a:ext cx="3769568" cy="4363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文字方塊 58"/>
          <p:cNvSpPr txBox="1"/>
          <p:nvPr/>
        </p:nvSpPr>
        <p:spPr>
          <a:xfrm>
            <a:off x="9850464" y="1694631"/>
            <a:ext cx="93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3468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697517" y="2365298"/>
            <a:ext cx="3298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</a:t>
            </a:r>
            <a:r>
              <a:rPr lang="zh-TW" altLang="en-US" sz="2000" b="1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600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控制時間、流量</a:t>
            </a:r>
            <a:r>
              <a:rPr lang="en-US" altLang="zh-TW" sz="1600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資訊發送頻率調整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14227"/>
          <a:stretch/>
        </p:blipFill>
        <p:spPr>
          <a:xfrm>
            <a:off x="7697517" y="3456298"/>
            <a:ext cx="3564772" cy="2967945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t="11404" r="2470" b="10211"/>
          <a:stretch/>
        </p:blipFill>
        <p:spPr>
          <a:xfrm>
            <a:off x="2681633" y="3456298"/>
            <a:ext cx="4477525" cy="1750306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1291324" y="1181209"/>
            <a:ext cx="9180364" cy="888380"/>
            <a:chOff x="1291324" y="1181209"/>
            <a:chExt cx="9180364" cy="888380"/>
          </a:xfrm>
        </p:grpSpPr>
        <p:sp>
          <p:nvSpPr>
            <p:cNvPr id="30" name="文字方塊 29"/>
            <p:cNvSpPr txBox="1"/>
            <p:nvPr/>
          </p:nvSpPr>
          <p:spPr>
            <a:xfrm>
              <a:off x="1291324" y="1686339"/>
              <a:ext cx="18872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潛在客戶分眾</a:t>
              </a:r>
              <a:endPara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468780" y="1700257"/>
              <a:ext cx="2978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u="sng" dirty="0">
                  <a:solidFill>
                    <a:srgbClr val="FFA8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自動發送電子傳單</a:t>
              </a:r>
              <a:endParaRPr lang="en-US" altLang="zh-TW" b="1" u="sng" dirty="0">
                <a:solidFill>
                  <a:srgbClr val="FFA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843841" y="1692386"/>
              <a:ext cx="15593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互動訊息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5" name="直線接點 34"/>
            <p:cNvCxnSpPr>
              <a:stCxn id="56" idx="6"/>
              <a:endCxn id="60" idx="2"/>
            </p:cNvCxnSpPr>
            <p:nvPr/>
          </p:nvCxnSpPr>
          <p:spPr>
            <a:xfrm>
              <a:off x="2388853" y="1389631"/>
              <a:ext cx="7775017" cy="149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群組 35"/>
            <p:cNvGrpSpPr/>
            <p:nvPr/>
          </p:nvGrpSpPr>
          <p:grpSpPr>
            <a:xfrm>
              <a:off x="7479090" y="1250230"/>
              <a:ext cx="307818" cy="307777"/>
              <a:chOff x="251088" y="3469993"/>
              <a:chExt cx="307818" cy="307777"/>
            </a:xfrm>
          </p:grpSpPr>
          <p:sp>
            <p:nvSpPr>
              <p:cNvPr id="62" name="橢圓 61"/>
              <p:cNvSpPr/>
              <p:nvPr/>
            </p:nvSpPr>
            <p:spPr>
              <a:xfrm>
                <a:off x="251088" y="3469993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261593" y="3469993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4" name="群組 53"/>
            <p:cNvGrpSpPr/>
            <p:nvPr/>
          </p:nvGrpSpPr>
          <p:grpSpPr>
            <a:xfrm>
              <a:off x="10163870" y="1259120"/>
              <a:ext cx="307818" cy="307777"/>
              <a:chOff x="260142" y="3462821"/>
              <a:chExt cx="307818" cy="307777"/>
            </a:xfrm>
          </p:grpSpPr>
          <p:sp>
            <p:nvSpPr>
              <p:cNvPr id="60" name="橢圓 59"/>
              <p:cNvSpPr/>
              <p:nvPr/>
            </p:nvSpPr>
            <p:spPr>
              <a:xfrm>
                <a:off x="260142" y="3463440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269195" y="3462821"/>
                <a:ext cx="2951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5" name="群組 54"/>
            <p:cNvGrpSpPr/>
            <p:nvPr/>
          </p:nvGrpSpPr>
          <p:grpSpPr>
            <a:xfrm>
              <a:off x="4736758" y="1181209"/>
              <a:ext cx="390598" cy="367622"/>
              <a:chOff x="510193" y="4185856"/>
              <a:chExt cx="390598" cy="367622"/>
            </a:xfrm>
          </p:grpSpPr>
          <p:sp>
            <p:nvSpPr>
              <p:cNvPr id="58" name="橢圓 57"/>
              <p:cNvSpPr/>
              <p:nvPr/>
            </p:nvSpPr>
            <p:spPr>
              <a:xfrm>
                <a:off x="510193" y="4185856"/>
                <a:ext cx="390598" cy="367622"/>
              </a:xfrm>
              <a:prstGeom prst="ellipse">
                <a:avLst/>
              </a:prstGeom>
              <a:solidFill>
                <a:srgbClr val="FFA800"/>
              </a:solidFill>
              <a:ln w="28575">
                <a:solidFill>
                  <a:srgbClr val="FFA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文字方塊 58"/>
              <p:cNvSpPr txBox="1"/>
              <p:nvPr/>
            </p:nvSpPr>
            <p:spPr>
              <a:xfrm>
                <a:off x="567841" y="4224831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6" name="橢圓 55"/>
            <p:cNvSpPr/>
            <p:nvPr/>
          </p:nvSpPr>
          <p:spPr>
            <a:xfrm>
              <a:off x="2081035" y="1244775"/>
              <a:ext cx="307818" cy="2897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2091985" y="1241054"/>
              <a:ext cx="267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4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1322593" y="42565"/>
            <a:ext cx="11115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M</a:t>
            </a:r>
            <a:r>
              <a:rPr lang="en-US" altLang="zh-TW" sz="4000" dirty="0">
                <a:cs typeface="Arial" panose="020B0604020202020204" pitchFamily="34" charset="0"/>
              </a:rPr>
              <a:t>arketing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A</a:t>
            </a:r>
            <a:r>
              <a:rPr lang="en-US" altLang="zh-TW" sz="4000" dirty="0">
                <a:cs typeface="Arial" panose="020B0604020202020204" pitchFamily="34" charset="0"/>
              </a:rPr>
              <a:t>utomation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S</a:t>
            </a:r>
            <a:r>
              <a:rPr lang="en-US" altLang="zh-TW" sz="4000" dirty="0">
                <a:cs typeface="Arial" panose="020B0604020202020204" pitchFamily="34" charset="0"/>
              </a:rPr>
              <a:t>oftware</a:t>
            </a:r>
            <a:endParaRPr lang="en-US" sz="4000" dirty="0"/>
          </a:p>
        </p:txBody>
      </p:sp>
      <p:sp>
        <p:nvSpPr>
          <p:cNvPr id="65" name="文字方塊 64">
            <a:extLst>
              <a:ext uri="{FF2B5EF4-FFF2-40B4-BE49-F238E27FC236}">
                <a16:creationId xmlns="" xmlns:a16="http://schemas.microsoft.com/office/drawing/2014/main" id="{F29661F9-13A6-44A4-840C-A1A6C41AFA85}"/>
              </a:ext>
            </a:extLst>
          </p:cNvPr>
          <p:cNvSpPr txBox="1"/>
          <p:nvPr/>
        </p:nvSpPr>
        <p:spPr>
          <a:xfrm>
            <a:off x="510084" y="3925284"/>
            <a:ext cx="2031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經銷商</a:t>
            </a:r>
            <a:endParaRPr lang="en-US" altLang="zh-TW" sz="24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折扣資訊發送</a:t>
            </a: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5863658" y="2693396"/>
            <a:ext cx="1496097" cy="7264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7595119" y="2166529"/>
            <a:ext cx="3769568" cy="4363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文字方塊 70"/>
          <p:cNvSpPr txBox="1"/>
          <p:nvPr/>
        </p:nvSpPr>
        <p:spPr>
          <a:xfrm>
            <a:off x="9850464" y="1694631"/>
            <a:ext cx="93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0186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670043" y="225784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Condition</a:t>
            </a:r>
            <a:r>
              <a:rPr lang="zh-TW" altLang="en-US" sz="2000" b="1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600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添加條件來細分群眾</a:t>
            </a:r>
            <a:r>
              <a:rPr lang="en-US" altLang="zh-TW" sz="1600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經銷商等級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838" r="745" b="29430"/>
          <a:stretch/>
        </p:blipFill>
        <p:spPr>
          <a:xfrm>
            <a:off x="7670043" y="3383476"/>
            <a:ext cx="3584223" cy="3151312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t="11404" r="2470" b="10211"/>
          <a:stretch/>
        </p:blipFill>
        <p:spPr>
          <a:xfrm>
            <a:off x="2681633" y="3456298"/>
            <a:ext cx="4477525" cy="1750306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1291324" y="1181209"/>
            <a:ext cx="9180364" cy="888380"/>
            <a:chOff x="1291324" y="1181209"/>
            <a:chExt cx="9180364" cy="888380"/>
          </a:xfrm>
        </p:grpSpPr>
        <p:sp>
          <p:nvSpPr>
            <p:cNvPr id="30" name="文字方塊 29"/>
            <p:cNvSpPr txBox="1"/>
            <p:nvPr/>
          </p:nvSpPr>
          <p:spPr>
            <a:xfrm>
              <a:off x="1291324" y="1686339"/>
              <a:ext cx="18872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潛在客戶分眾</a:t>
              </a:r>
              <a:endParaRPr lang="en-US" altLang="zh-TW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468780" y="1700257"/>
              <a:ext cx="29789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u="sng" dirty="0">
                  <a:solidFill>
                    <a:srgbClr val="FFA8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自動發送電子傳單</a:t>
              </a:r>
              <a:endParaRPr lang="en-US" altLang="zh-TW" b="1" u="sng" dirty="0">
                <a:solidFill>
                  <a:srgbClr val="FFA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843841" y="1692386"/>
              <a:ext cx="15593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互動訊息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5" name="直線接點 34"/>
            <p:cNvCxnSpPr>
              <a:stCxn id="56" idx="6"/>
              <a:endCxn id="60" idx="2"/>
            </p:cNvCxnSpPr>
            <p:nvPr/>
          </p:nvCxnSpPr>
          <p:spPr>
            <a:xfrm>
              <a:off x="2388853" y="1389631"/>
              <a:ext cx="7775017" cy="1496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群組 35"/>
            <p:cNvGrpSpPr/>
            <p:nvPr/>
          </p:nvGrpSpPr>
          <p:grpSpPr>
            <a:xfrm>
              <a:off x="7479090" y="1250230"/>
              <a:ext cx="307818" cy="307777"/>
              <a:chOff x="251088" y="3469993"/>
              <a:chExt cx="307818" cy="307777"/>
            </a:xfrm>
          </p:grpSpPr>
          <p:sp>
            <p:nvSpPr>
              <p:cNvPr id="62" name="橢圓 61"/>
              <p:cNvSpPr/>
              <p:nvPr/>
            </p:nvSpPr>
            <p:spPr>
              <a:xfrm>
                <a:off x="251088" y="3469993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261593" y="3469993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4" name="群組 53"/>
            <p:cNvGrpSpPr/>
            <p:nvPr/>
          </p:nvGrpSpPr>
          <p:grpSpPr>
            <a:xfrm>
              <a:off x="10163870" y="1259120"/>
              <a:ext cx="307818" cy="307777"/>
              <a:chOff x="260142" y="3462821"/>
              <a:chExt cx="307818" cy="307777"/>
            </a:xfrm>
          </p:grpSpPr>
          <p:sp>
            <p:nvSpPr>
              <p:cNvPr id="60" name="橢圓 59"/>
              <p:cNvSpPr/>
              <p:nvPr/>
            </p:nvSpPr>
            <p:spPr>
              <a:xfrm>
                <a:off x="260142" y="3463440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269195" y="3462821"/>
                <a:ext cx="2951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5" name="群組 54"/>
            <p:cNvGrpSpPr/>
            <p:nvPr/>
          </p:nvGrpSpPr>
          <p:grpSpPr>
            <a:xfrm>
              <a:off x="4736758" y="1181209"/>
              <a:ext cx="390598" cy="367622"/>
              <a:chOff x="510193" y="4185856"/>
              <a:chExt cx="390598" cy="367622"/>
            </a:xfrm>
          </p:grpSpPr>
          <p:sp>
            <p:nvSpPr>
              <p:cNvPr id="58" name="橢圓 57"/>
              <p:cNvSpPr/>
              <p:nvPr/>
            </p:nvSpPr>
            <p:spPr>
              <a:xfrm>
                <a:off x="510193" y="4185856"/>
                <a:ext cx="390598" cy="367622"/>
              </a:xfrm>
              <a:prstGeom prst="ellipse">
                <a:avLst/>
              </a:prstGeom>
              <a:solidFill>
                <a:srgbClr val="FFA800"/>
              </a:solidFill>
              <a:ln w="28575">
                <a:solidFill>
                  <a:srgbClr val="FFA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文字方塊 58"/>
              <p:cNvSpPr txBox="1"/>
              <p:nvPr/>
            </p:nvSpPr>
            <p:spPr>
              <a:xfrm>
                <a:off x="567841" y="4224831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6" name="橢圓 55"/>
            <p:cNvSpPr/>
            <p:nvPr/>
          </p:nvSpPr>
          <p:spPr>
            <a:xfrm>
              <a:off x="2081035" y="1244775"/>
              <a:ext cx="307818" cy="2897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2091985" y="1241054"/>
              <a:ext cx="267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4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1322593" y="42565"/>
            <a:ext cx="11115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M</a:t>
            </a:r>
            <a:r>
              <a:rPr lang="en-US" altLang="zh-TW" sz="4000" dirty="0">
                <a:cs typeface="Arial" panose="020B0604020202020204" pitchFamily="34" charset="0"/>
              </a:rPr>
              <a:t>arketing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A</a:t>
            </a:r>
            <a:r>
              <a:rPr lang="en-US" altLang="zh-TW" sz="4000" dirty="0">
                <a:cs typeface="Arial" panose="020B0604020202020204" pitchFamily="34" charset="0"/>
              </a:rPr>
              <a:t>utomation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S</a:t>
            </a:r>
            <a:r>
              <a:rPr lang="en-US" altLang="zh-TW" sz="4000" dirty="0">
                <a:cs typeface="Arial" panose="020B0604020202020204" pitchFamily="34" charset="0"/>
              </a:rPr>
              <a:t>oftware</a:t>
            </a:r>
            <a:endParaRPr lang="en-US" sz="4000" dirty="0"/>
          </a:p>
        </p:txBody>
      </p:sp>
      <p:sp>
        <p:nvSpPr>
          <p:cNvPr id="65" name="文字方塊 64">
            <a:extLst>
              <a:ext uri="{FF2B5EF4-FFF2-40B4-BE49-F238E27FC236}">
                <a16:creationId xmlns="" xmlns:a16="http://schemas.microsoft.com/office/drawing/2014/main" id="{F29661F9-13A6-44A4-840C-A1A6C41AFA85}"/>
              </a:ext>
            </a:extLst>
          </p:cNvPr>
          <p:cNvSpPr txBox="1"/>
          <p:nvPr/>
        </p:nvSpPr>
        <p:spPr>
          <a:xfrm>
            <a:off x="510084" y="3925284"/>
            <a:ext cx="2031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經銷商</a:t>
            </a:r>
            <a:endParaRPr lang="en-US" altLang="zh-TW" sz="24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折扣資訊發送</a:t>
            </a: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3371463" y="2765671"/>
            <a:ext cx="4005675" cy="17104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7595119" y="2166529"/>
            <a:ext cx="3769568" cy="4363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文字方塊 90"/>
          <p:cNvSpPr txBox="1"/>
          <p:nvPr/>
        </p:nvSpPr>
        <p:spPr>
          <a:xfrm>
            <a:off x="9850464" y="1694631"/>
            <a:ext cx="93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3694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707087" y="2290732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Action</a:t>
            </a:r>
            <a:r>
              <a:rPr lang="zh-TW" altLang="en-US" sz="2000" b="1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600" b="1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行銷動作</a:t>
            </a:r>
            <a:r>
              <a:rPr lang="en-US" altLang="zh-TW" sz="1600" b="1" u="sng" dirty="0">
                <a:solidFill>
                  <a:srgbClr val="FFB7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發送專屬優惠資訊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 b="46428"/>
          <a:stretch/>
        </p:blipFill>
        <p:spPr>
          <a:xfrm>
            <a:off x="7670692" y="3504057"/>
            <a:ext cx="3618422" cy="3091962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t="11404" r="2470" b="10211"/>
          <a:stretch/>
        </p:blipFill>
        <p:spPr>
          <a:xfrm>
            <a:off x="2681633" y="3456298"/>
            <a:ext cx="4477525" cy="1750306"/>
          </a:xfrm>
          <a:prstGeom prst="rect">
            <a:avLst/>
          </a:prstGeom>
        </p:spPr>
      </p:pic>
      <p:sp>
        <p:nvSpPr>
          <p:cNvPr id="68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1322593" y="42565"/>
            <a:ext cx="11115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M</a:t>
            </a:r>
            <a:r>
              <a:rPr lang="en-US" altLang="zh-TW" sz="4000" dirty="0">
                <a:cs typeface="Arial" panose="020B0604020202020204" pitchFamily="34" charset="0"/>
              </a:rPr>
              <a:t>arketing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A</a:t>
            </a:r>
            <a:r>
              <a:rPr lang="en-US" altLang="zh-TW" sz="4000" dirty="0">
                <a:cs typeface="Arial" panose="020B0604020202020204" pitchFamily="34" charset="0"/>
              </a:rPr>
              <a:t>utomation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S</a:t>
            </a:r>
            <a:r>
              <a:rPr lang="en-US" altLang="zh-TW" sz="4000" dirty="0">
                <a:cs typeface="Arial" panose="020B0604020202020204" pitchFamily="34" charset="0"/>
              </a:rPr>
              <a:t>oftware</a:t>
            </a:r>
            <a:endParaRPr lang="en-US" sz="4000" dirty="0"/>
          </a:p>
        </p:txBody>
      </p:sp>
      <p:sp>
        <p:nvSpPr>
          <p:cNvPr id="69" name="文字方塊 68">
            <a:extLst>
              <a:ext uri="{FF2B5EF4-FFF2-40B4-BE49-F238E27FC236}">
                <a16:creationId xmlns="" xmlns:a16="http://schemas.microsoft.com/office/drawing/2014/main" id="{F29661F9-13A6-44A4-840C-A1A6C41AFA85}"/>
              </a:ext>
            </a:extLst>
          </p:cNvPr>
          <p:cNvSpPr txBox="1"/>
          <p:nvPr/>
        </p:nvSpPr>
        <p:spPr>
          <a:xfrm>
            <a:off x="510084" y="3925284"/>
            <a:ext cx="2031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經銷商</a:t>
            </a:r>
            <a:endParaRPr lang="en-US" altLang="zh-TW" sz="24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折扣資訊發送</a:t>
            </a: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5673012" y="2995127"/>
            <a:ext cx="1698172" cy="15395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7595119" y="2166529"/>
            <a:ext cx="3769568" cy="4363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1291324" y="1181209"/>
            <a:ext cx="9493769" cy="888380"/>
            <a:chOff x="1291324" y="1181209"/>
            <a:chExt cx="9493769" cy="888380"/>
          </a:xfrm>
        </p:grpSpPr>
        <p:grpSp>
          <p:nvGrpSpPr>
            <p:cNvPr id="29" name="群組 28"/>
            <p:cNvGrpSpPr/>
            <p:nvPr/>
          </p:nvGrpSpPr>
          <p:grpSpPr>
            <a:xfrm>
              <a:off x="1291324" y="1181209"/>
              <a:ext cx="9180364" cy="888380"/>
              <a:chOff x="1291324" y="1181209"/>
              <a:chExt cx="9180364" cy="888380"/>
            </a:xfrm>
          </p:grpSpPr>
          <p:sp>
            <p:nvSpPr>
              <p:cNvPr id="30" name="文字方塊 29"/>
              <p:cNvSpPr txBox="1"/>
              <p:nvPr/>
            </p:nvSpPr>
            <p:spPr>
              <a:xfrm>
                <a:off x="1291324" y="1686339"/>
                <a:ext cx="18872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6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潛在客戶分眾</a:t>
                </a:r>
                <a:endParaRPr lang="en-US" altLang="zh-TW" sz="16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3468780" y="1700257"/>
                <a:ext cx="29789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u="sng" dirty="0">
                    <a:solidFill>
                      <a:srgbClr val="FFA8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自動發送電子傳單</a:t>
                </a:r>
                <a:endParaRPr lang="en-US" altLang="zh-TW" b="1" u="sng" dirty="0">
                  <a:solidFill>
                    <a:srgbClr val="FFA8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6843841" y="1692386"/>
                <a:ext cx="15593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互動訊息</a:t>
                </a:r>
                <a:endPara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54" name="直線接點 53"/>
              <p:cNvCxnSpPr>
                <a:stCxn id="58" idx="6"/>
                <a:endCxn id="62" idx="2"/>
              </p:cNvCxnSpPr>
              <p:nvPr/>
            </p:nvCxnSpPr>
            <p:spPr>
              <a:xfrm>
                <a:off x="2388853" y="1389631"/>
                <a:ext cx="7775017" cy="1496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群組 54"/>
              <p:cNvGrpSpPr/>
              <p:nvPr/>
            </p:nvGrpSpPr>
            <p:grpSpPr>
              <a:xfrm>
                <a:off x="7479090" y="1250230"/>
                <a:ext cx="307818" cy="307777"/>
                <a:chOff x="251088" y="3469993"/>
                <a:chExt cx="307818" cy="307777"/>
              </a:xfrm>
            </p:grpSpPr>
            <p:sp>
              <p:nvSpPr>
                <p:cNvPr id="64" name="橢圓 63"/>
                <p:cNvSpPr/>
                <p:nvPr/>
              </p:nvSpPr>
              <p:spPr>
                <a:xfrm>
                  <a:off x="251088" y="3469993"/>
                  <a:ext cx="307818" cy="28971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5" name="文字方塊 64"/>
                <p:cNvSpPr txBox="1"/>
                <p:nvPr/>
              </p:nvSpPr>
              <p:spPr>
                <a:xfrm>
                  <a:off x="261593" y="3469993"/>
                  <a:ext cx="2678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3</a:t>
                  </a:r>
                  <a:endParaRPr lang="zh-TW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56" name="群組 55"/>
              <p:cNvGrpSpPr/>
              <p:nvPr/>
            </p:nvGrpSpPr>
            <p:grpSpPr>
              <a:xfrm>
                <a:off x="10163870" y="1259120"/>
                <a:ext cx="307818" cy="307777"/>
                <a:chOff x="260142" y="3462821"/>
                <a:chExt cx="307818" cy="307777"/>
              </a:xfrm>
            </p:grpSpPr>
            <p:sp>
              <p:nvSpPr>
                <p:cNvPr id="62" name="橢圓 61"/>
                <p:cNvSpPr/>
                <p:nvPr/>
              </p:nvSpPr>
              <p:spPr>
                <a:xfrm>
                  <a:off x="260142" y="3463440"/>
                  <a:ext cx="307818" cy="28971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3" name="文字方塊 62"/>
                <p:cNvSpPr txBox="1"/>
                <p:nvPr/>
              </p:nvSpPr>
              <p:spPr>
                <a:xfrm>
                  <a:off x="269195" y="3462821"/>
                  <a:ext cx="2951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4</a:t>
                  </a:r>
                  <a:endParaRPr lang="zh-TW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57" name="群組 56"/>
              <p:cNvGrpSpPr/>
              <p:nvPr/>
            </p:nvGrpSpPr>
            <p:grpSpPr>
              <a:xfrm>
                <a:off x="4736758" y="1181209"/>
                <a:ext cx="390598" cy="367622"/>
                <a:chOff x="510193" y="4185856"/>
                <a:chExt cx="390598" cy="367622"/>
              </a:xfrm>
            </p:grpSpPr>
            <p:sp>
              <p:nvSpPr>
                <p:cNvPr id="60" name="橢圓 59"/>
                <p:cNvSpPr/>
                <p:nvPr/>
              </p:nvSpPr>
              <p:spPr>
                <a:xfrm>
                  <a:off x="510193" y="4185856"/>
                  <a:ext cx="390598" cy="367622"/>
                </a:xfrm>
                <a:prstGeom prst="ellipse">
                  <a:avLst/>
                </a:prstGeom>
                <a:solidFill>
                  <a:srgbClr val="FFA800"/>
                </a:solidFill>
                <a:ln w="28575">
                  <a:solidFill>
                    <a:srgbClr val="FFA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1" name="文字方塊 60"/>
                <p:cNvSpPr txBox="1"/>
                <p:nvPr/>
              </p:nvSpPr>
              <p:spPr>
                <a:xfrm>
                  <a:off x="567841" y="4224831"/>
                  <a:ext cx="2678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</a:t>
                  </a:r>
                  <a:endPara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58" name="橢圓 57"/>
              <p:cNvSpPr/>
              <p:nvPr/>
            </p:nvSpPr>
            <p:spPr>
              <a:xfrm>
                <a:off x="2081035" y="1244775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文字方塊 58"/>
              <p:cNvSpPr txBox="1"/>
              <p:nvPr/>
            </p:nvSpPr>
            <p:spPr>
              <a:xfrm>
                <a:off x="2091985" y="1241054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71" name="文字方塊 70"/>
            <p:cNvSpPr txBox="1"/>
            <p:nvPr/>
          </p:nvSpPr>
          <p:spPr>
            <a:xfrm>
              <a:off x="9850464" y="1694631"/>
              <a:ext cx="93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報表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291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79E8361B-D8CF-4995-B8D2-BDDA8BD6C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DEDB814B-98F3-4439-A84F-208127FB2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154" y="2166529"/>
            <a:ext cx="8785929" cy="417469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5845BA4D-E455-4080-BE78-001B43E5BDBE}"/>
              </a:ext>
            </a:extLst>
          </p:cNvPr>
          <p:cNvSpPr txBox="1"/>
          <p:nvPr/>
        </p:nvSpPr>
        <p:spPr>
          <a:xfrm>
            <a:off x="1062167" y="3838378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多種範本</a:t>
            </a:r>
            <a:endParaRPr lang="en-US" altLang="zh-TW" sz="24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任您選用</a:t>
            </a:r>
          </a:p>
        </p:txBody>
      </p:sp>
      <p:sp>
        <p:nvSpPr>
          <p:cNvPr id="48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1322593" y="42565"/>
            <a:ext cx="11115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M</a:t>
            </a:r>
            <a:r>
              <a:rPr lang="en-US" altLang="zh-TW" sz="4000" dirty="0">
                <a:cs typeface="Arial" panose="020B0604020202020204" pitchFamily="34" charset="0"/>
              </a:rPr>
              <a:t>arketing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A</a:t>
            </a:r>
            <a:r>
              <a:rPr lang="en-US" altLang="zh-TW" sz="4000" dirty="0">
                <a:cs typeface="Arial" panose="020B0604020202020204" pitchFamily="34" charset="0"/>
              </a:rPr>
              <a:t>utomation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S</a:t>
            </a:r>
            <a:r>
              <a:rPr lang="en-US" altLang="zh-TW" sz="4000" dirty="0">
                <a:cs typeface="Arial" panose="020B0604020202020204" pitchFamily="34" charset="0"/>
              </a:rPr>
              <a:t>oftware</a:t>
            </a:r>
            <a:endParaRPr lang="en-US" sz="4000" dirty="0"/>
          </a:p>
        </p:txBody>
      </p:sp>
      <p:grpSp>
        <p:nvGrpSpPr>
          <p:cNvPr id="8" name="群組 7"/>
          <p:cNvGrpSpPr/>
          <p:nvPr/>
        </p:nvGrpSpPr>
        <p:grpSpPr>
          <a:xfrm>
            <a:off x="1291324" y="1181209"/>
            <a:ext cx="9493769" cy="888380"/>
            <a:chOff x="1291324" y="1181209"/>
            <a:chExt cx="9493769" cy="888380"/>
          </a:xfrm>
        </p:grpSpPr>
        <p:grpSp>
          <p:nvGrpSpPr>
            <p:cNvPr id="29" name="群組 28"/>
            <p:cNvGrpSpPr/>
            <p:nvPr/>
          </p:nvGrpSpPr>
          <p:grpSpPr>
            <a:xfrm>
              <a:off x="1291324" y="1181209"/>
              <a:ext cx="9180364" cy="888380"/>
              <a:chOff x="1291324" y="1181209"/>
              <a:chExt cx="9180364" cy="888380"/>
            </a:xfrm>
          </p:grpSpPr>
          <p:sp>
            <p:nvSpPr>
              <p:cNvPr id="32" name="文字方塊 31"/>
              <p:cNvSpPr txBox="1"/>
              <p:nvPr/>
            </p:nvSpPr>
            <p:spPr>
              <a:xfrm>
                <a:off x="1291324" y="1686339"/>
                <a:ext cx="18872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6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潛在客戶分眾</a:t>
                </a:r>
                <a:endParaRPr lang="en-US" altLang="zh-TW" sz="16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3468780" y="1700257"/>
                <a:ext cx="29789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u="sng" dirty="0">
                    <a:solidFill>
                      <a:srgbClr val="FFA8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自動發送電子傳單</a:t>
                </a:r>
                <a:endParaRPr lang="en-US" altLang="zh-TW" b="1" u="sng" dirty="0">
                  <a:solidFill>
                    <a:srgbClr val="FFA8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6843841" y="1692386"/>
                <a:ext cx="15593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4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互動訊息</a:t>
                </a:r>
                <a:endPara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6" name="直線接點 35"/>
              <p:cNvCxnSpPr>
                <a:stCxn id="40" idx="6"/>
                <a:endCxn id="44" idx="2"/>
              </p:cNvCxnSpPr>
              <p:nvPr/>
            </p:nvCxnSpPr>
            <p:spPr>
              <a:xfrm>
                <a:off x="2388853" y="1389631"/>
                <a:ext cx="7775017" cy="1496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群組 36"/>
              <p:cNvGrpSpPr/>
              <p:nvPr/>
            </p:nvGrpSpPr>
            <p:grpSpPr>
              <a:xfrm>
                <a:off x="7479090" y="1250230"/>
                <a:ext cx="307818" cy="307777"/>
                <a:chOff x="251088" y="3469993"/>
                <a:chExt cx="307818" cy="307777"/>
              </a:xfrm>
            </p:grpSpPr>
            <p:sp>
              <p:nvSpPr>
                <p:cNvPr id="46" name="橢圓 45"/>
                <p:cNvSpPr/>
                <p:nvPr/>
              </p:nvSpPr>
              <p:spPr>
                <a:xfrm>
                  <a:off x="251088" y="3469993"/>
                  <a:ext cx="307818" cy="28971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7" name="文字方塊 46"/>
                <p:cNvSpPr txBox="1"/>
                <p:nvPr/>
              </p:nvSpPr>
              <p:spPr>
                <a:xfrm>
                  <a:off x="261593" y="3469993"/>
                  <a:ext cx="2678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3</a:t>
                  </a:r>
                  <a:endParaRPr lang="zh-TW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38" name="群組 37"/>
              <p:cNvGrpSpPr/>
              <p:nvPr/>
            </p:nvGrpSpPr>
            <p:grpSpPr>
              <a:xfrm>
                <a:off x="10163870" y="1259120"/>
                <a:ext cx="307818" cy="307777"/>
                <a:chOff x="260142" y="3462821"/>
                <a:chExt cx="307818" cy="307777"/>
              </a:xfrm>
            </p:grpSpPr>
            <p:sp>
              <p:nvSpPr>
                <p:cNvPr id="44" name="橢圓 43"/>
                <p:cNvSpPr/>
                <p:nvPr/>
              </p:nvSpPr>
              <p:spPr>
                <a:xfrm>
                  <a:off x="260142" y="3463440"/>
                  <a:ext cx="307818" cy="28971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5" name="文字方塊 44"/>
                <p:cNvSpPr txBox="1"/>
                <p:nvPr/>
              </p:nvSpPr>
              <p:spPr>
                <a:xfrm>
                  <a:off x="269195" y="3462821"/>
                  <a:ext cx="29519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4</a:t>
                  </a:r>
                  <a:endParaRPr lang="zh-TW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39" name="群組 38"/>
              <p:cNvGrpSpPr/>
              <p:nvPr/>
            </p:nvGrpSpPr>
            <p:grpSpPr>
              <a:xfrm>
                <a:off x="4736758" y="1181209"/>
                <a:ext cx="390598" cy="367622"/>
                <a:chOff x="510193" y="4185856"/>
                <a:chExt cx="390598" cy="367622"/>
              </a:xfrm>
            </p:grpSpPr>
            <p:sp>
              <p:nvSpPr>
                <p:cNvPr id="42" name="橢圓 41"/>
                <p:cNvSpPr/>
                <p:nvPr/>
              </p:nvSpPr>
              <p:spPr>
                <a:xfrm>
                  <a:off x="510193" y="4185856"/>
                  <a:ext cx="390598" cy="367622"/>
                </a:xfrm>
                <a:prstGeom prst="ellipse">
                  <a:avLst/>
                </a:prstGeom>
                <a:solidFill>
                  <a:srgbClr val="FFA800"/>
                </a:solidFill>
                <a:ln w="28575">
                  <a:solidFill>
                    <a:srgbClr val="FFA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3" name="文字方塊 42"/>
                <p:cNvSpPr txBox="1"/>
                <p:nvPr/>
              </p:nvSpPr>
              <p:spPr>
                <a:xfrm>
                  <a:off x="567841" y="4224831"/>
                  <a:ext cx="2678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1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2</a:t>
                  </a:r>
                  <a:endParaRPr lang="zh-TW" altLang="en-US" sz="1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40" name="橢圓 39"/>
              <p:cNvSpPr/>
              <p:nvPr/>
            </p:nvSpPr>
            <p:spPr>
              <a:xfrm>
                <a:off x="2081035" y="1244775"/>
                <a:ext cx="307818" cy="28971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2091985" y="1241054"/>
                <a:ext cx="267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2" name="文字方塊 51"/>
            <p:cNvSpPr txBox="1"/>
            <p:nvPr/>
          </p:nvSpPr>
          <p:spPr>
            <a:xfrm>
              <a:off x="9850464" y="1694631"/>
              <a:ext cx="93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報表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1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內容版面配置區 6">
            <a:extLst>
              <a:ext uri="{FF2B5EF4-FFF2-40B4-BE49-F238E27FC236}">
                <a16:creationId xmlns="" xmlns:a16="http://schemas.microsoft.com/office/drawing/2014/main" id="{B7DF8A6D-9304-451E-84CD-CBB78E615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71" t="15304" r="47976" b="16259"/>
          <a:stretch/>
        </p:blipFill>
        <p:spPr>
          <a:xfrm>
            <a:off x="3375522" y="2580962"/>
            <a:ext cx="3914199" cy="3646104"/>
          </a:xfrm>
          <a:prstGeom prst="rect">
            <a:avLst/>
          </a:prstGeom>
        </p:spPr>
      </p:pic>
      <p:pic>
        <p:nvPicPr>
          <p:cNvPr id="30" name="內容版面配置區 6">
            <a:extLst>
              <a:ext uri="{FF2B5EF4-FFF2-40B4-BE49-F238E27FC236}">
                <a16:creationId xmlns="" xmlns:a16="http://schemas.microsoft.com/office/drawing/2014/main" id="{B7DF8A6D-9304-451E-84CD-CBB78E615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92" t="27020" b="3078"/>
          <a:stretch/>
        </p:blipFill>
        <p:spPr>
          <a:xfrm>
            <a:off x="8102384" y="2052206"/>
            <a:ext cx="3496159" cy="4575873"/>
          </a:xfrm>
          <a:prstGeom prst="rect">
            <a:avLst/>
          </a:prstGeom>
        </p:spPr>
      </p:pic>
      <p:sp>
        <p:nvSpPr>
          <p:cNvPr id="52" name="文字方塊 51"/>
          <p:cNvSpPr txBox="1"/>
          <p:nvPr/>
        </p:nvSpPr>
        <p:spPr>
          <a:xfrm>
            <a:off x="6314665" y="1682874"/>
            <a:ext cx="264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rgbClr val="FFA8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互動訊息</a:t>
            </a:r>
            <a:endParaRPr lang="en-US" altLang="zh-TW" b="1" u="sng" dirty="0">
              <a:solidFill>
                <a:srgbClr val="FFA8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291324" y="1686339"/>
            <a:ext cx="188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潛在客戶分眾</a:t>
            </a:r>
            <a:endParaRPr lang="en-US" altLang="zh-TW" sz="16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9850464" y="1694631"/>
            <a:ext cx="93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報表</a:t>
            </a: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0" name="直線接點 39"/>
          <p:cNvCxnSpPr>
            <a:stCxn id="44" idx="6"/>
            <a:endCxn id="48" idx="2"/>
          </p:cNvCxnSpPr>
          <p:nvPr/>
        </p:nvCxnSpPr>
        <p:spPr>
          <a:xfrm>
            <a:off x="2388853" y="1389631"/>
            <a:ext cx="7775017" cy="1496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群組 41"/>
          <p:cNvGrpSpPr/>
          <p:nvPr/>
        </p:nvGrpSpPr>
        <p:grpSpPr>
          <a:xfrm>
            <a:off x="10163870" y="1259120"/>
            <a:ext cx="307818" cy="307777"/>
            <a:chOff x="260142" y="3462821"/>
            <a:chExt cx="307818" cy="307777"/>
          </a:xfrm>
        </p:grpSpPr>
        <p:sp>
          <p:nvSpPr>
            <p:cNvPr id="48" name="橢圓 47"/>
            <p:cNvSpPr/>
            <p:nvPr/>
          </p:nvSpPr>
          <p:spPr>
            <a:xfrm>
              <a:off x="260142" y="3463440"/>
              <a:ext cx="307818" cy="2897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269195" y="3462821"/>
              <a:ext cx="295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4" name="橢圓 43"/>
          <p:cNvSpPr/>
          <p:nvPr/>
        </p:nvSpPr>
        <p:spPr>
          <a:xfrm>
            <a:off x="2081035" y="1244775"/>
            <a:ext cx="307818" cy="28971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2091985" y="1241054"/>
            <a:ext cx="267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14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1322593" y="42565"/>
            <a:ext cx="11115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M</a:t>
            </a:r>
            <a:r>
              <a:rPr lang="en-US" altLang="zh-TW" sz="4000" dirty="0">
                <a:cs typeface="Arial" panose="020B0604020202020204" pitchFamily="34" charset="0"/>
              </a:rPr>
              <a:t>arketing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A</a:t>
            </a:r>
            <a:r>
              <a:rPr lang="en-US" altLang="zh-TW" sz="4000" dirty="0">
                <a:cs typeface="Arial" panose="020B0604020202020204" pitchFamily="34" charset="0"/>
              </a:rPr>
              <a:t>utomation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S</a:t>
            </a:r>
            <a:r>
              <a:rPr lang="en-US" altLang="zh-TW" sz="4000" dirty="0">
                <a:cs typeface="Arial" panose="020B0604020202020204" pitchFamily="34" charset="0"/>
              </a:rPr>
              <a:t>oftware</a:t>
            </a:r>
            <a:endParaRPr lang="en-US" sz="40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3744055" y="1696935"/>
            <a:ext cx="242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自動發送電子傳單</a:t>
            </a: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1" name="群組 60"/>
          <p:cNvGrpSpPr/>
          <p:nvPr/>
        </p:nvGrpSpPr>
        <p:grpSpPr>
          <a:xfrm>
            <a:off x="4804370" y="1255399"/>
            <a:ext cx="307818" cy="307777"/>
            <a:chOff x="233204" y="3466582"/>
            <a:chExt cx="307818" cy="307777"/>
          </a:xfrm>
        </p:grpSpPr>
        <p:sp>
          <p:nvSpPr>
            <p:cNvPr id="67" name="橢圓 66"/>
            <p:cNvSpPr/>
            <p:nvPr/>
          </p:nvSpPr>
          <p:spPr>
            <a:xfrm>
              <a:off x="233204" y="3470303"/>
              <a:ext cx="307818" cy="28971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244154" y="3466582"/>
              <a:ext cx="267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7447256" y="1220164"/>
            <a:ext cx="390598" cy="367622"/>
            <a:chOff x="7200310" y="2279396"/>
            <a:chExt cx="390598" cy="367622"/>
          </a:xfrm>
        </p:grpSpPr>
        <p:sp>
          <p:nvSpPr>
            <p:cNvPr id="70" name="橢圓 69"/>
            <p:cNvSpPr/>
            <p:nvPr/>
          </p:nvSpPr>
          <p:spPr>
            <a:xfrm>
              <a:off x="7200310" y="2279396"/>
              <a:ext cx="390598" cy="367622"/>
            </a:xfrm>
            <a:prstGeom prst="ellipse">
              <a:avLst/>
            </a:prstGeom>
            <a:solidFill>
              <a:srgbClr val="FFA800"/>
            </a:solidFill>
            <a:ln w="28575">
              <a:solidFill>
                <a:srgbClr val="FFA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7257687" y="2309318"/>
              <a:ext cx="267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" name="文字方塊 28">
            <a:extLst>
              <a:ext uri="{FF2B5EF4-FFF2-40B4-BE49-F238E27FC236}">
                <a16:creationId xmlns="" xmlns:a16="http://schemas.microsoft.com/office/drawing/2014/main" id="{5845BA4D-E455-4080-BE78-001B43E5BDBE}"/>
              </a:ext>
            </a:extLst>
          </p:cNvPr>
          <p:cNvSpPr txBox="1"/>
          <p:nvPr/>
        </p:nvSpPr>
        <p:spPr>
          <a:xfrm>
            <a:off x="294119" y="3649026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聊天機器人</a:t>
            </a:r>
            <a:r>
              <a:rPr lang="en-US" altLang="zh-TW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情境式問答引導客戶</a:t>
            </a:r>
          </a:p>
        </p:txBody>
      </p:sp>
      <p:cxnSp>
        <p:nvCxnSpPr>
          <p:cNvPr id="72" name="直線單箭頭接點 71"/>
          <p:cNvCxnSpPr/>
          <p:nvPr/>
        </p:nvCxnSpPr>
        <p:spPr>
          <a:xfrm flipV="1">
            <a:off x="6962586" y="4404014"/>
            <a:ext cx="1139798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654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直線接點 89"/>
          <p:cNvCxnSpPr>
            <a:stCxn id="38" idx="6"/>
            <a:endCxn id="88" idx="1"/>
          </p:cNvCxnSpPr>
          <p:nvPr/>
        </p:nvCxnSpPr>
        <p:spPr>
          <a:xfrm>
            <a:off x="2388853" y="1389631"/>
            <a:ext cx="7784515" cy="1866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內容版面配置區 3">
            <a:extLst>
              <a:ext uri="{FF2B5EF4-FFF2-40B4-BE49-F238E27FC236}">
                <a16:creationId xmlns="" xmlns:a16="http://schemas.microsoft.com/office/drawing/2014/main" id="{B4756EFF-A73C-4F11-BA65-2DA631DD9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853" y="2401718"/>
            <a:ext cx="9235220" cy="3749000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="" xmlns:a16="http://schemas.microsoft.com/office/drawing/2014/main" id="{87537E44-FE99-4C15-9443-E3D1EB76872A}"/>
              </a:ext>
            </a:extLst>
          </p:cNvPr>
          <p:cNvSpPr txBox="1"/>
          <p:nvPr/>
        </p:nvSpPr>
        <p:spPr>
          <a:xfrm>
            <a:off x="260347" y="3860719"/>
            <a:ext cx="1974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信件觸及率</a:t>
            </a:r>
            <a:endParaRPr lang="en-US" altLang="zh-TW" sz="24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endParaRPr lang="en-US" altLang="zh-TW" sz="2400" b="1" dirty="0">
              <a:solidFill>
                <a:srgbClr val="66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1322593" y="42565"/>
            <a:ext cx="11115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M</a:t>
            </a:r>
            <a:r>
              <a:rPr lang="en-US" altLang="zh-TW" sz="4000" dirty="0">
                <a:cs typeface="Arial" panose="020B0604020202020204" pitchFamily="34" charset="0"/>
              </a:rPr>
              <a:t>arketing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A</a:t>
            </a:r>
            <a:r>
              <a:rPr lang="en-US" altLang="zh-TW" sz="4000" dirty="0">
                <a:cs typeface="Arial" panose="020B0604020202020204" pitchFamily="34" charset="0"/>
              </a:rPr>
              <a:t>utomation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S</a:t>
            </a:r>
            <a:r>
              <a:rPr lang="en-US" altLang="zh-TW" sz="4000" dirty="0">
                <a:cs typeface="Arial" panose="020B0604020202020204" pitchFamily="34" charset="0"/>
              </a:rPr>
              <a:t>oftware</a:t>
            </a:r>
            <a:endParaRPr lang="en-US" sz="40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1291324" y="1211909"/>
            <a:ext cx="9538116" cy="858344"/>
            <a:chOff x="1291324" y="1211909"/>
            <a:chExt cx="9538116" cy="858344"/>
          </a:xfrm>
        </p:grpSpPr>
        <p:grpSp>
          <p:nvGrpSpPr>
            <p:cNvPr id="13" name="群組 12"/>
            <p:cNvGrpSpPr/>
            <p:nvPr/>
          </p:nvGrpSpPr>
          <p:grpSpPr>
            <a:xfrm>
              <a:off x="1291324" y="1211909"/>
              <a:ext cx="9538116" cy="858344"/>
              <a:chOff x="1291324" y="1211909"/>
              <a:chExt cx="9538116" cy="858344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291324" y="1241054"/>
                <a:ext cx="9538116" cy="829199"/>
                <a:chOff x="1291324" y="1241054"/>
                <a:chExt cx="9538116" cy="829199"/>
              </a:xfrm>
            </p:grpSpPr>
            <p:sp>
              <p:nvSpPr>
                <p:cNvPr id="49" name="文字方塊 48"/>
                <p:cNvSpPr txBox="1"/>
                <p:nvPr/>
              </p:nvSpPr>
              <p:spPr>
                <a:xfrm>
                  <a:off x="3744055" y="1696935"/>
                  <a:ext cx="242844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1400" dirty="0">
                      <a:solidFill>
                        <a:schemeClr val="bg1">
                          <a:lumMod val="50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自動發送電子傳單</a:t>
                  </a:r>
                  <a:endParaRPr lang="en-US" altLang="zh-TW" sz="14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8" name="群組 7"/>
                <p:cNvGrpSpPr/>
                <p:nvPr/>
              </p:nvGrpSpPr>
              <p:grpSpPr>
                <a:xfrm>
                  <a:off x="1291324" y="1241054"/>
                  <a:ext cx="9538116" cy="829199"/>
                  <a:chOff x="1291324" y="1241054"/>
                  <a:chExt cx="9538116" cy="829199"/>
                </a:xfrm>
              </p:grpSpPr>
              <p:grpSp>
                <p:nvGrpSpPr>
                  <p:cNvPr id="7" name="群組 6"/>
                  <p:cNvGrpSpPr/>
                  <p:nvPr/>
                </p:nvGrpSpPr>
                <p:grpSpPr>
                  <a:xfrm>
                    <a:off x="1291324" y="1241054"/>
                    <a:ext cx="9538116" cy="829199"/>
                    <a:chOff x="1291324" y="1241054"/>
                    <a:chExt cx="9538116" cy="829199"/>
                  </a:xfrm>
                </p:grpSpPr>
                <p:sp>
                  <p:nvSpPr>
                    <p:cNvPr id="52" name="文字方塊 51"/>
                    <p:cNvSpPr txBox="1"/>
                    <p:nvPr/>
                  </p:nvSpPr>
                  <p:spPr>
                    <a:xfrm>
                      <a:off x="9837781" y="1700921"/>
                      <a:ext cx="9916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zh-TW" altLang="en-US" b="1" u="sng" dirty="0">
                          <a:solidFill>
                            <a:srgbClr val="FFA8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報表</a:t>
                      </a:r>
                      <a:endParaRPr lang="en-US" altLang="zh-TW" b="1" u="sng" dirty="0">
                        <a:solidFill>
                          <a:srgbClr val="FFA8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  <p:grpSp>
                  <p:nvGrpSpPr>
                    <p:cNvPr id="24" name="群組 23"/>
                    <p:cNvGrpSpPr/>
                    <p:nvPr/>
                  </p:nvGrpSpPr>
                  <p:grpSpPr>
                    <a:xfrm>
                      <a:off x="1291324" y="1241054"/>
                      <a:ext cx="7111835" cy="783839"/>
                      <a:chOff x="1291324" y="1241054"/>
                      <a:chExt cx="7111835" cy="783839"/>
                    </a:xfrm>
                  </p:grpSpPr>
                  <p:sp>
                    <p:nvSpPr>
                      <p:cNvPr id="31" name="文字方塊 30"/>
                      <p:cNvSpPr txBox="1"/>
                      <p:nvPr/>
                    </p:nvSpPr>
                    <p:spPr>
                      <a:xfrm>
                        <a:off x="1291324" y="1686339"/>
                        <a:ext cx="1887239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zh-TW" altLang="en-US" sz="16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潛在客戶分眾</a:t>
                        </a:r>
                        <a:endParaRPr lang="en-US" altLang="zh-TW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p:txBody>
                  </p:sp>
                  <p:sp>
                    <p:nvSpPr>
                      <p:cNvPr id="33" name="文字方塊 32"/>
                      <p:cNvSpPr txBox="1"/>
                      <p:nvPr/>
                    </p:nvSpPr>
                    <p:spPr>
                      <a:xfrm>
                        <a:off x="6843841" y="1692386"/>
                        <a:ext cx="155931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zh-TW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互動訊息</a:t>
                        </a:r>
                        <a:endParaRPr lang="en-US" altLang="zh-TW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p:txBody>
                  </p:sp>
                  <p:grpSp>
                    <p:nvGrpSpPr>
                      <p:cNvPr id="35" name="群組 34"/>
                      <p:cNvGrpSpPr/>
                      <p:nvPr/>
                    </p:nvGrpSpPr>
                    <p:grpSpPr>
                      <a:xfrm>
                        <a:off x="7479090" y="1250230"/>
                        <a:ext cx="307818" cy="307777"/>
                        <a:chOff x="251088" y="3469993"/>
                        <a:chExt cx="307818" cy="307777"/>
                      </a:xfrm>
                    </p:grpSpPr>
                    <p:sp>
                      <p:nvSpPr>
                        <p:cNvPr id="44" name="橢圓 43"/>
                        <p:cNvSpPr/>
                        <p:nvPr/>
                      </p:nvSpPr>
                      <p:spPr>
                        <a:xfrm>
                          <a:off x="251088" y="3469993"/>
                          <a:ext cx="307818" cy="28971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TW" altLang="en-US"/>
                        </a:p>
                      </p:txBody>
                    </p:sp>
                    <p:sp>
                      <p:nvSpPr>
                        <p:cNvPr id="45" name="文字方塊 44"/>
                        <p:cNvSpPr txBox="1"/>
                        <p:nvPr/>
                      </p:nvSpPr>
                      <p:spPr>
                        <a:xfrm>
                          <a:off x="261593" y="3469993"/>
                          <a:ext cx="267811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TW" sz="1400" b="1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微軟正黑體" panose="020B0604030504040204" pitchFamily="34" charset="-120"/>
                              <a:ea typeface="微軟正黑體" panose="020B0604030504040204" pitchFamily="34" charset="-120"/>
                            </a:rPr>
                            <a:t>3</a:t>
                          </a:r>
                          <a:endParaRPr lang="zh-TW" altLang="en-US" sz="1400" b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endParaRPr>
                        </a:p>
                      </p:txBody>
                    </p:sp>
                  </p:grpSp>
                  <p:sp>
                    <p:nvSpPr>
                      <p:cNvPr id="38" name="橢圓 37"/>
                      <p:cNvSpPr/>
                      <p:nvPr/>
                    </p:nvSpPr>
                    <p:spPr>
                      <a:xfrm>
                        <a:off x="2081035" y="1244775"/>
                        <a:ext cx="307818" cy="28971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/>
                      </a:p>
                    </p:txBody>
                  </p:sp>
                  <p:sp>
                    <p:nvSpPr>
                      <p:cNvPr id="39" name="文字方塊 38"/>
                      <p:cNvSpPr txBox="1"/>
                      <p:nvPr/>
                    </p:nvSpPr>
                    <p:spPr>
                      <a:xfrm>
                        <a:off x="2091985" y="1241054"/>
                        <a:ext cx="267811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TW" sz="1400" b="1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微軟正黑體" panose="020B0604030504040204" pitchFamily="34" charset="-120"/>
                            <a:ea typeface="微軟正黑體" panose="020B0604030504040204" pitchFamily="34" charset="-120"/>
                          </a:rPr>
                          <a:t>1</a:t>
                        </a:r>
                        <a:endParaRPr lang="zh-TW" alt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endParaRPr>
                      </a:p>
                    </p:txBody>
                  </p:sp>
                </p:grpSp>
              </p:grpSp>
              <p:grpSp>
                <p:nvGrpSpPr>
                  <p:cNvPr id="50" name="群組 49"/>
                  <p:cNvGrpSpPr/>
                  <p:nvPr/>
                </p:nvGrpSpPr>
                <p:grpSpPr>
                  <a:xfrm>
                    <a:off x="4804370" y="1255399"/>
                    <a:ext cx="307818" cy="307777"/>
                    <a:chOff x="233204" y="3466582"/>
                    <a:chExt cx="307818" cy="307777"/>
                  </a:xfrm>
                </p:grpSpPr>
                <p:sp>
                  <p:nvSpPr>
                    <p:cNvPr id="51" name="橢圓 50"/>
                    <p:cNvSpPr/>
                    <p:nvPr/>
                  </p:nvSpPr>
                  <p:spPr>
                    <a:xfrm>
                      <a:off x="233204" y="3470303"/>
                      <a:ext cx="307818" cy="28971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55" name="文字方塊 54"/>
                    <p:cNvSpPr txBox="1"/>
                    <p:nvPr/>
                  </p:nvSpPr>
                  <p:spPr>
                    <a:xfrm>
                      <a:off x="244154" y="3466582"/>
                      <a:ext cx="26781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TW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p:txBody>
                </p:sp>
              </p:grpSp>
            </p:grpSp>
          </p:grpSp>
          <p:sp>
            <p:nvSpPr>
              <p:cNvPr id="87" name="橢圓 86"/>
              <p:cNvSpPr/>
              <p:nvPr/>
            </p:nvSpPr>
            <p:spPr>
              <a:xfrm>
                <a:off x="10125666" y="1211909"/>
                <a:ext cx="390598" cy="367622"/>
              </a:xfrm>
              <a:prstGeom prst="ellipse">
                <a:avLst/>
              </a:prstGeom>
              <a:solidFill>
                <a:srgbClr val="FFA800"/>
              </a:solidFill>
              <a:ln w="28575">
                <a:solidFill>
                  <a:srgbClr val="FFA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8" name="文字方塊 87"/>
            <p:cNvSpPr txBox="1"/>
            <p:nvPr/>
          </p:nvSpPr>
          <p:spPr>
            <a:xfrm>
              <a:off x="10173368" y="1254404"/>
              <a:ext cx="295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718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1295433" y="2613744"/>
            <a:ext cx="11115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FFA800"/>
                </a:solidFill>
              </a:rPr>
              <a:t>C</a:t>
            </a:r>
            <a:r>
              <a:rPr lang="en-US" altLang="zh-TW" sz="4000" dirty="0"/>
              <a:t>ustomer</a:t>
            </a:r>
            <a:r>
              <a:rPr lang="en-US" altLang="zh-TW" sz="4000" dirty="0">
                <a:solidFill>
                  <a:srgbClr val="FFA800"/>
                </a:solidFill>
              </a:rPr>
              <a:t> D</a:t>
            </a:r>
            <a:r>
              <a:rPr lang="en-US" altLang="zh-TW" sz="4000" dirty="0"/>
              <a:t>ata</a:t>
            </a:r>
            <a:r>
              <a:rPr lang="en-US" altLang="zh-TW" sz="4000" dirty="0">
                <a:solidFill>
                  <a:srgbClr val="FFA800"/>
                </a:solidFill>
              </a:rPr>
              <a:t> P</a:t>
            </a:r>
            <a:r>
              <a:rPr lang="en-US" altLang="zh-TW" sz="4000" dirty="0"/>
              <a:t>latform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56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-0.00026 -0.32662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="" xmlns:a16="http://schemas.microsoft.com/office/drawing/2014/main" id="{E1F7E0A5-C087-433A-B8D7-F210AD438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913" y="2220667"/>
            <a:ext cx="8379836" cy="395629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E1D5AD19-118D-454A-A058-1EF223CDE34A}"/>
              </a:ext>
            </a:extLst>
          </p:cNvPr>
          <p:cNvSpPr txBox="1"/>
          <p:nvPr/>
        </p:nvSpPr>
        <p:spPr>
          <a:xfrm>
            <a:off x="3318996" y="1368128"/>
            <a:ext cx="5631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 </a:t>
            </a:r>
            <a:r>
              <a:rPr lang="en-US" altLang="zh-TW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CRM</a:t>
            </a:r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MAS</a:t>
            </a:r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資料均可為 </a:t>
            </a:r>
            <a:r>
              <a:rPr lang="en-US" altLang="zh-TW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CDP</a:t>
            </a:r>
            <a:r>
              <a:rPr lang="zh-TW" altLang="en-US" sz="24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貢獻</a:t>
            </a:r>
          </a:p>
        </p:txBody>
      </p:sp>
      <p:sp>
        <p:nvSpPr>
          <p:cNvPr id="5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1322593" y="42565"/>
            <a:ext cx="11115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C</a:t>
            </a:r>
            <a:r>
              <a:rPr lang="en-US" altLang="zh-TW" sz="4000" dirty="0">
                <a:cs typeface="Arial" panose="020B0604020202020204" pitchFamily="34" charset="0"/>
              </a:rPr>
              <a:t>ustomer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D</a:t>
            </a:r>
            <a:r>
              <a:rPr lang="en-US" altLang="zh-TW" sz="4000" dirty="0">
                <a:cs typeface="Arial" panose="020B0604020202020204" pitchFamily="34" charset="0"/>
              </a:rPr>
              <a:t>ata </a:t>
            </a:r>
            <a:r>
              <a:rPr lang="en-US" altLang="zh-TW" sz="4000" dirty="0">
                <a:solidFill>
                  <a:srgbClr val="FFA800"/>
                </a:solidFill>
                <a:cs typeface="Arial" panose="020B0604020202020204" pitchFamily="34" charset="0"/>
              </a:rPr>
              <a:t>P</a:t>
            </a:r>
            <a:r>
              <a:rPr lang="en-US" altLang="zh-TW" sz="4000" dirty="0">
                <a:cs typeface="Arial" panose="020B0604020202020204" pitchFamily="34" charset="0"/>
              </a:rPr>
              <a:t>latform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89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戴博斯科技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開源與商業軟體整合的專家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1394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416;p25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558" y="4524324"/>
            <a:ext cx="3012530" cy="1155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群組 7"/>
          <p:cNvGrpSpPr/>
          <p:nvPr/>
        </p:nvGrpSpPr>
        <p:grpSpPr>
          <a:xfrm>
            <a:off x="1334214" y="4485440"/>
            <a:ext cx="1708031" cy="1763121"/>
            <a:chOff x="1328466" y="3950897"/>
            <a:chExt cx="1708031" cy="1763121"/>
          </a:xfrm>
        </p:grpSpPr>
        <p:sp>
          <p:nvSpPr>
            <p:cNvPr id="6" name="橢圓 5"/>
            <p:cNvSpPr/>
            <p:nvPr/>
          </p:nvSpPr>
          <p:spPr>
            <a:xfrm>
              <a:off x="1328466" y="3950897"/>
              <a:ext cx="1708031" cy="1763121"/>
            </a:xfrm>
            <a:prstGeom prst="ellipse">
              <a:avLst/>
            </a:prstGeom>
            <a:solidFill>
              <a:srgbClr val="FDB002"/>
            </a:solidFill>
            <a:ln>
              <a:solidFill>
                <a:srgbClr val="FDB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518247" y="4631466"/>
              <a:ext cx="1328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FFFF"/>
                  </a:solidFill>
                </a:rPr>
                <a:t>資料庫</a:t>
              </a: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835283" y="2423002"/>
            <a:ext cx="1708031" cy="1763121"/>
            <a:chOff x="1328467" y="3950897"/>
            <a:chExt cx="1708031" cy="1763121"/>
          </a:xfrm>
        </p:grpSpPr>
        <p:sp>
          <p:nvSpPr>
            <p:cNvPr id="10" name="橢圓 9"/>
            <p:cNvSpPr/>
            <p:nvPr/>
          </p:nvSpPr>
          <p:spPr>
            <a:xfrm>
              <a:off x="1328467" y="3950897"/>
              <a:ext cx="1708031" cy="1763121"/>
            </a:xfrm>
            <a:prstGeom prst="ellipse">
              <a:avLst/>
            </a:prstGeom>
            <a:solidFill>
              <a:srgbClr val="FDB002"/>
            </a:solidFill>
            <a:ln>
              <a:solidFill>
                <a:srgbClr val="FDB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423357" y="4416958"/>
              <a:ext cx="1518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FFFF"/>
                  </a:solidFill>
                </a:rPr>
                <a:t>流暢的</a:t>
              </a:r>
              <a:endParaRPr lang="en-US" altLang="zh-TW" sz="2400" b="1" dirty="0">
                <a:solidFill>
                  <a:srgbClr val="FFFFFF"/>
                </a:solidFill>
              </a:endParaRPr>
            </a:p>
            <a:p>
              <a:pPr algn="ctr"/>
              <a:r>
                <a:rPr lang="zh-TW" altLang="en-US" sz="2400" b="1" dirty="0">
                  <a:solidFill>
                    <a:srgbClr val="FFFFFF"/>
                  </a:solidFill>
                </a:rPr>
                <a:t>銷售流程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224145" y="1569705"/>
            <a:ext cx="1708031" cy="1763121"/>
            <a:chOff x="1328467" y="3950897"/>
            <a:chExt cx="1708031" cy="1763121"/>
          </a:xfrm>
        </p:grpSpPr>
        <p:sp>
          <p:nvSpPr>
            <p:cNvPr id="13" name="橢圓 12"/>
            <p:cNvSpPr/>
            <p:nvPr/>
          </p:nvSpPr>
          <p:spPr>
            <a:xfrm>
              <a:off x="1328467" y="3950897"/>
              <a:ext cx="1708031" cy="1763121"/>
            </a:xfrm>
            <a:prstGeom prst="ellipse">
              <a:avLst/>
            </a:prstGeom>
            <a:solidFill>
              <a:srgbClr val="FDB002"/>
            </a:solidFill>
            <a:ln>
              <a:solidFill>
                <a:srgbClr val="FDB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454021" y="4416958"/>
              <a:ext cx="1456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FFFF"/>
                  </a:solidFill>
                </a:rPr>
                <a:t>個性化</a:t>
              </a:r>
              <a:endParaRPr lang="en-US" altLang="zh-TW" sz="2400" b="1" dirty="0">
                <a:solidFill>
                  <a:srgbClr val="FFFFFF"/>
                </a:solidFill>
              </a:endParaRPr>
            </a:p>
            <a:p>
              <a:pPr algn="ctr"/>
              <a:r>
                <a:rPr lang="zh-TW" altLang="en-US" sz="2400" b="1" dirty="0">
                  <a:solidFill>
                    <a:srgbClr val="FFFFFF"/>
                  </a:solidFill>
                </a:rPr>
                <a:t>顧客體驗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7594317" y="2423002"/>
            <a:ext cx="1745412" cy="1763121"/>
            <a:chOff x="1309776" y="3950897"/>
            <a:chExt cx="1745412" cy="1763121"/>
          </a:xfrm>
        </p:grpSpPr>
        <p:sp>
          <p:nvSpPr>
            <p:cNvPr id="16" name="橢圓 15"/>
            <p:cNvSpPr/>
            <p:nvPr/>
          </p:nvSpPr>
          <p:spPr>
            <a:xfrm>
              <a:off x="1328467" y="3950897"/>
              <a:ext cx="1708031" cy="1763121"/>
            </a:xfrm>
            <a:prstGeom prst="ellipse">
              <a:avLst/>
            </a:prstGeom>
            <a:solidFill>
              <a:srgbClr val="FDB002"/>
            </a:solidFill>
            <a:ln>
              <a:solidFill>
                <a:srgbClr val="FDB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309776" y="4601623"/>
              <a:ext cx="1745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FFFF"/>
                  </a:solidFill>
                </a:rPr>
                <a:t>提升銷售率</a:t>
              </a: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9426819" y="4496060"/>
            <a:ext cx="1708031" cy="1763121"/>
            <a:chOff x="1328466" y="3950892"/>
            <a:chExt cx="1708031" cy="1763121"/>
          </a:xfrm>
        </p:grpSpPr>
        <p:sp>
          <p:nvSpPr>
            <p:cNvPr id="19" name="橢圓 18"/>
            <p:cNvSpPr/>
            <p:nvPr/>
          </p:nvSpPr>
          <p:spPr>
            <a:xfrm>
              <a:off x="1328466" y="3950892"/>
              <a:ext cx="1708031" cy="1763121"/>
            </a:xfrm>
            <a:prstGeom prst="ellipse">
              <a:avLst/>
            </a:prstGeom>
            <a:solidFill>
              <a:srgbClr val="FDB002"/>
            </a:solidFill>
            <a:ln>
              <a:solidFill>
                <a:srgbClr val="FDB0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423356" y="4416953"/>
              <a:ext cx="1518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FFFF"/>
                  </a:solidFill>
                </a:rPr>
                <a:t>提升數據</a:t>
              </a:r>
              <a:endParaRPr lang="en-US" altLang="zh-TW" sz="2400" b="1" dirty="0">
                <a:solidFill>
                  <a:srgbClr val="FFFFFF"/>
                </a:solidFill>
              </a:endParaRPr>
            </a:p>
            <a:p>
              <a:pPr algn="ctr"/>
              <a:r>
                <a:rPr lang="zh-TW" altLang="en-US" sz="2400" b="1" dirty="0">
                  <a:solidFill>
                    <a:srgbClr val="FFFFFF"/>
                  </a:solidFill>
                </a:rPr>
                <a:t>有效性</a:t>
              </a:r>
            </a:p>
          </p:txBody>
        </p:sp>
      </p:grpSp>
      <p:sp>
        <p:nvSpPr>
          <p:cNvPr id="21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1322593" y="42565"/>
            <a:ext cx="11115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000" dirty="0" err="1">
                <a:cs typeface="Arial" panose="020B0604020202020204" pitchFamily="34" charset="0"/>
                <a:sym typeface="Source Sans Pro"/>
              </a:rPr>
              <a:t>Freshworks</a:t>
            </a:r>
            <a:r>
              <a:rPr lang="en-US" altLang="zh-TW" sz="4000" dirty="0">
                <a:cs typeface="Arial" panose="020B0604020202020204" pitchFamily="34" charset="0"/>
                <a:sym typeface="Source Sans Pro"/>
              </a:rPr>
              <a:t> CRM</a:t>
            </a:r>
            <a:r>
              <a:rPr lang="zh-TW" altLang="en-US" sz="4000" dirty="0">
                <a:cs typeface="Arial" panose="020B0604020202020204" pitchFamily="34" charset="0"/>
                <a:sym typeface="Source Sans Pro"/>
              </a:rPr>
              <a:t> 幫助你建立</a:t>
            </a:r>
          </a:p>
        </p:txBody>
      </p:sp>
    </p:spTree>
    <p:extLst>
      <p:ext uri="{BB962C8B-B14F-4D97-AF65-F5344CB8AC3E}">
        <p14:creationId xmlns:p14="http://schemas.microsoft.com/office/powerpoint/2010/main" val="271737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Versions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00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標題 1">
            <a:extLst>
              <a:ext uri="{FF2B5EF4-FFF2-40B4-BE49-F238E27FC236}">
                <a16:creationId xmlns="" xmlns:a16="http://schemas.microsoft.com/office/drawing/2014/main" id="{A6F9BEF0-E306-42CF-8EC7-E77AEEBB5CD6}"/>
              </a:ext>
            </a:extLst>
          </p:cNvPr>
          <p:cNvSpPr txBox="1">
            <a:spLocks/>
          </p:cNvSpPr>
          <p:nvPr/>
        </p:nvSpPr>
        <p:spPr>
          <a:xfrm>
            <a:off x="1322593" y="42565"/>
            <a:ext cx="11115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4400" kern="1200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4000" dirty="0">
                <a:cs typeface="Arial" panose="020B0604020202020204" pitchFamily="34" charset="0"/>
              </a:rPr>
              <a:t>Versions</a:t>
            </a:r>
            <a:endParaRPr lang="zh-TW" altLang="en-US" sz="4000" dirty="0">
              <a:cs typeface="Arial" panose="020B0604020202020204" pitchFamily="34" charset="0"/>
              <a:sym typeface="Source Sans Pro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933668" y="1179835"/>
            <a:ext cx="6237553" cy="584775"/>
            <a:chOff x="1741594" y="1368128"/>
            <a:chExt cx="8011041" cy="594047"/>
          </a:xfrm>
        </p:grpSpPr>
        <p:sp>
          <p:nvSpPr>
            <p:cNvPr id="4" name="文字方塊 3"/>
            <p:cNvSpPr txBox="1"/>
            <p:nvPr/>
          </p:nvSpPr>
          <p:spPr>
            <a:xfrm>
              <a:off x="1741594" y="1368128"/>
              <a:ext cx="2670347" cy="594047"/>
            </a:xfrm>
            <a:prstGeom prst="rect">
              <a:avLst/>
            </a:prstGeom>
            <a:solidFill>
              <a:srgbClr val="FFB72D"/>
            </a:solidFill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Customer-for-Life </a:t>
              </a:r>
            </a:p>
            <a:p>
              <a:pPr algn="ctr"/>
              <a:r>
                <a:rPr lang="en-US" altLang="zh-TW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</a:t>
              </a:r>
              <a:endPara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411941" y="1368128"/>
              <a:ext cx="2670347" cy="594047"/>
            </a:xfrm>
            <a:prstGeom prst="rect">
              <a:avLst/>
            </a:prstGeom>
            <a:solidFill>
              <a:srgbClr val="FFB72D"/>
            </a:solidFill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Sales</a:t>
              </a:r>
            </a:p>
            <a:p>
              <a:pPr algn="ctr"/>
              <a:r>
                <a:rPr lang="en-US" altLang="zh-TW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</a:t>
              </a:r>
              <a:endPara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7082288" y="1368128"/>
              <a:ext cx="2670347" cy="594047"/>
            </a:xfrm>
            <a:prstGeom prst="rect">
              <a:avLst/>
            </a:prstGeom>
            <a:solidFill>
              <a:srgbClr val="FFB72D"/>
            </a:solidFill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Marketing</a:t>
              </a:r>
            </a:p>
            <a:p>
              <a:pPr algn="ctr"/>
              <a:r>
                <a:rPr lang="en-US" altLang="zh-TW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</a:t>
              </a:r>
              <a:endParaRPr lang="zh-TW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541178" y="2135744"/>
            <a:ext cx="9039305" cy="4023517"/>
            <a:chOff x="1599730" y="2023601"/>
            <a:chExt cx="9039305" cy="4023517"/>
          </a:xfrm>
        </p:grpSpPr>
        <p:grpSp>
          <p:nvGrpSpPr>
            <p:cNvPr id="13" name="群組 12"/>
            <p:cNvGrpSpPr/>
            <p:nvPr/>
          </p:nvGrpSpPr>
          <p:grpSpPr>
            <a:xfrm>
              <a:off x="1599730" y="2023602"/>
              <a:ext cx="2743200" cy="4023516"/>
              <a:chOff x="1334541" y="1732758"/>
              <a:chExt cx="2743200" cy="3463496"/>
            </a:xfrm>
          </p:grpSpPr>
          <p:sp>
            <p:nvSpPr>
              <p:cNvPr id="2" name="圓角矩形 1"/>
              <p:cNvSpPr/>
              <p:nvPr/>
            </p:nvSpPr>
            <p:spPr>
              <a:xfrm>
                <a:off x="1334541" y="1732758"/>
                <a:ext cx="2743200" cy="3463496"/>
              </a:xfrm>
              <a:prstGeom prst="roundRect">
                <a:avLst/>
              </a:prstGeom>
              <a:noFill/>
              <a:ln w="38100">
                <a:solidFill>
                  <a:srgbClr val="9E21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A800"/>
                  </a:solidFill>
                </a:endParaRPr>
              </a:p>
            </p:txBody>
          </p:sp>
          <p:sp>
            <p:nvSpPr>
              <p:cNvPr id="3" name="文字方塊 2"/>
              <p:cNvSpPr txBox="1"/>
              <p:nvPr/>
            </p:nvSpPr>
            <p:spPr>
              <a:xfrm>
                <a:off x="1690629" y="2520711"/>
                <a:ext cx="2031024" cy="750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推薦給業績快速 成長的小團隊</a:t>
                </a:r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1751560" y="1891301"/>
                <a:ext cx="1909162" cy="951038"/>
              </a:xfrm>
              <a:prstGeom prst="rect">
                <a:avLst/>
              </a:prstGeom>
              <a:noFill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4000" dirty="0">
                    <a:solidFill>
                      <a:srgbClr val="9E212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Growth</a:t>
                </a:r>
                <a:endParaRPr lang="zh-TW" altLang="en-US" sz="4000" dirty="0">
                  <a:solidFill>
                    <a:srgbClr val="9E212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4739397" y="2023601"/>
              <a:ext cx="2743200" cy="4023517"/>
              <a:chOff x="4492869" y="1732758"/>
              <a:chExt cx="2743200" cy="3463496"/>
            </a:xfrm>
          </p:grpSpPr>
          <p:sp>
            <p:nvSpPr>
              <p:cNvPr id="17" name="圓角矩形 16"/>
              <p:cNvSpPr/>
              <p:nvPr/>
            </p:nvSpPr>
            <p:spPr>
              <a:xfrm>
                <a:off x="4492869" y="1732758"/>
                <a:ext cx="2743200" cy="3463496"/>
              </a:xfrm>
              <a:prstGeom prst="roundRect">
                <a:avLst/>
              </a:prstGeom>
              <a:noFill/>
              <a:ln w="38100">
                <a:solidFill>
                  <a:srgbClr val="9E21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A800"/>
                  </a:solidFill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4909888" y="1891303"/>
                <a:ext cx="1909162" cy="951037"/>
              </a:xfrm>
              <a:prstGeom prst="rect">
                <a:avLst/>
              </a:prstGeom>
              <a:noFill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4000" dirty="0">
                    <a:solidFill>
                      <a:srgbClr val="9E212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</a:t>
                </a:r>
                <a:endParaRPr lang="zh-TW" altLang="en-US" sz="4000" dirty="0">
                  <a:solidFill>
                    <a:srgbClr val="9E212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4848957" y="2523369"/>
                <a:ext cx="2031024" cy="7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推薦給正在拓展 公司業務的中團隊</a:t>
                </a:r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>
              <a:off x="7895835" y="2023601"/>
              <a:ext cx="2743200" cy="4023517"/>
              <a:chOff x="7649307" y="1732758"/>
              <a:chExt cx="2743200" cy="3463496"/>
            </a:xfrm>
            <a:noFill/>
          </p:grpSpPr>
          <p:sp>
            <p:nvSpPr>
              <p:cNvPr id="21" name="圓角矩形 20"/>
              <p:cNvSpPr/>
              <p:nvPr/>
            </p:nvSpPr>
            <p:spPr>
              <a:xfrm>
                <a:off x="7649307" y="1732758"/>
                <a:ext cx="2743200" cy="3463496"/>
              </a:xfrm>
              <a:prstGeom prst="roundRect">
                <a:avLst/>
              </a:prstGeom>
              <a:grpFill/>
              <a:ln w="38100">
                <a:solidFill>
                  <a:srgbClr val="9E21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rgbClr val="FFA800"/>
                  </a:solidFill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7707858" y="1891302"/>
                <a:ext cx="2626097" cy="95103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4000" dirty="0">
                    <a:solidFill>
                      <a:srgbClr val="9E212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Enterprise</a:t>
                </a:r>
                <a:endParaRPr lang="zh-TW" altLang="en-US" sz="4000" dirty="0">
                  <a:solidFill>
                    <a:srgbClr val="9E212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8005394" y="2523369"/>
                <a:ext cx="2031024" cy="7948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推薦給需求客製化和管控系統的組織</a:t>
                </a:r>
              </a:p>
            </p:txBody>
          </p:sp>
        </p:grpSp>
        <p:sp>
          <p:nvSpPr>
            <p:cNvPr id="26" name="文字方塊 25"/>
            <p:cNvSpPr txBox="1"/>
            <p:nvPr/>
          </p:nvSpPr>
          <p:spPr>
            <a:xfrm>
              <a:off x="5095485" y="3969474"/>
              <a:ext cx="2031024" cy="166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客戶分眾自動化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郵件觸及率分析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重複資料過濾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交易洞察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自動回覆機器人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1917442" y="3969474"/>
              <a:ext cx="2107776" cy="1345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自動化例行銷售工作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訂單流水線追蹤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潛在客戶評分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嵌入式網頁聯繫表</a:t>
              </a: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8063101" y="3969474"/>
              <a:ext cx="2328561" cy="166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銷售預估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原廠客戶經理貼身服務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進階權限設定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審計資料查詢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進階數據分析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2795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512277" y="2171637"/>
            <a:ext cx="9029699" cy="26468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600" b="1" dirty="0">
                <a:solidFill>
                  <a:srgbClr val="FFA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TW" sz="4000" b="1" dirty="0">
                <a:solidFill>
                  <a:srgbClr val="FFA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zh-TW" sz="4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600" b="1" dirty="0">
                <a:solidFill>
                  <a:srgbClr val="9E21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TW" altLang="en-US" sz="16600" b="1" dirty="0">
              <a:solidFill>
                <a:srgbClr val="9E21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70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45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329938" y="11715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cs typeface="Source Sans Pro"/>
              </a:rPr>
              <a:t>我們的服務</a:t>
            </a:r>
          </a:p>
        </p:txBody>
      </p:sp>
      <p:pic>
        <p:nvPicPr>
          <p:cNvPr id="4" name="Google Shape;142;gaee4360e06_0_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05692" y="1548642"/>
            <a:ext cx="5288841" cy="454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71" y="3276387"/>
            <a:ext cx="2094449" cy="3978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71" y="2390049"/>
            <a:ext cx="1560832" cy="78041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47" y="495391"/>
            <a:ext cx="3364912" cy="18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8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16511 -0.0011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9938" y="11715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cs typeface="Source Sans Pro"/>
              </a:rPr>
              <a:t>我們的客戶</a:t>
            </a:r>
          </a:p>
        </p:txBody>
      </p:sp>
      <p:pic>
        <p:nvPicPr>
          <p:cNvPr id="4" name="Google Shape;166;gaee4360e06_0_0"/>
          <p:cNvPicPr preferRelativeResize="0"/>
          <p:nvPr/>
        </p:nvPicPr>
        <p:blipFill rotWithShape="1">
          <a:blip r:embed="rId2">
            <a:alphaModFix/>
          </a:blip>
          <a:srcRect l="4313" t="6192" r="6939" b="4956"/>
          <a:stretch/>
        </p:blipFill>
        <p:spPr>
          <a:xfrm>
            <a:off x="1565525" y="1442720"/>
            <a:ext cx="9021195" cy="4884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03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Freshworks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6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How </a:t>
            </a:r>
            <a:r>
              <a:rPr lang="en-US" altLang="zh-TW" sz="3200" b="1" dirty="0" err="1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Freshworks</a:t>
            </a:r>
            <a:r>
              <a:rPr lang="zh-TW" altLang="en-US" sz="3200" b="1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</a:t>
            </a:r>
            <a:r>
              <a:rPr lang="en-US" altLang="zh-TW" sz="3200" b="1" dirty="0"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work</a:t>
            </a:r>
            <a:endParaRPr lang="zh-TW" altLang="en-US" sz="3200" b="1" dirty="0"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2782"/>
          <a:stretch/>
        </p:blipFill>
        <p:spPr>
          <a:xfrm>
            <a:off x="1546814" y="1155922"/>
            <a:ext cx="9098371" cy="50657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65960" y="3593592"/>
            <a:ext cx="1408176" cy="52120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rgbClr val="FDB00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965960" y="3669530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2">
                    <a:lumMod val="95000"/>
                  </a:schemeClr>
                </a:solidFill>
              </a:rPr>
              <a:t>行銷團隊</a:t>
            </a:r>
          </a:p>
        </p:txBody>
      </p:sp>
      <p:sp>
        <p:nvSpPr>
          <p:cNvPr id="6" name="矩形 5"/>
          <p:cNvSpPr/>
          <p:nvPr/>
        </p:nvSpPr>
        <p:spPr>
          <a:xfrm>
            <a:off x="3444240" y="3590806"/>
            <a:ext cx="1408176" cy="52120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rgbClr val="FDB00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444240" y="3666744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2">
                    <a:lumMod val="95000"/>
                  </a:schemeClr>
                </a:solidFill>
              </a:rPr>
              <a:t>業務團隊</a:t>
            </a:r>
          </a:p>
        </p:txBody>
      </p:sp>
      <p:sp>
        <p:nvSpPr>
          <p:cNvPr id="8" name="矩形 7"/>
          <p:cNvSpPr/>
          <p:nvPr/>
        </p:nvSpPr>
        <p:spPr>
          <a:xfrm>
            <a:off x="4922520" y="3590806"/>
            <a:ext cx="1408176" cy="52120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rgbClr val="FDB00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940067" y="3682133"/>
            <a:ext cx="140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bg2">
                    <a:lumMod val="95000"/>
                  </a:schemeClr>
                </a:solidFill>
              </a:rPr>
              <a:t>客戶支援團隊</a:t>
            </a:r>
          </a:p>
        </p:txBody>
      </p:sp>
      <p:sp>
        <p:nvSpPr>
          <p:cNvPr id="10" name="矩形 9"/>
          <p:cNvSpPr/>
          <p:nvPr/>
        </p:nvSpPr>
        <p:spPr>
          <a:xfrm>
            <a:off x="6393594" y="3590806"/>
            <a:ext cx="1408176" cy="52120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rgbClr val="FDB00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393594" y="3666744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2">
                    <a:lumMod val="95000"/>
                  </a:schemeClr>
                </a:solidFill>
              </a:rPr>
              <a:t>資訊團隊</a:t>
            </a:r>
          </a:p>
        </p:txBody>
      </p:sp>
      <p:sp>
        <p:nvSpPr>
          <p:cNvPr id="13" name="矩形 12"/>
          <p:cNvSpPr/>
          <p:nvPr/>
        </p:nvSpPr>
        <p:spPr>
          <a:xfrm>
            <a:off x="7864668" y="3590806"/>
            <a:ext cx="1408176" cy="52120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rgbClr val="FDB00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864668" y="3679234"/>
            <a:ext cx="140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bg2">
                    <a:lumMod val="95000"/>
                  </a:schemeClr>
                </a:solidFill>
              </a:rPr>
              <a:t>人力資源團隊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810512" y="1157956"/>
            <a:ext cx="1719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/>
              <a:t>顧客</a:t>
            </a:r>
            <a:endParaRPr lang="en-US" altLang="zh-TW" dirty="0"/>
          </a:p>
          <a:p>
            <a:pPr algn="r"/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345424" y="1157956"/>
            <a:ext cx="1719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員工</a:t>
            </a:r>
            <a:endParaRPr lang="en-US" altLang="zh-TW" dirty="0"/>
          </a:p>
          <a:p>
            <a:pPr algn="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661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10417" r="47031" b="74306"/>
          <a:stretch/>
        </p:blipFill>
        <p:spPr>
          <a:xfrm>
            <a:off x="838103" y="429841"/>
            <a:ext cx="4152997" cy="70936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540512" y="406492"/>
            <a:ext cx="4783064" cy="923330"/>
          </a:xfrm>
          <a:prstGeom prst="rect">
            <a:avLst/>
          </a:prstGeom>
          <a:noFill/>
          <a:ln w="38100">
            <a:solidFill>
              <a:srgbClr val="FDB00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err="1">
                <a:solidFill>
                  <a:srgbClr val="1820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Freshworks</a:t>
            </a:r>
            <a:r>
              <a:rPr lang="zh-TW" altLang="en-US" b="1" dirty="0">
                <a:solidFill>
                  <a:srgbClr val="1820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目標透過整合所有</a:t>
            </a:r>
            <a:r>
              <a:rPr lang="en-US" altLang="zh-TW" b="1" dirty="0" err="1">
                <a:solidFill>
                  <a:srgbClr val="1820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Freshworks</a:t>
            </a:r>
            <a:r>
              <a:rPr lang="zh-TW" altLang="en-US" b="1" dirty="0">
                <a:solidFill>
                  <a:srgbClr val="1820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產品設計出最佳的顧客服務流程，讓你抓住每一位顧客，提高每一位顧客的終身價值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9780935" y="2869268"/>
            <a:ext cx="17496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/>
              <a:t>潛在顧客</a:t>
            </a:r>
            <a:endParaRPr lang="en-US" altLang="zh-TW" sz="1400" dirty="0"/>
          </a:p>
          <a:p>
            <a:pPr algn="ctr"/>
            <a:endParaRPr lang="zh-TW" altLang="en-US" sz="14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315093" y="1408176"/>
            <a:ext cx="11634840" cy="4975103"/>
            <a:chOff x="73153" y="1353171"/>
            <a:chExt cx="11736175" cy="508872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7" y="1426464"/>
              <a:ext cx="11353631" cy="4778952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8321040" y="1353171"/>
              <a:ext cx="170078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/>
                <a:t>顧客進入公司網站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106071" y="1642660"/>
              <a:ext cx="2411065" cy="5351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行銷團隊透過</a:t>
              </a:r>
              <a:r>
                <a:rPr lang="en-US" altLang="zh-TW" sz="1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Freshworks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CRM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收集數據和跑活動行銷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3153" y="3815940"/>
              <a:ext cx="2175285" cy="9758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業務團隊透過</a:t>
              </a:r>
              <a:r>
                <a:rPr lang="en-US" altLang="zh-TW" sz="1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Freshchat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和</a:t>
              </a:r>
              <a:r>
                <a:rPr lang="en-US" altLang="zh-TW" sz="1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Freshcaller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與客戶聯繫，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並且使用</a:t>
              </a:r>
              <a:r>
                <a:rPr lang="en-US" altLang="zh-TW" sz="1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Freshworks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CRM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紀錄銷售情況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52007" y="5466000"/>
              <a:ext cx="2854431" cy="9758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顧客服務團隊透過</a:t>
              </a:r>
              <a:r>
                <a:rPr lang="en-US" altLang="zh-TW" sz="1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Freshdesk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Freshchat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和</a:t>
              </a:r>
              <a:r>
                <a:rPr lang="en-US" altLang="zh-TW" sz="1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Freshcaller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來與顧客聯繫，透過公司的資料庫來回答顧客問題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544568" y="5500569"/>
              <a:ext cx="2414016" cy="7555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顧客服務團隊使用</a:t>
              </a:r>
              <a:r>
                <a:rPr lang="en-US" altLang="zh-TW" sz="1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Freshconnect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取得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IT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團隊的協助，解決顧客的單子</a:t>
              </a: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331276" y="5807830"/>
              <a:ext cx="2132764" cy="5351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IT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團隊使用</a:t>
              </a:r>
              <a:r>
                <a:rPr lang="en-US" altLang="zh-TW" sz="14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Freshservice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解決顧客問題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89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Freshworks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CRM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70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5B9BD5"/>
      </a:dk2>
      <a:lt2>
        <a:srgbClr val="FFFFFF"/>
      </a:lt2>
      <a:accent1>
        <a:srgbClr val="F870A7"/>
      </a:accent1>
      <a:accent2>
        <a:srgbClr val="ED7D31"/>
      </a:accent2>
      <a:accent3>
        <a:srgbClr val="0DE1CD"/>
      </a:accent3>
      <a:accent4>
        <a:srgbClr val="FFC000"/>
      </a:accent4>
      <a:accent5>
        <a:srgbClr val="954F7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16610</TotalTime>
  <Words>760</Words>
  <Application>Microsoft Office PowerPoint</Application>
  <PresentationFormat>寬螢幕</PresentationFormat>
  <Paragraphs>270</Paragraphs>
  <Slides>34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34</vt:i4>
      </vt:variant>
    </vt:vector>
  </HeadingPairs>
  <TitlesOfParts>
    <vt:vector size="44" baseType="lpstr">
      <vt:lpstr>DengXian Light</vt:lpstr>
      <vt:lpstr>Malgun Gothic</vt:lpstr>
      <vt:lpstr>Source Sans Pro</vt:lpstr>
      <vt:lpstr>Microsoft JhengHei</vt:lpstr>
      <vt:lpstr>新細明體</vt:lpstr>
      <vt:lpstr>Arial</vt:lpstr>
      <vt:lpstr>Calibri</vt:lpstr>
      <vt:lpstr>Calibri Light</vt:lpstr>
      <vt:lpstr>Office 佈景主題</vt:lpstr>
      <vt:lpstr>自訂設計</vt:lpstr>
      <vt:lpstr>PowerPoint 簡報</vt:lpstr>
      <vt:lpstr>PowerPoint 簡報</vt:lpstr>
      <vt:lpstr>戴博斯科技</vt:lpstr>
      <vt:lpstr>我們的服務</vt:lpstr>
      <vt:lpstr>我們的客戶</vt:lpstr>
      <vt:lpstr>About Freshworks</vt:lpstr>
      <vt:lpstr>How Freshworks work</vt:lpstr>
      <vt:lpstr>PowerPoint 簡報</vt:lpstr>
      <vt:lpstr>Freshworks CRM</vt:lpstr>
      <vt:lpstr>PowerPoint 簡報</vt:lpstr>
      <vt:lpstr>PowerPoint 簡報</vt:lpstr>
      <vt:lpstr>Customer Relationship Management</vt:lpstr>
      <vt:lpstr>Customer Relationship Management</vt:lpstr>
      <vt:lpstr>Customer Relationship Management</vt:lpstr>
      <vt:lpstr>Customer Relationship Management</vt:lpstr>
      <vt:lpstr>Customer Relationship Management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Versions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a0912</dc:creator>
  <cp:lastModifiedBy>Viola Hsu</cp:lastModifiedBy>
  <cp:revision>386</cp:revision>
  <dcterms:created xsi:type="dcterms:W3CDTF">2021-01-13T03:42:34Z</dcterms:created>
  <dcterms:modified xsi:type="dcterms:W3CDTF">2021-06-17T07:41:43Z</dcterms:modified>
</cp:coreProperties>
</file>