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65" r:id="rId4"/>
    <p:sldId id="266" r:id="rId5"/>
    <p:sldId id="325" r:id="rId6"/>
    <p:sldId id="260" r:id="rId7"/>
    <p:sldId id="274" r:id="rId8"/>
    <p:sldId id="297" r:id="rId9"/>
    <p:sldId id="310" r:id="rId10"/>
    <p:sldId id="405" r:id="rId11"/>
    <p:sldId id="377" r:id="rId12"/>
    <p:sldId id="378" r:id="rId13"/>
    <p:sldId id="380" r:id="rId14"/>
    <p:sldId id="381" r:id="rId15"/>
    <p:sldId id="382" r:id="rId16"/>
    <p:sldId id="383" r:id="rId17"/>
    <p:sldId id="387" r:id="rId18"/>
    <p:sldId id="388" r:id="rId19"/>
    <p:sldId id="394" r:id="rId20"/>
    <p:sldId id="397" r:id="rId21"/>
    <p:sldId id="398" r:id="rId22"/>
    <p:sldId id="392" r:id="rId23"/>
    <p:sldId id="393" r:id="rId24"/>
    <p:sldId id="395" r:id="rId25"/>
    <p:sldId id="396" r:id="rId26"/>
    <p:sldId id="391" r:id="rId27"/>
    <p:sldId id="384" r:id="rId28"/>
    <p:sldId id="386" r:id="rId29"/>
    <p:sldId id="385" r:id="rId30"/>
    <p:sldId id="390" r:id="rId31"/>
    <p:sldId id="389" r:id="rId32"/>
    <p:sldId id="399" r:id="rId33"/>
    <p:sldId id="400" r:id="rId34"/>
    <p:sldId id="401" r:id="rId35"/>
    <p:sldId id="402" r:id="rId36"/>
    <p:sldId id="403" r:id="rId37"/>
    <p:sldId id="404" r:id="rId38"/>
    <p:sldId id="371" r:id="rId39"/>
    <p:sldId id="373" r:id="rId40"/>
    <p:sldId id="355" r:id="rId41"/>
    <p:sldId id="375" r:id="rId42"/>
    <p:sldId id="376" r:id="rId43"/>
    <p:sldId id="312" r:id="rId44"/>
    <p:sldId id="313" r:id="rId45"/>
    <p:sldId id="309" r:id="rId46"/>
    <p:sldId id="275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1F"/>
    <a:srgbClr val="174C43"/>
    <a:srgbClr val="0C2A25"/>
    <a:srgbClr val="464646"/>
    <a:srgbClr val="25C16F"/>
    <a:srgbClr val="59CF92"/>
    <a:srgbClr val="663300"/>
    <a:srgbClr val="9E2128"/>
    <a:srgbClr val="054366"/>
    <a:srgbClr val="FDB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557" y="67"/>
      </p:cViewPr>
      <p:guideLst>
        <p:guide orient="horz" pos="2115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236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CDDD-C0DF-4668-939E-C6005579D14F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8211-23E2-4390-B324-272BB036B6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05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405A-8BBD-4372-B124-50A5E614708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9038-17F6-44B0-A8A3-FF7018EFDE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0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19038-17F6-44B0-A8A3-FF7018EFDE6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09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6" y="899271"/>
            <a:ext cx="3233468" cy="252832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7444154" y="0"/>
            <a:ext cx="4747846" cy="6858000"/>
          </a:xfrm>
          <a:prstGeom prst="rect">
            <a:avLst/>
          </a:prstGeom>
          <a:solidFill>
            <a:srgbClr val="25C16F"/>
          </a:solidFill>
          <a:ln>
            <a:solidFill>
              <a:srgbClr val="25C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2743200" cy="365125"/>
          </a:xfrm>
        </p:spPr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925082" y="4545512"/>
            <a:ext cx="378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OUTLINE</a:t>
            </a:r>
            <a:endParaRPr lang="zh-TW" altLang="en-US" sz="5400" b="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8139" y="1095335"/>
            <a:ext cx="6172200" cy="4873625"/>
          </a:xfrm>
        </p:spPr>
        <p:txBody>
          <a:bodyPr/>
          <a:lstStyle>
            <a:lvl1pPr>
              <a:defRPr sz="3200">
                <a:solidFill>
                  <a:srgbClr val="054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rgbClr val="054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rgbClr val="054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rgbClr val="054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rgbClr val="054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1" y="6356350"/>
            <a:ext cx="1760373" cy="274344"/>
          </a:xfrm>
          <a:prstGeom prst="rect">
            <a:avLst/>
          </a:prstGeom>
        </p:spPr>
      </p:pic>
      <p:sp>
        <p:nvSpPr>
          <p:cNvPr id="6" name="橢圓 5"/>
          <p:cNvSpPr/>
          <p:nvPr userDrawn="1"/>
        </p:nvSpPr>
        <p:spPr>
          <a:xfrm>
            <a:off x="8747409" y="1281604"/>
            <a:ext cx="2112775" cy="2141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47" y="765101"/>
            <a:ext cx="4520161" cy="28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7" y="365125"/>
            <a:ext cx="762066" cy="6248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33" y="365125"/>
            <a:ext cx="10515600" cy="1325563"/>
          </a:xfrm>
        </p:spPr>
        <p:txBody>
          <a:bodyPr>
            <a:normAutofit/>
          </a:bodyPr>
          <a:lstStyle>
            <a:lvl1pPr>
              <a:defRPr lang="zh-TW" altLang="en-US" sz="4400" kern="1200" dirty="0">
                <a:solidFill>
                  <a:srgbClr val="054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33" y="1825625"/>
            <a:ext cx="10515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47244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rgbClr val="25C1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16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68139" y="176847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02139" y="176847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12954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4400" kern="12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 userDrawn="1"/>
        </p:nvSpPr>
        <p:spPr>
          <a:xfrm>
            <a:off x="12954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4400" kern="12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7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67" y="428473"/>
            <a:ext cx="762066" cy="6248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9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0" y="3160435"/>
            <a:ext cx="2139351" cy="29118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3920" r="10053" b="13557"/>
          <a:stretch/>
        </p:blipFill>
        <p:spPr>
          <a:xfrm>
            <a:off x="3295291" y="559725"/>
            <a:ext cx="4753154" cy="3769744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9401725" y="4421921"/>
            <a:ext cx="1436821" cy="1769067"/>
            <a:chOff x="7880858" y="4297363"/>
            <a:chExt cx="1436821" cy="1769067"/>
          </a:xfrm>
        </p:grpSpPr>
        <p:pic>
          <p:nvPicPr>
            <p:cNvPr id="11" name="Google Shape;537;p34"/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0858" y="4297363"/>
              <a:ext cx="1436821" cy="143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539;p34"/>
            <p:cNvSpPr txBox="1"/>
            <p:nvPr userDrawn="1"/>
          </p:nvSpPr>
          <p:spPr>
            <a:xfrm>
              <a:off x="7894319" y="5727876"/>
              <a:ext cx="1409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FB </a:t>
              </a:r>
              <a:r>
                <a:rPr lang="en-US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粉絲專頁</a:t>
              </a:r>
              <a:endParaRPr dirty="0"/>
            </a:p>
          </p:txBody>
        </p:sp>
      </p:grpSp>
      <p:grpSp>
        <p:nvGrpSpPr>
          <p:cNvPr id="14" name="群組 13"/>
          <p:cNvGrpSpPr/>
          <p:nvPr userDrawn="1"/>
        </p:nvGrpSpPr>
        <p:grpSpPr>
          <a:xfrm>
            <a:off x="7937739" y="4416068"/>
            <a:ext cx="1436821" cy="1774101"/>
            <a:chOff x="7316313" y="4611834"/>
            <a:chExt cx="1436821" cy="1774101"/>
          </a:xfrm>
        </p:grpSpPr>
        <p:pic>
          <p:nvPicPr>
            <p:cNvPr id="15" name="Google Shape;536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16313" y="4611834"/>
              <a:ext cx="1436821" cy="143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538;p34"/>
            <p:cNvSpPr txBox="1"/>
            <p:nvPr/>
          </p:nvSpPr>
          <p:spPr>
            <a:xfrm>
              <a:off x="7343237" y="6047381"/>
              <a:ext cx="1409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官方網站</a:t>
              </a:r>
              <a:endParaRPr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59CF92"/>
          </a:solidFill>
          <a:ln>
            <a:solidFill>
              <a:srgbClr val="59C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55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52E8-E0F5-4B4D-9CA7-4A731E81ED6A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4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" Target="slide29.xml"/><Relationship Id="rId7" Type="http://schemas.openxmlformats.org/officeDocument/2006/relationships/slide" Target="slide3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slide" Target="slide38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0.png"/><Relationship Id="rId7" Type="http://schemas.openxmlformats.org/officeDocument/2006/relationships/image" Target="../media/image6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5" Type="http://schemas.openxmlformats.org/officeDocument/2006/relationships/image" Target="../media/image62.png"/><Relationship Id="rId4" Type="http://schemas.openxmlformats.org/officeDocument/2006/relationships/slide" Target="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856969" y="4414594"/>
            <a:ext cx="9144000" cy="1655762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Freshdesk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77" y="35668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3807"/>
          <a:stretch/>
        </p:blipFill>
        <p:spPr>
          <a:xfrm>
            <a:off x="691120" y="504070"/>
            <a:ext cx="2033420" cy="54841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40" y="151851"/>
            <a:ext cx="8919714" cy="66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3807"/>
          <a:stretch/>
        </p:blipFill>
        <p:spPr>
          <a:xfrm>
            <a:off x="691119" y="504069"/>
            <a:ext cx="2801493" cy="755563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365431" y="1922106"/>
            <a:ext cx="2451301" cy="3113371"/>
            <a:chOff x="1365431" y="1922106"/>
            <a:chExt cx="2451301" cy="311337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431" y="1922106"/>
              <a:ext cx="2451301" cy="2460456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365431" y="4450702"/>
              <a:ext cx="2451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endParaRPr lang="zh-TW" altLang="en-US" sz="32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321887" y="1922106"/>
            <a:ext cx="2451303" cy="3113370"/>
            <a:chOff x="8321887" y="1922106"/>
            <a:chExt cx="2451303" cy="311337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89" y="1922106"/>
              <a:ext cx="2451301" cy="2460456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8321887" y="4450701"/>
              <a:ext cx="2451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32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843658" y="1922106"/>
            <a:ext cx="2451302" cy="3113370"/>
            <a:chOff x="4843659" y="1922106"/>
            <a:chExt cx="2451302" cy="311337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0" y="1922106"/>
              <a:ext cx="2451301" cy="2460456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4843659" y="4450701"/>
              <a:ext cx="2451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32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8568 0.00231 " pathEditMode="relative" rAng="0" ptsTypes="AA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37" y="1998766"/>
            <a:ext cx="7352148" cy="4155934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1418868" y="388229"/>
            <a:ext cx="2905371" cy="818613"/>
            <a:chOff x="1437161" y="2342159"/>
            <a:chExt cx="2539871" cy="71563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161" y="2342159"/>
              <a:ext cx="712967" cy="715630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1525731" y="2530439"/>
              <a:ext cx="2451301" cy="3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869168" y="2822117"/>
            <a:ext cx="3909643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知識庫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2178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常見問題分類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2178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可將電子郵件轉成知識庫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2178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文章數據分析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4828499" y="425908"/>
            <a:ext cx="5308274" cy="710183"/>
            <a:chOff x="4302571" y="522559"/>
            <a:chExt cx="5308274" cy="710183"/>
          </a:xfrm>
        </p:grpSpPr>
        <p:cxnSp>
          <p:nvCxnSpPr>
            <p:cNvPr id="26" name="直線接點 25"/>
            <p:cNvCxnSpPr>
              <a:stCxn id="27" idx="6"/>
              <a:endCxn id="34" idx="1"/>
            </p:cNvCxnSpPr>
            <p:nvPr/>
          </p:nvCxnSpPr>
          <p:spPr>
            <a:xfrm flipV="1">
              <a:off x="5273639" y="677292"/>
              <a:ext cx="3580843" cy="145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941593" y="53100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8867895" y="53863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990348" y="522559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854482" y="52340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8406299" y="894187"/>
              <a:ext cx="12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論壇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302571" y="863410"/>
              <a:ext cx="160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知識庫</a:t>
              </a:r>
              <a:endParaRPr lang="zh-TW" altLang="en-US" b="1" dirty="0">
                <a:solidFill>
                  <a:srgbClr val="25C1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37" y="1924118"/>
            <a:ext cx="7352148" cy="387997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69167" y="2822117"/>
            <a:ext cx="390964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自動建議解決方案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為客戶提供相關解決方案，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幫您的客服專員和客戶節省時間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4828499" y="425908"/>
            <a:ext cx="5308274" cy="710183"/>
            <a:chOff x="4302571" y="522559"/>
            <a:chExt cx="5308274" cy="710183"/>
          </a:xfrm>
        </p:grpSpPr>
        <p:cxnSp>
          <p:nvCxnSpPr>
            <p:cNvPr id="30" name="直線接點 29"/>
            <p:cNvCxnSpPr>
              <a:stCxn id="31" idx="6"/>
              <a:endCxn id="34" idx="1"/>
            </p:cNvCxnSpPr>
            <p:nvPr/>
          </p:nvCxnSpPr>
          <p:spPr>
            <a:xfrm flipV="1">
              <a:off x="5273639" y="677292"/>
              <a:ext cx="3580843" cy="145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橢圓 30"/>
            <p:cNvSpPr/>
            <p:nvPr/>
          </p:nvSpPr>
          <p:spPr>
            <a:xfrm>
              <a:off x="4941593" y="53100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8867895" y="53863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990348" y="522559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854482" y="52340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8406299" y="894187"/>
              <a:ext cx="12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論壇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302571" y="863410"/>
              <a:ext cx="160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知識庫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18868" y="388229"/>
            <a:ext cx="2905371" cy="818613"/>
            <a:chOff x="1437161" y="2342159"/>
            <a:chExt cx="2539871" cy="71563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161" y="2342159"/>
              <a:ext cx="712967" cy="715630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1525731" y="2530439"/>
              <a:ext cx="2451301" cy="3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37" y="1422370"/>
            <a:ext cx="7058025" cy="48482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69167" y="2822117"/>
            <a:ext cx="390964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論壇建立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收集客戶反饋，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同時建立客戶自助服務體驗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869527" y="415197"/>
            <a:ext cx="5294579" cy="704378"/>
            <a:chOff x="4819838" y="415197"/>
            <a:chExt cx="5294579" cy="704378"/>
          </a:xfrm>
        </p:grpSpPr>
        <p:sp>
          <p:nvSpPr>
            <p:cNvPr id="43" name="橢圓 42"/>
            <p:cNvSpPr/>
            <p:nvPr/>
          </p:nvSpPr>
          <p:spPr>
            <a:xfrm>
              <a:off x="5483925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4819838" y="441648"/>
              <a:ext cx="5294579" cy="677927"/>
              <a:chOff x="4343599" y="559796"/>
              <a:chExt cx="5294579" cy="677927"/>
            </a:xfrm>
          </p:grpSpPr>
          <p:cxnSp>
            <p:nvCxnSpPr>
              <p:cNvPr id="47" name="直線接點 46"/>
              <p:cNvCxnSpPr>
                <a:stCxn id="43" idx="6"/>
                <a:endCxn id="45" idx="2"/>
              </p:cNvCxnSpPr>
              <p:nvPr/>
            </p:nvCxnSpPr>
            <p:spPr>
              <a:xfrm flipV="1">
                <a:off x="5289040" y="702623"/>
                <a:ext cx="3580843" cy="727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字方塊 47"/>
              <p:cNvSpPr txBox="1"/>
              <p:nvPr/>
            </p:nvSpPr>
            <p:spPr>
              <a:xfrm>
                <a:off x="8433632" y="868391"/>
                <a:ext cx="1204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論壇</a:t>
                </a:r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4343599" y="859991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知識庫</a:t>
                </a: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5031376" y="559796"/>
                <a:ext cx="2329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9346122" y="423640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9364761" y="415197"/>
              <a:ext cx="294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418868" y="388229"/>
            <a:ext cx="2905371" cy="818613"/>
            <a:chOff x="1437161" y="2342159"/>
            <a:chExt cx="2539871" cy="715630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161" y="2342159"/>
              <a:ext cx="712967" cy="715630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1525731" y="2530439"/>
              <a:ext cx="2451301" cy="3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9167" y="2822117"/>
            <a:ext cx="390964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論壇內容審核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設定內容審核工作流程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確保違規的文章不會被及時發佈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588" r="30589" b="24142"/>
          <a:stretch/>
        </p:blipFill>
        <p:spPr>
          <a:xfrm>
            <a:off x="4291537" y="2606963"/>
            <a:ext cx="7815533" cy="2389517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18868" y="388229"/>
            <a:ext cx="2905371" cy="818613"/>
            <a:chOff x="1437161" y="2342159"/>
            <a:chExt cx="2539871" cy="715630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161" y="2342159"/>
              <a:ext cx="712967" cy="715630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1525731" y="2530439"/>
              <a:ext cx="2451301" cy="3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4869527" y="415197"/>
            <a:ext cx="5294579" cy="704378"/>
            <a:chOff x="4869527" y="415197"/>
            <a:chExt cx="5294579" cy="704378"/>
          </a:xfrm>
        </p:grpSpPr>
        <p:grpSp>
          <p:nvGrpSpPr>
            <p:cNvPr id="2" name="群組 1"/>
            <p:cNvGrpSpPr/>
            <p:nvPr/>
          </p:nvGrpSpPr>
          <p:grpSpPr>
            <a:xfrm>
              <a:off x="4869527" y="415197"/>
              <a:ext cx="4858330" cy="634423"/>
              <a:chOff x="4869527" y="415197"/>
              <a:chExt cx="4858330" cy="634423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5533614" y="415197"/>
                <a:ext cx="4194243" cy="338554"/>
                <a:chOff x="5483925" y="415197"/>
                <a:chExt cx="4194243" cy="338554"/>
              </a:xfrm>
            </p:grpSpPr>
            <p:sp>
              <p:nvSpPr>
                <p:cNvPr id="29" name="橢圓 28"/>
                <p:cNvSpPr/>
                <p:nvPr/>
              </p:nvSpPr>
              <p:spPr>
                <a:xfrm>
                  <a:off x="5483925" y="455465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30" name="群組 29"/>
                <p:cNvGrpSpPr/>
                <p:nvPr/>
              </p:nvGrpSpPr>
              <p:grpSpPr>
                <a:xfrm>
                  <a:off x="5507615" y="441648"/>
                  <a:ext cx="3838507" cy="307777"/>
                  <a:chOff x="5031376" y="559796"/>
                  <a:chExt cx="3838507" cy="307777"/>
                </a:xfrm>
              </p:grpSpPr>
              <p:cxnSp>
                <p:nvCxnSpPr>
                  <p:cNvPr id="33" name="直線接點 32"/>
                  <p:cNvCxnSpPr>
                    <a:stCxn id="29" idx="6"/>
                    <a:endCxn id="31" idx="2"/>
                  </p:cNvCxnSpPr>
                  <p:nvPr/>
                </p:nvCxnSpPr>
                <p:spPr>
                  <a:xfrm flipV="1">
                    <a:off x="5289040" y="702623"/>
                    <a:ext cx="3580843" cy="727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文字方塊 35"/>
                  <p:cNvSpPr txBox="1"/>
                  <p:nvPr/>
                </p:nvSpPr>
                <p:spPr>
                  <a:xfrm>
                    <a:off x="5031376" y="559796"/>
                    <a:ext cx="2329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31" name="橢圓 30"/>
                <p:cNvSpPr/>
                <p:nvPr/>
              </p:nvSpPr>
              <p:spPr>
                <a:xfrm>
                  <a:off x="9346122" y="423640"/>
                  <a:ext cx="332046" cy="321669"/>
                </a:xfrm>
                <a:prstGeom prst="ellipse">
                  <a:avLst/>
                </a:prstGeom>
                <a:solidFill>
                  <a:srgbClr val="25C16F"/>
                </a:solidFill>
                <a:ln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文字方塊 31"/>
                <p:cNvSpPr txBox="1"/>
                <p:nvPr/>
              </p:nvSpPr>
              <p:spPr>
                <a:xfrm>
                  <a:off x="9364761" y="415197"/>
                  <a:ext cx="2947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</a:t>
                  </a:r>
                  <a:endPara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0" name="文字方塊 19"/>
              <p:cNvSpPr txBox="1"/>
              <p:nvPr/>
            </p:nvSpPr>
            <p:spPr>
              <a:xfrm>
                <a:off x="4869527" y="741843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知識庫</a:t>
                </a:r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8959560" y="750243"/>
              <a:ext cx="120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6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562668" y="1849103"/>
            <a:ext cx="7072605" cy="3070393"/>
            <a:chOff x="4292082" y="2119698"/>
            <a:chExt cx="7343192" cy="318786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082" y="3184919"/>
              <a:ext cx="7343192" cy="212264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90" t="52722" r="423" b="24860"/>
            <a:stretch/>
          </p:blipFill>
          <p:spPr>
            <a:xfrm>
              <a:off x="6107907" y="2119698"/>
              <a:ext cx="3950493" cy="133427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  <p:sp>
        <p:nvSpPr>
          <p:cNvPr id="11" name="文字方塊 10"/>
          <p:cNvSpPr txBox="1"/>
          <p:nvPr/>
        </p:nvSpPr>
        <p:spPr>
          <a:xfrm>
            <a:off x="869166" y="2822116"/>
            <a:ext cx="390964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論壇主題連結至工單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把社群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內提出的重大問題轉換為工單，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使必要的問題得到重視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418868" y="388229"/>
            <a:ext cx="2905371" cy="818613"/>
            <a:chOff x="1437161" y="2342159"/>
            <a:chExt cx="2539871" cy="71563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161" y="2342159"/>
              <a:ext cx="712967" cy="715630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1525731" y="2530439"/>
              <a:ext cx="2451301" cy="3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4869527" y="415197"/>
            <a:ext cx="5294579" cy="704378"/>
            <a:chOff x="4869527" y="415197"/>
            <a:chExt cx="5294579" cy="704378"/>
          </a:xfrm>
        </p:grpSpPr>
        <p:grpSp>
          <p:nvGrpSpPr>
            <p:cNvPr id="2" name="群組 1"/>
            <p:cNvGrpSpPr/>
            <p:nvPr/>
          </p:nvGrpSpPr>
          <p:grpSpPr>
            <a:xfrm>
              <a:off x="4869527" y="415197"/>
              <a:ext cx="4858330" cy="634423"/>
              <a:chOff x="4869527" y="415197"/>
              <a:chExt cx="4858330" cy="634423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5533614" y="415197"/>
                <a:ext cx="4194243" cy="338554"/>
                <a:chOff x="5483925" y="415197"/>
                <a:chExt cx="4194243" cy="338554"/>
              </a:xfrm>
            </p:grpSpPr>
            <p:sp>
              <p:nvSpPr>
                <p:cNvPr id="31" name="橢圓 30"/>
                <p:cNvSpPr/>
                <p:nvPr/>
              </p:nvSpPr>
              <p:spPr>
                <a:xfrm>
                  <a:off x="5483925" y="455465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32" name="群組 31"/>
                <p:cNvGrpSpPr/>
                <p:nvPr/>
              </p:nvGrpSpPr>
              <p:grpSpPr>
                <a:xfrm>
                  <a:off x="5507615" y="441648"/>
                  <a:ext cx="3838507" cy="307777"/>
                  <a:chOff x="5031376" y="559796"/>
                  <a:chExt cx="3838507" cy="307777"/>
                </a:xfrm>
              </p:grpSpPr>
              <p:cxnSp>
                <p:nvCxnSpPr>
                  <p:cNvPr id="35" name="直線接點 34"/>
                  <p:cNvCxnSpPr>
                    <a:stCxn id="31" idx="6"/>
                    <a:endCxn id="33" idx="2"/>
                  </p:cNvCxnSpPr>
                  <p:nvPr/>
                </p:nvCxnSpPr>
                <p:spPr>
                  <a:xfrm flipV="1">
                    <a:off x="5289040" y="702623"/>
                    <a:ext cx="3580843" cy="727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文字方塊 37"/>
                  <p:cNvSpPr txBox="1"/>
                  <p:nvPr/>
                </p:nvSpPr>
                <p:spPr>
                  <a:xfrm>
                    <a:off x="5031376" y="559796"/>
                    <a:ext cx="2329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33" name="橢圓 32"/>
                <p:cNvSpPr/>
                <p:nvPr/>
              </p:nvSpPr>
              <p:spPr>
                <a:xfrm>
                  <a:off x="9346122" y="423640"/>
                  <a:ext cx="332046" cy="321669"/>
                </a:xfrm>
                <a:prstGeom prst="ellipse">
                  <a:avLst/>
                </a:prstGeom>
                <a:solidFill>
                  <a:srgbClr val="25C16F"/>
                </a:solidFill>
                <a:ln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9364761" y="415197"/>
                  <a:ext cx="2947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</a:t>
                  </a:r>
                  <a:endPara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3" name="文字方塊 22"/>
              <p:cNvSpPr txBox="1"/>
              <p:nvPr/>
            </p:nvSpPr>
            <p:spPr>
              <a:xfrm>
                <a:off x="4869527" y="741843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知識庫</a:t>
                </a: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8959560" y="750243"/>
              <a:ext cx="120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3807"/>
          <a:stretch/>
        </p:blipFill>
        <p:spPr>
          <a:xfrm>
            <a:off x="691119" y="504069"/>
            <a:ext cx="2801493" cy="755563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4843659" y="1922106"/>
            <a:ext cx="2451302" cy="3113370"/>
            <a:chOff x="4843659" y="1922106"/>
            <a:chExt cx="2451302" cy="311337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0" y="1922106"/>
              <a:ext cx="2451301" cy="2460456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843659" y="4450701"/>
              <a:ext cx="2451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32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6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7" y="2822116"/>
            <a:ext cx="28488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團隊收件匣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使用同一個收件匣追蹤與管理從多方平台傳入的支援工單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3" y="1989285"/>
            <a:ext cx="7426368" cy="3726213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4828499" y="427542"/>
            <a:ext cx="5335607" cy="687052"/>
            <a:chOff x="4828499" y="427542"/>
            <a:chExt cx="5335607" cy="687052"/>
          </a:xfrm>
        </p:grpSpPr>
        <p:grpSp>
          <p:nvGrpSpPr>
            <p:cNvPr id="5" name="群組 4"/>
            <p:cNvGrpSpPr/>
            <p:nvPr/>
          </p:nvGrpSpPr>
          <p:grpSpPr>
            <a:xfrm>
              <a:off x="4828499" y="427542"/>
              <a:ext cx="5335607" cy="687052"/>
              <a:chOff x="4828499" y="427542"/>
              <a:chExt cx="5335607" cy="687052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5484151" y="436210"/>
                <a:ext cx="332046" cy="321669"/>
              </a:xfrm>
              <a:prstGeom prst="ellipse">
                <a:avLst/>
              </a:prstGeom>
              <a:solidFill>
                <a:srgbClr val="25C16F"/>
              </a:solidFill>
              <a:ln>
                <a:solidFill>
                  <a:srgbClr val="25C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533702" y="427542"/>
                <a:ext cx="232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4" name="群組 3"/>
              <p:cNvGrpSpPr/>
              <p:nvPr/>
            </p:nvGrpSpPr>
            <p:grpSpPr>
              <a:xfrm>
                <a:off x="4828499" y="455465"/>
                <a:ext cx="5335607" cy="659129"/>
                <a:chOff x="4828499" y="455465"/>
                <a:chExt cx="5335607" cy="659129"/>
              </a:xfrm>
            </p:grpSpPr>
            <p:grpSp>
              <p:nvGrpSpPr>
                <p:cNvPr id="3" name="群組 2"/>
                <p:cNvGrpSpPr/>
                <p:nvPr/>
              </p:nvGrpSpPr>
              <p:grpSpPr>
                <a:xfrm>
                  <a:off x="4828499" y="455465"/>
                  <a:ext cx="5335607" cy="659129"/>
                  <a:chOff x="4828499" y="455465"/>
                  <a:chExt cx="5335607" cy="659129"/>
                </a:xfrm>
              </p:grpSpPr>
              <p:grpSp>
                <p:nvGrpSpPr>
                  <p:cNvPr id="32" name="群組 31"/>
                  <p:cNvGrpSpPr/>
                  <p:nvPr/>
                </p:nvGrpSpPr>
                <p:grpSpPr>
                  <a:xfrm>
                    <a:off x="4828499" y="584475"/>
                    <a:ext cx="5335607" cy="530119"/>
                    <a:chOff x="4302571" y="702623"/>
                    <a:chExt cx="5335607" cy="530119"/>
                  </a:xfrm>
                </p:grpSpPr>
                <p:cxnSp>
                  <p:nvCxnSpPr>
                    <p:cNvPr id="35" name="直線接點 34"/>
                    <p:cNvCxnSpPr>
                      <a:stCxn id="27" idx="6"/>
                    </p:cNvCxnSpPr>
                    <p:nvPr/>
                  </p:nvCxnSpPr>
                  <p:spPr>
                    <a:xfrm flipV="1">
                      <a:off x="5290269" y="702623"/>
                      <a:ext cx="3579614" cy="1257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文字方塊 35"/>
                    <p:cNvSpPr txBox="1"/>
                    <p:nvPr/>
                  </p:nvSpPr>
                  <p:spPr>
                    <a:xfrm>
                      <a:off x="8433632" y="880342"/>
                      <a:ext cx="120454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SLA 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協定</a:t>
                      </a:r>
                    </a:p>
                  </p:txBody>
                </p:sp>
                <p:sp>
                  <p:nvSpPr>
                    <p:cNvPr id="37" name="文字方塊 36"/>
                    <p:cNvSpPr txBox="1"/>
                    <p:nvPr/>
                  </p:nvSpPr>
                  <p:spPr>
                    <a:xfrm>
                      <a:off x="4302571" y="863410"/>
                      <a:ext cx="16084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25C16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團隊收件匣</a:t>
                      </a:r>
                    </a:p>
                  </p:txBody>
                </p:sp>
              </p:grpSp>
              <p:sp>
                <p:nvSpPr>
                  <p:cNvPr id="18" name="橢圓 17"/>
                  <p:cNvSpPr/>
                  <p:nvPr/>
                </p:nvSpPr>
                <p:spPr>
                  <a:xfrm>
                    <a:off x="7464712" y="455465"/>
                    <a:ext cx="281354" cy="2725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0" name="文字方塊 19"/>
                  <p:cNvSpPr txBox="1"/>
                  <p:nvPr/>
                </p:nvSpPr>
                <p:spPr>
                  <a:xfrm>
                    <a:off x="6801141" y="752581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工單分派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40" name="橢圓 39"/>
                <p:cNvSpPr/>
                <p:nvPr/>
              </p:nvSpPr>
              <p:spPr>
                <a:xfrm>
                  <a:off x="9394581" y="463780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41" name="文字方塊 40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3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869166" y="2822116"/>
            <a:ext cx="390964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預設回應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針對常見的客戶需求建立預設回應，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提供客戶一致、標準化的回覆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/>
          <a:stretch/>
        </p:blipFill>
        <p:spPr>
          <a:xfrm>
            <a:off x="4382219" y="1523339"/>
            <a:ext cx="7406729" cy="458509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4828499" y="427542"/>
            <a:ext cx="5335607" cy="687052"/>
            <a:chOff x="4828499" y="427542"/>
            <a:chExt cx="5335607" cy="687052"/>
          </a:xfrm>
        </p:grpSpPr>
        <p:grpSp>
          <p:nvGrpSpPr>
            <p:cNvPr id="57" name="群組 56"/>
            <p:cNvGrpSpPr/>
            <p:nvPr/>
          </p:nvGrpSpPr>
          <p:grpSpPr>
            <a:xfrm>
              <a:off x="4828499" y="427542"/>
              <a:ext cx="5335607" cy="687052"/>
              <a:chOff x="4828499" y="427542"/>
              <a:chExt cx="5335607" cy="687052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5484151" y="436210"/>
                <a:ext cx="332046" cy="321669"/>
              </a:xfrm>
              <a:prstGeom prst="ellipse">
                <a:avLst/>
              </a:prstGeom>
              <a:solidFill>
                <a:srgbClr val="25C16F"/>
              </a:solidFill>
              <a:ln>
                <a:solidFill>
                  <a:srgbClr val="25C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5533702" y="427542"/>
                <a:ext cx="232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62" name="群組 61"/>
              <p:cNvGrpSpPr/>
              <p:nvPr/>
            </p:nvGrpSpPr>
            <p:grpSpPr>
              <a:xfrm>
                <a:off x="4828499" y="455465"/>
                <a:ext cx="5335607" cy="659129"/>
                <a:chOff x="4828499" y="455465"/>
                <a:chExt cx="5335607" cy="659129"/>
              </a:xfrm>
            </p:grpSpPr>
            <p:grpSp>
              <p:nvGrpSpPr>
                <p:cNvPr id="63" name="群組 62"/>
                <p:cNvGrpSpPr/>
                <p:nvPr/>
              </p:nvGrpSpPr>
              <p:grpSpPr>
                <a:xfrm>
                  <a:off x="4828499" y="455465"/>
                  <a:ext cx="5335607" cy="659129"/>
                  <a:chOff x="4828499" y="455465"/>
                  <a:chExt cx="5335607" cy="659129"/>
                </a:xfrm>
              </p:grpSpPr>
              <p:grpSp>
                <p:nvGrpSpPr>
                  <p:cNvPr id="65" name="群組 64"/>
                  <p:cNvGrpSpPr/>
                  <p:nvPr/>
                </p:nvGrpSpPr>
                <p:grpSpPr>
                  <a:xfrm>
                    <a:off x="4828499" y="584475"/>
                    <a:ext cx="5335607" cy="530119"/>
                    <a:chOff x="4302571" y="702623"/>
                    <a:chExt cx="5335607" cy="530119"/>
                  </a:xfrm>
                </p:grpSpPr>
                <p:cxnSp>
                  <p:nvCxnSpPr>
                    <p:cNvPr id="68" name="直線接點 67"/>
                    <p:cNvCxnSpPr>
                      <a:stCxn id="60" idx="6"/>
                    </p:cNvCxnSpPr>
                    <p:nvPr/>
                  </p:nvCxnSpPr>
                  <p:spPr>
                    <a:xfrm flipV="1">
                      <a:off x="5290269" y="702623"/>
                      <a:ext cx="3579614" cy="1257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文字方塊 68"/>
                    <p:cNvSpPr txBox="1"/>
                    <p:nvPr/>
                  </p:nvSpPr>
                  <p:spPr>
                    <a:xfrm>
                      <a:off x="8433632" y="880342"/>
                      <a:ext cx="120454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SLA 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協定</a:t>
                      </a:r>
                    </a:p>
                  </p:txBody>
                </p:sp>
                <p:sp>
                  <p:nvSpPr>
                    <p:cNvPr id="70" name="文字方塊 69"/>
                    <p:cNvSpPr txBox="1"/>
                    <p:nvPr/>
                  </p:nvSpPr>
                  <p:spPr>
                    <a:xfrm>
                      <a:off x="4302571" y="863410"/>
                      <a:ext cx="16084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25C16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團隊收件匣</a:t>
                      </a:r>
                    </a:p>
                  </p:txBody>
                </p:sp>
              </p:grpSp>
              <p:sp>
                <p:nvSpPr>
                  <p:cNvPr id="66" name="橢圓 65"/>
                  <p:cNvSpPr/>
                  <p:nvPr/>
                </p:nvSpPr>
                <p:spPr>
                  <a:xfrm>
                    <a:off x="7464712" y="455465"/>
                    <a:ext cx="281354" cy="2725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7" name="文字方塊 66"/>
                  <p:cNvSpPr txBox="1"/>
                  <p:nvPr/>
                </p:nvSpPr>
                <p:spPr>
                  <a:xfrm>
                    <a:off x="6801141" y="752581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工單分派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64" name="橢圓 63"/>
                <p:cNvSpPr/>
                <p:nvPr/>
              </p:nvSpPr>
              <p:spPr>
                <a:xfrm>
                  <a:off x="9394581" y="463780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58" name="文字方塊 57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7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6256" y="1120042"/>
            <a:ext cx="6172200" cy="4873625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戴博斯科技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Freshworks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Freshdesk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Omnichannel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2" name="橢圓 1"/>
          <p:cNvSpPr/>
          <p:nvPr/>
        </p:nvSpPr>
        <p:spPr>
          <a:xfrm>
            <a:off x="1286256" y="5422392"/>
            <a:ext cx="118872" cy="1097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869167" y="2822116"/>
            <a:ext cx="345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團隊群聊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遇到較特殊或需要向主管請示的案件，與團隊內部成員討論找出最好的解決方法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3" y="1827397"/>
            <a:ext cx="7506270" cy="394583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28499" y="427542"/>
            <a:ext cx="5335607" cy="687052"/>
            <a:chOff x="4828499" y="427542"/>
            <a:chExt cx="5335607" cy="687052"/>
          </a:xfrm>
        </p:grpSpPr>
        <p:grpSp>
          <p:nvGrpSpPr>
            <p:cNvPr id="23" name="群組 22"/>
            <p:cNvGrpSpPr/>
            <p:nvPr/>
          </p:nvGrpSpPr>
          <p:grpSpPr>
            <a:xfrm>
              <a:off x="4828499" y="427542"/>
              <a:ext cx="5335607" cy="687052"/>
              <a:chOff x="4828499" y="427542"/>
              <a:chExt cx="5335607" cy="687052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5484151" y="436210"/>
                <a:ext cx="332046" cy="321669"/>
              </a:xfrm>
              <a:prstGeom prst="ellipse">
                <a:avLst/>
              </a:prstGeom>
              <a:solidFill>
                <a:srgbClr val="25C16F"/>
              </a:solidFill>
              <a:ln>
                <a:solidFill>
                  <a:srgbClr val="25C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5533702" y="427542"/>
                <a:ext cx="232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8" name="群組 37"/>
              <p:cNvGrpSpPr/>
              <p:nvPr/>
            </p:nvGrpSpPr>
            <p:grpSpPr>
              <a:xfrm>
                <a:off x="4828499" y="455465"/>
                <a:ext cx="5335607" cy="659129"/>
                <a:chOff x="4828499" y="455465"/>
                <a:chExt cx="5335607" cy="659129"/>
              </a:xfrm>
            </p:grpSpPr>
            <p:grpSp>
              <p:nvGrpSpPr>
                <p:cNvPr id="39" name="群組 38"/>
                <p:cNvGrpSpPr/>
                <p:nvPr/>
              </p:nvGrpSpPr>
              <p:grpSpPr>
                <a:xfrm>
                  <a:off x="4828499" y="455465"/>
                  <a:ext cx="5335607" cy="659129"/>
                  <a:chOff x="4828499" y="455465"/>
                  <a:chExt cx="5335607" cy="659129"/>
                </a:xfrm>
              </p:grpSpPr>
              <p:grpSp>
                <p:nvGrpSpPr>
                  <p:cNvPr id="44" name="群組 43"/>
                  <p:cNvGrpSpPr/>
                  <p:nvPr/>
                </p:nvGrpSpPr>
                <p:grpSpPr>
                  <a:xfrm>
                    <a:off x="4828499" y="584475"/>
                    <a:ext cx="5335607" cy="530119"/>
                    <a:chOff x="4302571" y="702623"/>
                    <a:chExt cx="5335607" cy="530119"/>
                  </a:xfrm>
                </p:grpSpPr>
                <p:cxnSp>
                  <p:nvCxnSpPr>
                    <p:cNvPr id="47" name="直線接點 46"/>
                    <p:cNvCxnSpPr>
                      <a:stCxn id="33" idx="6"/>
                    </p:cNvCxnSpPr>
                    <p:nvPr/>
                  </p:nvCxnSpPr>
                  <p:spPr>
                    <a:xfrm flipV="1">
                      <a:off x="5290269" y="702623"/>
                      <a:ext cx="3579614" cy="1257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文字方塊 47"/>
                    <p:cNvSpPr txBox="1"/>
                    <p:nvPr/>
                  </p:nvSpPr>
                  <p:spPr>
                    <a:xfrm>
                      <a:off x="8433632" y="880342"/>
                      <a:ext cx="120454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SLA 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協定</a:t>
                      </a:r>
                    </a:p>
                  </p:txBody>
                </p:sp>
                <p:sp>
                  <p:nvSpPr>
                    <p:cNvPr id="49" name="文字方塊 48"/>
                    <p:cNvSpPr txBox="1"/>
                    <p:nvPr/>
                  </p:nvSpPr>
                  <p:spPr>
                    <a:xfrm>
                      <a:off x="4302571" y="863410"/>
                      <a:ext cx="16084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25C16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團隊收件匣</a:t>
                      </a:r>
                    </a:p>
                  </p:txBody>
                </p:sp>
              </p:grpSp>
              <p:sp>
                <p:nvSpPr>
                  <p:cNvPr id="45" name="橢圓 44"/>
                  <p:cNvSpPr/>
                  <p:nvPr/>
                </p:nvSpPr>
                <p:spPr>
                  <a:xfrm>
                    <a:off x="7464712" y="455465"/>
                    <a:ext cx="281354" cy="2725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6" name="文字方塊 45"/>
                  <p:cNvSpPr txBox="1"/>
                  <p:nvPr/>
                </p:nvSpPr>
                <p:spPr>
                  <a:xfrm>
                    <a:off x="6801141" y="752581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工單分派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43" name="橢圓 42"/>
                <p:cNvSpPr/>
                <p:nvPr/>
              </p:nvSpPr>
              <p:spPr>
                <a:xfrm>
                  <a:off x="9394581" y="463780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24" name="文字方塊 23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828499" y="427542"/>
            <a:ext cx="5335607" cy="687052"/>
            <a:chOff x="4828499" y="427542"/>
            <a:chExt cx="5335607" cy="687052"/>
          </a:xfrm>
        </p:grpSpPr>
        <p:grpSp>
          <p:nvGrpSpPr>
            <p:cNvPr id="3" name="群組 2"/>
            <p:cNvGrpSpPr/>
            <p:nvPr/>
          </p:nvGrpSpPr>
          <p:grpSpPr>
            <a:xfrm>
              <a:off x="4828499" y="455465"/>
              <a:ext cx="5335607" cy="659129"/>
              <a:chOff x="4828499" y="455465"/>
              <a:chExt cx="5335607" cy="659129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4828499" y="584475"/>
                <a:ext cx="5335607" cy="530119"/>
                <a:chOff x="4302571" y="702623"/>
                <a:chExt cx="5335607" cy="530119"/>
              </a:xfrm>
            </p:grpSpPr>
            <p:cxnSp>
              <p:nvCxnSpPr>
                <p:cNvPr id="35" name="直線接點 34"/>
                <p:cNvCxnSpPr>
                  <a:stCxn id="27" idx="6"/>
                </p:cNvCxnSpPr>
                <p:nvPr/>
              </p:nvCxnSpPr>
              <p:spPr>
                <a:xfrm flipV="1">
                  <a:off x="5290269" y="702623"/>
                  <a:ext cx="3579614" cy="1257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字方塊 35"/>
                <p:cNvSpPr txBox="1"/>
                <p:nvPr/>
              </p:nvSpPr>
              <p:spPr>
                <a:xfrm>
                  <a:off x="8433632" y="880342"/>
                  <a:ext cx="12045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SLA </a:t>
                  </a:r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協定</a:t>
                  </a: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4302571" y="863410"/>
                  <a:ext cx="16084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rgbClr val="25C16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團隊收件匣</a:t>
                  </a:r>
                </a:p>
              </p:txBody>
            </p:sp>
          </p:grpSp>
          <p:sp>
            <p:nvSpPr>
              <p:cNvPr id="18" name="橢圓 17"/>
              <p:cNvSpPr/>
              <p:nvPr/>
            </p:nvSpPr>
            <p:spPr>
              <a:xfrm>
                <a:off x="7464712" y="455465"/>
                <a:ext cx="281354" cy="2725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801141" y="752581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工單分派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7" name="橢圓 26"/>
            <p:cNvSpPr/>
            <p:nvPr/>
          </p:nvSpPr>
          <p:spPr>
            <a:xfrm>
              <a:off x="5484151" y="436210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533702" y="427542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9394581" y="46378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869167" y="2822116"/>
            <a:ext cx="345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團隊群聊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@mention 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成員或群組，即可請團隊協助處理案件，無需切換至其他工具，加快團隊討論時間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59" y="1423646"/>
            <a:ext cx="7249474" cy="488385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7" y="2822116"/>
            <a:ext cx="2848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子母工單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將任務拆分為子工單，分配給不同專員或部門做處理，加快解決時間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31" y="2043521"/>
            <a:ext cx="7722485" cy="3254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28499" y="427542"/>
            <a:ext cx="5335607" cy="687052"/>
            <a:chOff x="4828499" y="427542"/>
            <a:chExt cx="5335607" cy="687052"/>
          </a:xfrm>
        </p:grpSpPr>
        <p:grpSp>
          <p:nvGrpSpPr>
            <p:cNvPr id="23" name="群組 22"/>
            <p:cNvGrpSpPr/>
            <p:nvPr/>
          </p:nvGrpSpPr>
          <p:grpSpPr>
            <a:xfrm>
              <a:off x="4828499" y="427542"/>
              <a:ext cx="5335607" cy="687052"/>
              <a:chOff x="4828499" y="427542"/>
              <a:chExt cx="5335607" cy="687052"/>
            </a:xfrm>
          </p:grpSpPr>
          <p:sp>
            <p:nvSpPr>
              <p:cNvPr id="31" name="橢圓 30"/>
              <p:cNvSpPr/>
              <p:nvPr/>
            </p:nvSpPr>
            <p:spPr>
              <a:xfrm>
                <a:off x="5484151" y="436210"/>
                <a:ext cx="332046" cy="321669"/>
              </a:xfrm>
              <a:prstGeom prst="ellipse">
                <a:avLst/>
              </a:prstGeom>
              <a:solidFill>
                <a:srgbClr val="25C16F"/>
              </a:solidFill>
              <a:ln>
                <a:solidFill>
                  <a:srgbClr val="25C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5533702" y="427542"/>
                <a:ext cx="232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4" name="群組 33"/>
              <p:cNvGrpSpPr/>
              <p:nvPr/>
            </p:nvGrpSpPr>
            <p:grpSpPr>
              <a:xfrm>
                <a:off x="4828499" y="455465"/>
                <a:ext cx="5335607" cy="659129"/>
                <a:chOff x="4828499" y="455465"/>
                <a:chExt cx="5335607" cy="659129"/>
              </a:xfrm>
            </p:grpSpPr>
            <p:grpSp>
              <p:nvGrpSpPr>
                <p:cNvPr id="38" name="群組 37"/>
                <p:cNvGrpSpPr/>
                <p:nvPr/>
              </p:nvGrpSpPr>
              <p:grpSpPr>
                <a:xfrm>
                  <a:off x="4828499" y="455465"/>
                  <a:ext cx="5335607" cy="659129"/>
                  <a:chOff x="4828499" y="455465"/>
                  <a:chExt cx="5335607" cy="659129"/>
                </a:xfrm>
              </p:grpSpPr>
              <p:grpSp>
                <p:nvGrpSpPr>
                  <p:cNvPr id="43" name="群組 42"/>
                  <p:cNvGrpSpPr/>
                  <p:nvPr/>
                </p:nvGrpSpPr>
                <p:grpSpPr>
                  <a:xfrm>
                    <a:off x="4828499" y="584475"/>
                    <a:ext cx="5335607" cy="530119"/>
                    <a:chOff x="4302571" y="702623"/>
                    <a:chExt cx="5335607" cy="530119"/>
                  </a:xfrm>
                </p:grpSpPr>
                <p:cxnSp>
                  <p:nvCxnSpPr>
                    <p:cNvPr id="46" name="直線接點 45"/>
                    <p:cNvCxnSpPr>
                      <a:stCxn id="31" idx="6"/>
                    </p:cNvCxnSpPr>
                    <p:nvPr/>
                  </p:nvCxnSpPr>
                  <p:spPr>
                    <a:xfrm flipV="1">
                      <a:off x="5290269" y="702623"/>
                      <a:ext cx="3579614" cy="1257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文字方塊 46"/>
                    <p:cNvSpPr txBox="1"/>
                    <p:nvPr/>
                  </p:nvSpPr>
                  <p:spPr>
                    <a:xfrm>
                      <a:off x="8433632" y="880342"/>
                      <a:ext cx="120454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SLA 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協定</a:t>
                      </a:r>
                    </a:p>
                  </p:txBody>
                </p:sp>
                <p:sp>
                  <p:nvSpPr>
                    <p:cNvPr id="48" name="文字方塊 47"/>
                    <p:cNvSpPr txBox="1"/>
                    <p:nvPr/>
                  </p:nvSpPr>
                  <p:spPr>
                    <a:xfrm>
                      <a:off x="4302571" y="863410"/>
                      <a:ext cx="16084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25C16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團隊收件匣</a:t>
                      </a:r>
                    </a:p>
                  </p:txBody>
                </p:sp>
              </p:grpSp>
              <p:sp>
                <p:nvSpPr>
                  <p:cNvPr id="44" name="橢圓 43"/>
                  <p:cNvSpPr/>
                  <p:nvPr/>
                </p:nvSpPr>
                <p:spPr>
                  <a:xfrm>
                    <a:off x="7464712" y="455465"/>
                    <a:ext cx="281354" cy="2725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5" name="文字方塊 44"/>
                  <p:cNvSpPr txBox="1"/>
                  <p:nvPr/>
                </p:nvSpPr>
                <p:spPr>
                  <a:xfrm>
                    <a:off x="6801141" y="752581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工單分派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39" name="橢圓 38"/>
                <p:cNvSpPr/>
                <p:nvPr/>
              </p:nvSpPr>
              <p:spPr>
                <a:xfrm>
                  <a:off x="9394581" y="463780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24" name="文字方塊 23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2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7" y="2822116"/>
            <a:ext cx="2848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將相關工單連結至主工單，並分派給主要的案件處理專員，提供客戶一致且更快速地回應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79" y="2043521"/>
            <a:ext cx="8140039" cy="3298858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28499" y="427542"/>
            <a:ext cx="5335607" cy="687052"/>
            <a:chOff x="4828499" y="427542"/>
            <a:chExt cx="5335607" cy="687052"/>
          </a:xfrm>
        </p:grpSpPr>
        <p:grpSp>
          <p:nvGrpSpPr>
            <p:cNvPr id="23" name="群組 22"/>
            <p:cNvGrpSpPr/>
            <p:nvPr/>
          </p:nvGrpSpPr>
          <p:grpSpPr>
            <a:xfrm>
              <a:off x="4828499" y="427542"/>
              <a:ext cx="5335607" cy="687052"/>
              <a:chOff x="4828499" y="427542"/>
              <a:chExt cx="5335607" cy="687052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5484151" y="436210"/>
                <a:ext cx="332046" cy="321669"/>
              </a:xfrm>
              <a:prstGeom prst="ellipse">
                <a:avLst/>
              </a:prstGeom>
              <a:solidFill>
                <a:srgbClr val="25C16F"/>
              </a:solidFill>
              <a:ln>
                <a:solidFill>
                  <a:srgbClr val="25C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5533702" y="427542"/>
                <a:ext cx="232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8" name="群組 37"/>
              <p:cNvGrpSpPr/>
              <p:nvPr/>
            </p:nvGrpSpPr>
            <p:grpSpPr>
              <a:xfrm>
                <a:off x="4828499" y="455465"/>
                <a:ext cx="5335607" cy="659129"/>
                <a:chOff x="4828499" y="455465"/>
                <a:chExt cx="5335607" cy="659129"/>
              </a:xfrm>
            </p:grpSpPr>
            <p:grpSp>
              <p:nvGrpSpPr>
                <p:cNvPr id="39" name="群組 38"/>
                <p:cNvGrpSpPr/>
                <p:nvPr/>
              </p:nvGrpSpPr>
              <p:grpSpPr>
                <a:xfrm>
                  <a:off x="4828499" y="455465"/>
                  <a:ext cx="5335607" cy="659129"/>
                  <a:chOff x="4828499" y="455465"/>
                  <a:chExt cx="5335607" cy="659129"/>
                </a:xfrm>
              </p:grpSpPr>
              <p:grpSp>
                <p:nvGrpSpPr>
                  <p:cNvPr id="44" name="群組 43"/>
                  <p:cNvGrpSpPr/>
                  <p:nvPr/>
                </p:nvGrpSpPr>
                <p:grpSpPr>
                  <a:xfrm>
                    <a:off x="4828499" y="584475"/>
                    <a:ext cx="5335607" cy="530119"/>
                    <a:chOff x="4302571" y="702623"/>
                    <a:chExt cx="5335607" cy="530119"/>
                  </a:xfrm>
                </p:grpSpPr>
                <p:cxnSp>
                  <p:nvCxnSpPr>
                    <p:cNvPr id="47" name="直線接點 46"/>
                    <p:cNvCxnSpPr>
                      <a:stCxn id="33" idx="6"/>
                    </p:cNvCxnSpPr>
                    <p:nvPr/>
                  </p:nvCxnSpPr>
                  <p:spPr>
                    <a:xfrm flipV="1">
                      <a:off x="5290269" y="702623"/>
                      <a:ext cx="3579614" cy="1257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文字方塊 47"/>
                    <p:cNvSpPr txBox="1"/>
                    <p:nvPr/>
                  </p:nvSpPr>
                  <p:spPr>
                    <a:xfrm>
                      <a:off x="8433632" y="880342"/>
                      <a:ext cx="120454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SLA 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協定</a:t>
                      </a:r>
                    </a:p>
                  </p:txBody>
                </p:sp>
                <p:sp>
                  <p:nvSpPr>
                    <p:cNvPr id="49" name="文字方塊 48"/>
                    <p:cNvSpPr txBox="1"/>
                    <p:nvPr/>
                  </p:nvSpPr>
                  <p:spPr>
                    <a:xfrm>
                      <a:off x="4302571" y="863410"/>
                      <a:ext cx="16084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25C16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團隊收件匣</a:t>
                      </a:r>
                    </a:p>
                  </p:txBody>
                </p:sp>
              </p:grpSp>
              <p:sp>
                <p:nvSpPr>
                  <p:cNvPr id="45" name="橢圓 44"/>
                  <p:cNvSpPr/>
                  <p:nvPr/>
                </p:nvSpPr>
                <p:spPr>
                  <a:xfrm>
                    <a:off x="7464712" y="455465"/>
                    <a:ext cx="281354" cy="2725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6" name="文字方塊 45"/>
                  <p:cNvSpPr txBox="1"/>
                  <p:nvPr/>
                </p:nvSpPr>
                <p:spPr>
                  <a:xfrm>
                    <a:off x="6801141" y="752581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工單分派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43" name="橢圓 42"/>
                <p:cNvSpPr/>
                <p:nvPr/>
              </p:nvSpPr>
              <p:spPr>
                <a:xfrm>
                  <a:off x="9394581" y="463780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24" name="文字方塊 23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2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869166" y="2822116"/>
            <a:ext cx="3909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工單分派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根據關鍵字、請求人或屬性，自動將工單分派給專員或群組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828499" y="414672"/>
            <a:ext cx="5335607" cy="707241"/>
            <a:chOff x="4828499" y="414672"/>
            <a:chExt cx="5335607" cy="707241"/>
          </a:xfrm>
        </p:grpSpPr>
        <p:grpSp>
          <p:nvGrpSpPr>
            <p:cNvPr id="3" name="群組 2"/>
            <p:cNvGrpSpPr/>
            <p:nvPr/>
          </p:nvGrpSpPr>
          <p:grpSpPr>
            <a:xfrm>
              <a:off x="4828499" y="584475"/>
              <a:ext cx="5335607" cy="537438"/>
              <a:chOff x="4828499" y="584475"/>
              <a:chExt cx="5335607" cy="537438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4828499" y="584475"/>
                <a:ext cx="5335607" cy="485496"/>
                <a:chOff x="4302571" y="702623"/>
                <a:chExt cx="5335607" cy="485496"/>
              </a:xfrm>
            </p:grpSpPr>
            <p:cxnSp>
              <p:nvCxnSpPr>
                <p:cNvPr id="35" name="直線接點 34"/>
                <p:cNvCxnSpPr>
                  <a:stCxn id="33" idx="6"/>
                </p:cNvCxnSpPr>
                <p:nvPr/>
              </p:nvCxnSpPr>
              <p:spPr>
                <a:xfrm flipV="1">
                  <a:off x="5289040" y="702623"/>
                  <a:ext cx="3580843" cy="7271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字方塊 35"/>
                <p:cNvSpPr txBox="1"/>
                <p:nvPr/>
              </p:nvSpPr>
              <p:spPr>
                <a:xfrm>
                  <a:off x="8433632" y="880342"/>
                  <a:ext cx="12045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SLA </a:t>
                  </a:r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協定</a:t>
                  </a: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4302571" y="863410"/>
                  <a:ext cx="16084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團隊收件匣</a:t>
                  </a:r>
                </a:p>
              </p:txBody>
            </p:sp>
          </p:grpSp>
          <p:sp>
            <p:nvSpPr>
              <p:cNvPr id="20" name="文字方塊 19"/>
              <p:cNvSpPr txBox="1"/>
              <p:nvPr/>
            </p:nvSpPr>
            <p:spPr>
              <a:xfrm>
                <a:off x="6801141" y="752581"/>
                <a:ext cx="1608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工單分派</a:t>
                </a:r>
              </a:p>
            </p:txBody>
          </p:sp>
        </p:grpSp>
        <p:sp>
          <p:nvSpPr>
            <p:cNvPr id="28" name="文字方塊 27"/>
            <p:cNvSpPr txBox="1"/>
            <p:nvPr/>
          </p:nvSpPr>
          <p:spPr>
            <a:xfrm>
              <a:off x="5533702" y="427542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9394581" y="46378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7438741" y="41467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488292" y="423640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533614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557304" y="441648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49" y="1353409"/>
            <a:ext cx="5717104" cy="477826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9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869166" y="2822116"/>
            <a:ext cx="3909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智慧工單分派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根據專員的工作量、技能或使用循環分配的方式將工單分派給專員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2532" r="4314"/>
          <a:stretch/>
        </p:blipFill>
        <p:spPr>
          <a:xfrm>
            <a:off x="5435406" y="1274591"/>
            <a:ext cx="4830029" cy="498325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8" name="文字方塊 37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28499" y="414672"/>
            <a:ext cx="5335607" cy="707241"/>
            <a:chOff x="4828499" y="414672"/>
            <a:chExt cx="5335607" cy="707241"/>
          </a:xfrm>
        </p:grpSpPr>
        <p:grpSp>
          <p:nvGrpSpPr>
            <p:cNvPr id="23" name="群組 22"/>
            <p:cNvGrpSpPr/>
            <p:nvPr/>
          </p:nvGrpSpPr>
          <p:grpSpPr>
            <a:xfrm>
              <a:off x="4828499" y="584475"/>
              <a:ext cx="5335607" cy="537438"/>
              <a:chOff x="4828499" y="584475"/>
              <a:chExt cx="5335607" cy="537438"/>
            </a:xfrm>
          </p:grpSpPr>
          <p:grpSp>
            <p:nvGrpSpPr>
              <p:cNvPr id="46" name="群組 45"/>
              <p:cNvGrpSpPr/>
              <p:nvPr/>
            </p:nvGrpSpPr>
            <p:grpSpPr>
              <a:xfrm>
                <a:off x="4828499" y="584475"/>
                <a:ext cx="5335607" cy="485496"/>
                <a:chOff x="4302571" y="702623"/>
                <a:chExt cx="5335607" cy="485496"/>
              </a:xfrm>
            </p:grpSpPr>
            <p:cxnSp>
              <p:nvCxnSpPr>
                <p:cNvPr id="48" name="直線接點 47"/>
                <p:cNvCxnSpPr>
                  <a:stCxn id="44" idx="6"/>
                </p:cNvCxnSpPr>
                <p:nvPr/>
              </p:nvCxnSpPr>
              <p:spPr>
                <a:xfrm flipV="1">
                  <a:off x="5289040" y="702623"/>
                  <a:ext cx="3580843" cy="7271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字方塊 48"/>
                <p:cNvSpPr txBox="1"/>
                <p:nvPr/>
              </p:nvSpPr>
              <p:spPr>
                <a:xfrm>
                  <a:off x="8433632" y="880342"/>
                  <a:ext cx="12045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SLA </a:t>
                  </a:r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協定</a:t>
                  </a:r>
                </a:p>
              </p:txBody>
            </p:sp>
            <p:sp>
              <p:nvSpPr>
                <p:cNvPr id="50" name="文字方塊 49"/>
                <p:cNvSpPr txBox="1"/>
                <p:nvPr/>
              </p:nvSpPr>
              <p:spPr>
                <a:xfrm>
                  <a:off x="4302571" y="863410"/>
                  <a:ext cx="16084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團隊收件匣</a:t>
                  </a:r>
                </a:p>
              </p:txBody>
            </p:sp>
          </p:grpSp>
          <p:sp>
            <p:nvSpPr>
              <p:cNvPr id="47" name="文字方塊 46"/>
              <p:cNvSpPr txBox="1"/>
              <p:nvPr/>
            </p:nvSpPr>
            <p:spPr>
              <a:xfrm>
                <a:off x="6801141" y="752581"/>
                <a:ext cx="1608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工單分派</a:t>
                </a: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5533702" y="427542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9394581" y="46378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7438741" y="41467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488292" y="423640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5533614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5557304" y="441648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869166" y="2822116"/>
            <a:ext cx="3909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分派衝突偵測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開啟分派衝突偵測功能，幫助客服專員辨認工單是否正在被處理中，避免造成工作衝突、多方回應。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71" y="2920260"/>
            <a:ext cx="6937932" cy="271690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9" t="10980" r="10145" b="66587"/>
          <a:stretch/>
        </p:blipFill>
        <p:spPr>
          <a:xfrm>
            <a:off x="7491006" y="1703042"/>
            <a:ext cx="2310476" cy="1352534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9872841" y="2573255"/>
            <a:ext cx="487484" cy="4823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828499" y="414672"/>
            <a:ext cx="5335607" cy="707241"/>
            <a:chOff x="4828499" y="414672"/>
            <a:chExt cx="5335607" cy="707241"/>
          </a:xfrm>
        </p:grpSpPr>
        <p:grpSp>
          <p:nvGrpSpPr>
            <p:cNvPr id="29" name="群組 28"/>
            <p:cNvGrpSpPr/>
            <p:nvPr/>
          </p:nvGrpSpPr>
          <p:grpSpPr>
            <a:xfrm>
              <a:off x="4828499" y="584475"/>
              <a:ext cx="5335607" cy="537438"/>
              <a:chOff x="4828499" y="584475"/>
              <a:chExt cx="5335607" cy="537438"/>
            </a:xfrm>
          </p:grpSpPr>
          <p:grpSp>
            <p:nvGrpSpPr>
              <p:cNvPr id="49" name="群組 48"/>
              <p:cNvGrpSpPr/>
              <p:nvPr/>
            </p:nvGrpSpPr>
            <p:grpSpPr>
              <a:xfrm>
                <a:off x="4828499" y="584475"/>
                <a:ext cx="5335607" cy="485496"/>
                <a:chOff x="4302571" y="702623"/>
                <a:chExt cx="5335607" cy="485496"/>
              </a:xfrm>
            </p:grpSpPr>
            <p:cxnSp>
              <p:nvCxnSpPr>
                <p:cNvPr id="51" name="直線接點 50"/>
                <p:cNvCxnSpPr>
                  <a:stCxn id="47" idx="6"/>
                </p:cNvCxnSpPr>
                <p:nvPr/>
              </p:nvCxnSpPr>
              <p:spPr>
                <a:xfrm flipV="1">
                  <a:off x="5289040" y="702623"/>
                  <a:ext cx="3580843" cy="7271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文字方塊 51"/>
                <p:cNvSpPr txBox="1"/>
                <p:nvPr/>
              </p:nvSpPr>
              <p:spPr>
                <a:xfrm>
                  <a:off x="8433632" y="880342"/>
                  <a:ext cx="12045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SLA </a:t>
                  </a:r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協定</a:t>
                  </a:r>
                </a:p>
              </p:txBody>
            </p:sp>
            <p:sp>
              <p:nvSpPr>
                <p:cNvPr id="53" name="文字方塊 52"/>
                <p:cNvSpPr txBox="1"/>
                <p:nvPr/>
              </p:nvSpPr>
              <p:spPr>
                <a:xfrm>
                  <a:off x="4302571" y="863410"/>
                  <a:ext cx="16084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團隊收件匣</a:t>
                  </a:r>
                </a:p>
              </p:txBody>
            </p:sp>
          </p:grpSp>
          <p:sp>
            <p:nvSpPr>
              <p:cNvPr id="50" name="文字方塊 49"/>
              <p:cNvSpPr txBox="1"/>
              <p:nvPr/>
            </p:nvSpPr>
            <p:spPr>
              <a:xfrm>
                <a:off x="6801141" y="752581"/>
                <a:ext cx="1608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工單分派</a:t>
                </a:r>
              </a:p>
            </p:txBody>
          </p:sp>
        </p:grpSp>
        <p:sp>
          <p:nvSpPr>
            <p:cNvPr id="42" name="文字方塊 41"/>
            <p:cNvSpPr txBox="1"/>
            <p:nvPr/>
          </p:nvSpPr>
          <p:spPr>
            <a:xfrm>
              <a:off x="5533702" y="427542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9394581" y="46378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9395811" y="44617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7438741" y="41467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488292" y="423640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5533614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557304" y="441648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6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6" y="2822116"/>
            <a:ext cx="3909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b="1" u="sng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級別</a:t>
            </a:r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協定</a:t>
            </a:r>
            <a:r>
              <a:rPr lang="en-US" altLang="zh-TW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(SLA)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高彈性的服務級別協定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3807"/>
          <a:stretch/>
        </p:blipFill>
        <p:spPr>
          <a:xfrm>
            <a:off x="691120" y="504070"/>
            <a:ext cx="2033420" cy="548414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3246363" y="284789"/>
            <a:ext cx="2451301" cy="989802"/>
            <a:chOff x="3974493" y="3666931"/>
            <a:chExt cx="2451301" cy="989802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3974493" y="4379734"/>
              <a:ext cx="245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12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9" name="圖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09" y="1630610"/>
            <a:ext cx="7072605" cy="4443564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4828499" y="415197"/>
            <a:ext cx="5335607" cy="716329"/>
            <a:chOff x="4828499" y="415197"/>
            <a:chExt cx="5335607" cy="716329"/>
          </a:xfrm>
        </p:grpSpPr>
        <p:grpSp>
          <p:nvGrpSpPr>
            <p:cNvPr id="40" name="群組 39"/>
            <p:cNvGrpSpPr/>
            <p:nvPr/>
          </p:nvGrpSpPr>
          <p:grpSpPr>
            <a:xfrm>
              <a:off x="4828499" y="415197"/>
              <a:ext cx="5335607" cy="716329"/>
              <a:chOff x="4828499" y="415197"/>
              <a:chExt cx="5335607" cy="716329"/>
            </a:xfrm>
          </p:grpSpPr>
          <p:grpSp>
            <p:nvGrpSpPr>
              <p:cNvPr id="41" name="群組 40"/>
              <p:cNvGrpSpPr/>
              <p:nvPr/>
            </p:nvGrpSpPr>
            <p:grpSpPr>
              <a:xfrm>
                <a:off x="4828499" y="415197"/>
                <a:ext cx="5335607" cy="716329"/>
                <a:chOff x="4778810" y="415197"/>
                <a:chExt cx="5335607" cy="716329"/>
              </a:xfrm>
            </p:grpSpPr>
            <p:sp>
              <p:nvSpPr>
                <p:cNvPr id="45" name="橢圓 44"/>
                <p:cNvSpPr/>
                <p:nvPr/>
              </p:nvSpPr>
              <p:spPr>
                <a:xfrm>
                  <a:off x="5483925" y="455465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46" name="群組 45"/>
                <p:cNvGrpSpPr/>
                <p:nvPr/>
              </p:nvGrpSpPr>
              <p:grpSpPr>
                <a:xfrm>
                  <a:off x="4778810" y="441648"/>
                  <a:ext cx="5335607" cy="689878"/>
                  <a:chOff x="4302571" y="559796"/>
                  <a:chExt cx="5335607" cy="689878"/>
                </a:xfrm>
              </p:grpSpPr>
              <p:cxnSp>
                <p:nvCxnSpPr>
                  <p:cNvPr id="49" name="直線接點 48"/>
                  <p:cNvCxnSpPr>
                    <a:stCxn id="45" idx="6"/>
                    <a:endCxn id="47" idx="2"/>
                  </p:cNvCxnSpPr>
                  <p:nvPr/>
                </p:nvCxnSpPr>
                <p:spPr>
                  <a:xfrm flipV="1">
                    <a:off x="5289040" y="702623"/>
                    <a:ext cx="3580843" cy="727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文字方塊 49"/>
                  <p:cNvSpPr txBox="1"/>
                  <p:nvPr/>
                </p:nvSpPr>
                <p:spPr>
                  <a:xfrm>
                    <a:off x="8433632" y="880342"/>
                    <a:ext cx="12045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b="1" dirty="0" smtClean="0">
                        <a:solidFill>
                          <a:srgbClr val="25C16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SLA </a:t>
                    </a:r>
                    <a:r>
                      <a:rPr lang="zh-TW" altLang="en-US" b="1" dirty="0" smtClean="0">
                        <a:solidFill>
                          <a:srgbClr val="25C16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協定</a:t>
                    </a:r>
                    <a:endParaRPr lang="zh-TW" altLang="en-US" b="1" dirty="0">
                      <a:solidFill>
                        <a:srgbClr val="25C16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文字方塊 50"/>
                  <p:cNvSpPr txBox="1"/>
                  <p:nvPr/>
                </p:nvSpPr>
                <p:spPr>
                  <a:xfrm>
                    <a:off x="4302571" y="863410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團隊收件匣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文字方塊 51"/>
                  <p:cNvSpPr txBox="1"/>
                  <p:nvPr/>
                </p:nvSpPr>
                <p:spPr>
                  <a:xfrm>
                    <a:off x="5031376" y="559796"/>
                    <a:ext cx="2329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47" name="橢圓 46"/>
                <p:cNvSpPr/>
                <p:nvPr/>
              </p:nvSpPr>
              <p:spPr>
                <a:xfrm>
                  <a:off x="9346122" y="423640"/>
                  <a:ext cx="332046" cy="321669"/>
                </a:xfrm>
                <a:prstGeom prst="ellipse">
                  <a:avLst/>
                </a:prstGeom>
                <a:solidFill>
                  <a:srgbClr val="25C16F"/>
                </a:solidFill>
                <a:ln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9364761" y="415197"/>
                  <a:ext cx="2947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2" name="橢圓 41"/>
              <p:cNvSpPr/>
              <p:nvPr/>
            </p:nvSpPr>
            <p:spPr>
              <a:xfrm>
                <a:off x="7464712" y="455465"/>
                <a:ext cx="281354" cy="2725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6801141" y="752581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工單分派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2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24" y="1460314"/>
            <a:ext cx="6265622" cy="4726697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869166" y="2822116"/>
            <a:ext cx="3909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b="1" u="sng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級別</a:t>
            </a:r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協定設定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為不同的專員、地區、產品等配置不同的服務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級別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協定，以便為不同需求制訂合理的處理期限，且所有隸屬工單將受到相關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SLA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政策管理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28499" y="415197"/>
            <a:ext cx="5335607" cy="716329"/>
            <a:chOff x="4828499" y="415197"/>
            <a:chExt cx="5335607" cy="716329"/>
          </a:xfrm>
        </p:grpSpPr>
        <p:grpSp>
          <p:nvGrpSpPr>
            <p:cNvPr id="23" name="群組 22"/>
            <p:cNvGrpSpPr/>
            <p:nvPr/>
          </p:nvGrpSpPr>
          <p:grpSpPr>
            <a:xfrm>
              <a:off x="4828499" y="415197"/>
              <a:ext cx="5335607" cy="716329"/>
              <a:chOff x="4828499" y="415197"/>
              <a:chExt cx="5335607" cy="716329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4828499" y="415197"/>
                <a:ext cx="5335607" cy="716329"/>
                <a:chOff x="4778810" y="415197"/>
                <a:chExt cx="5335607" cy="716329"/>
              </a:xfrm>
            </p:grpSpPr>
            <p:sp>
              <p:nvSpPr>
                <p:cNvPr id="35" name="橢圓 34"/>
                <p:cNvSpPr/>
                <p:nvPr/>
              </p:nvSpPr>
              <p:spPr>
                <a:xfrm>
                  <a:off x="5483925" y="455465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36" name="群組 35"/>
                <p:cNvGrpSpPr/>
                <p:nvPr/>
              </p:nvGrpSpPr>
              <p:grpSpPr>
                <a:xfrm>
                  <a:off x="4778810" y="441648"/>
                  <a:ext cx="5335607" cy="689878"/>
                  <a:chOff x="4302571" y="559796"/>
                  <a:chExt cx="5335607" cy="689878"/>
                </a:xfrm>
              </p:grpSpPr>
              <p:cxnSp>
                <p:nvCxnSpPr>
                  <p:cNvPr id="47" name="直線接點 46"/>
                  <p:cNvCxnSpPr>
                    <a:stCxn id="35" idx="6"/>
                    <a:endCxn id="37" idx="2"/>
                  </p:cNvCxnSpPr>
                  <p:nvPr/>
                </p:nvCxnSpPr>
                <p:spPr>
                  <a:xfrm flipV="1">
                    <a:off x="5289040" y="702623"/>
                    <a:ext cx="3580843" cy="727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文字方塊 47"/>
                  <p:cNvSpPr txBox="1"/>
                  <p:nvPr/>
                </p:nvSpPr>
                <p:spPr>
                  <a:xfrm>
                    <a:off x="8433632" y="880342"/>
                    <a:ext cx="12045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b="1" dirty="0" smtClean="0">
                        <a:solidFill>
                          <a:srgbClr val="25C16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SLA </a:t>
                    </a:r>
                    <a:r>
                      <a:rPr lang="zh-TW" altLang="en-US" b="1" dirty="0" smtClean="0">
                        <a:solidFill>
                          <a:srgbClr val="25C16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協定</a:t>
                    </a:r>
                    <a:endParaRPr lang="zh-TW" altLang="en-US" b="1" dirty="0">
                      <a:solidFill>
                        <a:srgbClr val="25C16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9" name="文字方塊 48"/>
                  <p:cNvSpPr txBox="1"/>
                  <p:nvPr/>
                </p:nvSpPr>
                <p:spPr>
                  <a:xfrm>
                    <a:off x="4302571" y="863410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團隊收件匣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0" name="文字方塊 49"/>
                  <p:cNvSpPr txBox="1"/>
                  <p:nvPr/>
                </p:nvSpPr>
                <p:spPr>
                  <a:xfrm>
                    <a:off x="5031376" y="559796"/>
                    <a:ext cx="2329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37" name="橢圓 36"/>
                <p:cNvSpPr/>
                <p:nvPr/>
              </p:nvSpPr>
              <p:spPr>
                <a:xfrm>
                  <a:off x="9346122" y="423640"/>
                  <a:ext cx="332046" cy="321669"/>
                </a:xfrm>
                <a:prstGeom prst="ellipse">
                  <a:avLst/>
                </a:prstGeom>
                <a:solidFill>
                  <a:srgbClr val="25C16F"/>
                </a:solidFill>
                <a:ln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9364761" y="415197"/>
                  <a:ext cx="2947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3" name="橢圓 32"/>
              <p:cNvSpPr/>
              <p:nvPr/>
            </p:nvSpPr>
            <p:spPr>
              <a:xfrm>
                <a:off x="7464712" y="455465"/>
                <a:ext cx="281354" cy="2725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801141" y="752581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工單分派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6" y="2822116"/>
            <a:ext cx="390964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跨地區時間管理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2178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為不同群組的專員自訂工作時間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2178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專員當地時間顯示工單屬性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2" y="1766259"/>
            <a:ext cx="7453402" cy="413206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226604" y="371409"/>
            <a:ext cx="2919279" cy="852251"/>
            <a:chOff x="4706115" y="3666931"/>
            <a:chExt cx="2451301" cy="715630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661" y="3666931"/>
              <a:ext cx="712967" cy="715630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4706115" y="3856761"/>
              <a:ext cx="2451301" cy="3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Agent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828499" y="415197"/>
            <a:ext cx="5335607" cy="716329"/>
            <a:chOff x="4828499" y="415197"/>
            <a:chExt cx="5335607" cy="716329"/>
          </a:xfrm>
        </p:grpSpPr>
        <p:grpSp>
          <p:nvGrpSpPr>
            <p:cNvPr id="23" name="群組 22"/>
            <p:cNvGrpSpPr/>
            <p:nvPr/>
          </p:nvGrpSpPr>
          <p:grpSpPr>
            <a:xfrm>
              <a:off x="4828499" y="415197"/>
              <a:ext cx="5335607" cy="716329"/>
              <a:chOff x="4828499" y="415197"/>
              <a:chExt cx="5335607" cy="716329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4828499" y="415197"/>
                <a:ext cx="5335607" cy="716329"/>
                <a:chOff x="4778810" y="415197"/>
                <a:chExt cx="5335607" cy="716329"/>
              </a:xfrm>
            </p:grpSpPr>
            <p:sp>
              <p:nvSpPr>
                <p:cNvPr id="35" name="橢圓 34"/>
                <p:cNvSpPr/>
                <p:nvPr/>
              </p:nvSpPr>
              <p:spPr>
                <a:xfrm>
                  <a:off x="5483925" y="455465"/>
                  <a:ext cx="281354" cy="27256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36" name="群組 35"/>
                <p:cNvGrpSpPr/>
                <p:nvPr/>
              </p:nvGrpSpPr>
              <p:grpSpPr>
                <a:xfrm>
                  <a:off x="4778810" y="441648"/>
                  <a:ext cx="5335607" cy="689878"/>
                  <a:chOff x="4302571" y="559796"/>
                  <a:chExt cx="5335607" cy="689878"/>
                </a:xfrm>
              </p:grpSpPr>
              <p:cxnSp>
                <p:nvCxnSpPr>
                  <p:cNvPr id="39" name="直線接點 38"/>
                  <p:cNvCxnSpPr>
                    <a:stCxn id="35" idx="6"/>
                    <a:endCxn id="37" idx="2"/>
                  </p:cNvCxnSpPr>
                  <p:nvPr/>
                </p:nvCxnSpPr>
                <p:spPr>
                  <a:xfrm flipV="1">
                    <a:off x="5289040" y="702623"/>
                    <a:ext cx="3580843" cy="727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文字方塊 48"/>
                  <p:cNvSpPr txBox="1"/>
                  <p:nvPr/>
                </p:nvSpPr>
                <p:spPr>
                  <a:xfrm>
                    <a:off x="8433632" y="880342"/>
                    <a:ext cx="12045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b="1" dirty="0" smtClean="0">
                        <a:solidFill>
                          <a:srgbClr val="25C16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SLA </a:t>
                    </a:r>
                    <a:r>
                      <a:rPr lang="zh-TW" altLang="en-US" b="1" dirty="0" smtClean="0">
                        <a:solidFill>
                          <a:srgbClr val="25C16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協定</a:t>
                    </a:r>
                    <a:endParaRPr lang="zh-TW" altLang="en-US" b="1" dirty="0">
                      <a:solidFill>
                        <a:srgbClr val="25C16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0" name="文字方塊 49"/>
                  <p:cNvSpPr txBox="1"/>
                  <p:nvPr/>
                </p:nvSpPr>
                <p:spPr>
                  <a:xfrm>
                    <a:off x="4302571" y="863410"/>
                    <a:ext cx="16084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團隊收件匣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文字方塊 50"/>
                  <p:cNvSpPr txBox="1"/>
                  <p:nvPr/>
                </p:nvSpPr>
                <p:spPr>
                  <a:xfrm>
                    <a:off x="5031376" y="559796"/>
                    <a:ext cx="23294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37" name="橢圓 36"/>
                <p:cNvSpPr/>
                <p:nvPr/>
              </p:nvSpPr>
              <p:spPr>
                <a:xfrm>
                  <a:off x="9346122" y="423640"/>
                  <a:ext cx="332046" cy="321669"/>
                </a:xfrm>
                <a:prstGeom prst="ellipse">
                  <a:avLst/>
                </a:prstGeom>
                <a:solidFill>
                  <a:srgbClr val="25C16F"/>
                </a:solidFill>
                <a:ln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9364761" y="415197"/>
                  <a:ext cx="2947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3" name="橢圓 32"/>
              <p:cNvSpPr/>
              <p:nvPr/>
            </p:nvSpPr>
            <p:spPr>
              <a:xfrm>
                <a:off x="7464712" y="455465"/>
                <a:ext cx="281354" cy="2725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801141" y="752581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工單分派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7489542" y="446173"/>
              <a:ext cx="23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6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戴博斯科技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開源與商業軟體整合的專家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3807"/>
          <a:stretch/>
        </p:blipFill>
        <p:spPr>
          <a:xfrm>
            <a:off x="691119" y="504069"/>
            <a:ext cx="2801493" cy="75556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843659" y="1922106"/>
            <a:ext cx="2451303" cy="3113370"/>
            <a:chOff x="8321887" y="1922106"/>
            <a:chExt cx="2451303" cy="311337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89" y="1922106"/>
              <a:ext cx="2451301" cy="2460456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8321887" y="4450701"/>
              <a:ext cx="2451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32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6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7" y="2822116"/>
            <a:ext cx="3246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自訂角色權限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定義不同角色的權限，以與角色的職責做匹配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828499" y="425908"/>
            <a:ext cx="5308274" cy="710183"/>
            <a:chOff x="4302571" y="522559"/>
            <a:chExt cx="5308274" cy="710183"/>
          </a:xfrm>
        </p:grpSpPr>
        <p:cxnSp>
          <p:nvCxnSpPr>
            <p:cNvPr id="23" name="直線接點 22"/>
            <p:cNvCxnSpPr>
              <a:stCxn id="24" idx="6"/>
              <a:endCxn id="31" idx="1"/>
            </p:cNvCxnSpPr>
            <p:nvPr/>
          </p:nvCxnSpPr>
          <p:spPr>
            <a:xfrm flipV="1">
              <a:off x="5273639" y="677292"/>
              <a:ext cx="3580843" cy="145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橢圓 23"/>
            <p:cNvSpPr/>
            <p:nvPr/>
          </p:nvSpPr>
          <p:spPr>
            <a:xfrm>
              <a:off x="4941593" y="53100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8867895" y="53863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990348" y="522559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854482" y="52340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8406299" y="894187"/>
              <a:ext cx="12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報告分析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302571" y="863410"/>
              <a:ext cx="160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客製化功能</a:t>
              </a:r>
            </a:p>
          </p:txBody>
        </p:sp>
      </p:grpSp>
      <p:pic>
        <p:nvPicPr>
          <p:cNvPr id="37" name="圖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5" y="1412723"/>
            <a:ext cx="6778086" cy="37904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7"/>
          <a:stretch/>
        </p:blipFill>
        <p:spPr>
          <a:xfrm>
            <a:off x="6719977" y="1552066"/>
            <a:ext cx="4583549" cy="456817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7" y="2822116"/>
            <a:ext cx="3246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自訂門戶網站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透過客製化門戶網站，反映品牌主題，為您的客戶提供獨特的體驗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26" y="1427055"/>
            <a:ext cx="5536429" cy="34772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95" y="3269204"/>
            <a:ext cx="5085884" cy="26780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28499" y="425908"/>
            <a:ext cx="5308274" cy="710183"/>
            <a:chOff x="4302571" y="522559"/>
            <a:chExt cx="5308274" cy="710183"/>
          </a:xfrm>
        </p:grpSpPr>
        <p:cxnSp>
          <p:nvCxnSpPr>
            <p:cNvPr id="19" name="直線接點 18"/>
            <p:cNvCxnSpPr>
              <a:stCxn id="20" idx="6"/>
              <a:endCxn id="33" idx="1"/>
            </p:cNvCxnSpPr>
            <p:nvPr/>
          </p:nvCxnSpPr>
          <p:spPr>
            <a:xfrm flipV="1">
              <a:off x="5273639" y="677292"/>
              <a:ext cx="3580843" cy="145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4941593" y="53100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8867895" y="53863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990348" y="522559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8854482" y="52340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406299" y="894187"/>
              <a:ext cx="12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報告分析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4302571" y="863410"/>
              <a:ext cx="160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客製化功能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5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69167" y="2822116"/>
            <a:ext cx="3246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自訂工單表單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透過自訂表單中的欄位，收集您的企業想了解的客戶資訊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00" y="1553777"/>
            <a:ext cx="6214635" cy="416444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10" y="1427343"/>
            <a:ext cx="3125025" cy="467621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28499" y="425908"/>
            <a:ext cx="5308274" cy="710183"/>
            <a:chOff x="4302571" y="522559"/>
            <a:chExt cx="5308274" cy="710183"/>
          </a:xfrm>
        </p:grpSpPr>
        <p:cxnSp>
          <p:nvCxnSpPr>
            <p:cNvPr id="18" name="直線接點 17"/>
            <p:cNvCxnSpPr>
              <a:stCxn id="20" idx="6"/>
              <a:endCxn id="33" idx="1"/>
            </p:cNvCxnSpPr>
            <p:nvPr/>
          </p:nvCxnSpPr>
          <p:spPr>
            <a:xfrm flipV="1">
              <a:off x="5273639" y="677292"/>
              <a:ext cx="3580843" cy="1454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4941593" y="531002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8867895" y="538630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990348" y="522559"/>
              <a:ext cx="232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8854482" y="523403"/>
              <a:ext cx="29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406299" y="894187"/>
              <a:ext cx="12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報告分析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4302571" y="863410"/>
              <a:ext cx="160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客製化功能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8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9168" y="2822117"/>
            <a:ext cx="3676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CSAT</a:t>
            </a:r>
            <a:r>
              <a:rPr lang="zh-TW" altLang="en-US" b="1" u="sng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評級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客戶滿意度，收集客戶對於客服支援體驗的評分加以改善客服團隊的服務品質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828499" y="415197"/>
            <a:ext cx="5308274" cy="730174"/>
            <a:chOff x="4778810" y="415197"/>
            <a:chExt cx="5308274" cy="730174"/>
          </a:xfrm>
        </p:grpSpPr>
        <p:sp>
          <p:nvSpPr>
            <p:cNvPr id="29" name="橢圓 28"/>
            <p:cNvSpPr/>
            <p:nvPr/>
          </p:nvSpPr>
          <p:spPr>
            <a:xfrm>
              <a:off x="5483925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4778810" y="441648"/>
              <a:ext cx="5308274" cy="703723"/>
              <a:chOff x="4302571" y="559796"/>
              <a:chExt cx="5308274" cy="703723"/>
            </a:xfrm>
          </p:grpSpPr>
          <p:cxnSp>
            <p:nvCxnSpPr>
              <p:cNvPr id="33" name="直線接點 32"/>
              <p:cNvCxnSpPr>
                <a:stCxn id="29" idx="6"/>
                <a:endCxn id="31" idx="2"/>
              </p:cNvCxnSpPr>
              <p:nvPr/>
            </p:nvCxnSpPr>
            <p:spPr>
              <a:xfrm flipV="1">
                <a:off x="5289040" y="702623"/>
                <a:ext cx="3580843" cy="727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/>
              <p:cNvSpPr txBox="1"/>
              <p:nvPr/>
            </p:nvSpPr>
            <p:spPr>
              <a:xfrm>
                <a:off x="8406299" y="894187"/>
                <a:ext cx="1204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報告分析</a:t>
                </a:r>
                <a:endPara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4302571" y="863410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客製化功能</a:t>
                </a: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5031376" y="559796"/>
                <a:ext cx="2329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1" name="橢圓 30"/>
            <p:cNvSpPr/>
            <p:nvPr/>
          </p:nvSpPr>
          <p:spPr>
            <a:xfrm>
              <a:off x="9346122" y="423640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9364761" y="415197"/>
              <a:ext cx="294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1673666"/>
            <a:ext cx="7198023" cy="445023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1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9167" y="2822117"/>
            <a:ext cx="3909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服務平台報告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根據多個指標了解每位專員和群組的案件處理表現和速度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2" y="1533476"/>
            <a:ext cx="6581440" cy="458872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28499" y="415197"/>
            <a:ext cx="5308274" cy="730174"/>
            <a:chOff x="4778810" y="415197"/>
            <a:chExt cx="5308274" cy="730174"/>
          </a:xfrm>
        </p:grpSpPr>
        <p:sp>
          <p:nvSpPr>
            <p:cNvPr id="18" name="橢圓 17"/>
            <p:cNvSpPr/>
            <p:nvPr/>
          </p:nvSpPr>
          <p:spPr>
            <a:xfrm>
              <a:off x="5483925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4778810" y="441648"/>
              <a:ext cx="5308274" cy="703723"/>
              <a:chOff x="4302571" y="559796"/>
              <a:chExt cx="5308274" cy="703723"/>
            </a:xfrm>
          </p:grpSpPr>
          <p:cxnSp>
            <p:nvCxnSpPr>
              <p:cNvPr id="23" name="直線接點 22"/>
              <p:cNvCxnSpPr>
                <a:stCxn id="18" idx="6"/>
                <a:endCxn id="21" idx="2"/>
              </p:cNvCxnSpPr>
              <p:nvPr/>
            </p:nvCxnSpPr>
            <p:spPr>
              <a:xfrm flipV="1">
                <a:off x="5289040" y="702623"/>
                <a:ext cx="3580843" cy="727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字方塊 26"/>
              <p:cNvSpPr txBox="1"/>
              <p:nvPr/>
            </p:nvSpPr>
            <p:spPr>
              <a:xfrm>
                <a:off x="8406299" y="894187"/>
                <a:ext cx="1204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報告分析</a:t>
                </a:r>
                <a:endPara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302571" y="863410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客製化功能</a:t>
                </a: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5031376" y="559796"/>
                <a:ext cx="2329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橢圓 20"/>
            <p:cNvSpPr/>
            <p:nvPr/>
          </p:nvSpPr>
          <p:spPr>
            <a:xfrm>
              <a:off x="9346122" y="423640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364761" y="415197"/>
              <a:ext cx="294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6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9167" y="2822117"/>
            <a:ext cx="3495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儀表版分析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隨時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監控即時資料，掌控工單數量、進件趨勢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1" y="1371600"/>
            <a:ext cx="6588269" cy="4932394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28499" y="415197"/>
            <a:ext cx="5308274" cy="730174"/>
            <a:chOff x="4778810" y="415197"/>
            <a:chExt cx="5308274" cy="730174"/>
          </a:xfrm>
        </p:grpSpPr>
        <p:sp>
          <p:nvSpPr>
            <p:cNvPr id="18" name="橢圓 17"/>
            <p:cNvSpPr/>
            <p:nvPr/>
          </p:nvSpPr>
          <p:spPr>
            <a:xfrm>
              <a:off x="5483925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4778810" y="441648"/>
              <a:ext cx="5308274" cy="703723"/>
              <a:chOff x="4302571" y="559796"/>
              <a:chExt cx="5308274" cy="703723"/>
            </a:xfrm>
          </p:grpSpPr>
          <p:cxnSp>
            <p:nvCxnSpPr>
              <p:cNvPr id="23" name="直線接點 22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5289040" y="702623"/>
                <a:ext cx="3580843" cy="727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字方塊 26"/>
              <p:cNvSpPr txBox="1"/>
              <p:nvPr/>
            </p:nvSpPr>
            <p:spPr>
              <a:xfrm>
                <a:off x="8406299" y="894187"/>
                <a:ext cx="1204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報告分析</a:t>
                </a:r>
                <a:endPara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302571" y="863410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客製化功能</a:t>
                </a: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5031376" y="559796"/>
                <a:ext cx="2329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0" name="橢圓 19"/>
            <p:cNvSpPr/>
            <p:nvPr/>
          </p:nvSpPr>
          <p:spPr>
            <a:xfrm>
              <a:off x="9346122" y="423640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364761" y="415197"/>
              <a:ext cx="294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9167" y="2822117"/>
            <a:ext cx="32463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r>
              <a:rPr lang="zh-TW" altLang="en-US" b="1" u="sng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化分析報告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製企業所需的報表，以針對您的客群、服務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等加以分析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6" y="1987394"/>
            <a:ext cx="7379977" cy="363233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54591"/>
            <a:ext cx="852251" cy="852251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1263050" y="357998"/>
            <a:ext cx="2907608" cy="848844"/>
            <a:chOff x="8214519" y="3666931"/>
            <a:chExt cx="2451301" cy="715630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890" y="3666931"/>
              <a:ext cx="712967" cy="715630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8214519" y="3871005"/>
              <a:ext cx="2451301" cy="33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174C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Admin</a:t>
              </a:r>
              <a:endParaRPr lang="zh-TW" altLang="en-US" sz="2000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28499" y="415197"/>
            <a:ext cx="5308274" cy="730174"/>
            <a:chOff x="4778810" y="415197"/>
            <a:chExt cx="5308274" cy="730174"/>
          </a:xfrm>
        </p:grpSpPr>
        <p:sp>
          <p:nvSpPr>
            <p:cNvPr id="18" name="橢圓 17"/>
            <p:cNvSpPr/>
            <p:nvPr/>
          </p:nvSpPr>
          <p:spPr>
            <a:xfrm>
              <a:off x="5483925" y="455465"/>
              <a:ext cx="281354" cy="2725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4778810" y="441648"/>
              <a:ext cx="5308274" cy="703723"/>
              <a:chOff x="4302571" y="559796"/>
              <a:chExt cx="5308274" cy="703723"/>
            </a:xfrm>
          </p:grpSpPr>
          <p:cxnSp>
            <p:nvCxnSpPr>
              <p:cNvPr id="22" name="直線接點 21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5289040" y="702623"/>
                <a:ext cx="3580843" cy="727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字方塊 26"/>
              <p:cNvSpPr txBox="1"/>
              <p:nvPr/>
            </p:nvSpPr>
            <p:spPr>
              <a:xfrm>
                <a:off x="8406299" y="894187"/>
                <a:ext cx="1204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rgbClr val="25C16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報告分析</a:t>
                </a:r>
                <a:endParaRPr lang="zh-TW" altLang="en-US" b="1" dirty="0">
                  <a:solidFill>
                    <a:srgbClr val="25C16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302571" y="863410"/>
                <a:ext cx="1608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客製化功能</a:t>
                </a: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5031376" y="559796"/>
                <a:ext cx="2329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0" name="橢圓 19"/>
            <p:cNvSpPr/>
            <p:nvPr/>
          </p:nvSpPr>
          <p:spPr>
            <a:xfrm>
              <a:off x="9346122" y="423640"/>
              <a:ext cx="332046" cy="321669"/>
            </a:xfrm>
            <a:prstGeom prst="ellipse">
              <a:avLst/>
            </a:prstGeom>
            <a:solidFill>
              <a:srgbClr val="25C16F"/>
            </a:solidFill>
            <a:ln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9364761" y="415197"/>
              <a:ext cx="294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Omnichannel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843091" y="1077941"/>
            <a:ext cx="7568460" cy="2434832"/>
            <a:chOff x="3586789" y="904800"/>
            <a:chExt cx="7568460" cy="2434832"/>
          </a:xfrm>
        </p:grpSpPr>
        <p:grpSp>
          <p:nvGrpSpPr>
            <p:cNvPr id="14" name="群組 13"/>
            <p:cNvGrpSpPr/>
            <p:nvPr/>
          </p:nvGrpSpPr>
          <p:grpSpPr>
            <a:xfrm>
              <a:off x="7883416" y="904800"/>
              <a:ext cx="3271833" cy="2434832"/>
              <a:chOff x="6204828" y="1331930"/>
              <a:chExt cx="3938696" cy="2853886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1" t="17867" r="14622" b="18400"/>
              <a:stretch/>
            </p:blipFill>
            <p:spPr>
              <a:xfrm>
                <a:off x="6643739" y="1371487"/>
                <a:ext cx="2952042" cy="2547069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7490483" y="2482990"/>
                <a:ext cx="1444753" cy="32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dirty="0" err="1" smtClean="0"/>
                  <a:t>Omnichannel</a:t>
                </a:r>
                <a:endParaRPr lang="zh-TW" altLang="en-US" sz="1400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204828" y="2947697"/>
                <a:ext cx="877824" cy="32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Social</a:t>
                </a:r>
                <a:endPara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6501050" y="1393998"/>
                <a:ext cx="877824" cy="54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Online</a:t>
                </a:r>
              </a:p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Store</a:t>
                </a:r>
                <a:endPara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8991829" y="1331930"/>
                <a:ext cx="877824" cy="54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Market</a:t>
                </a:r>
              </a:p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Place</a:t>
                </a:r>
                <a:endPara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9265700" y="2921102"/>
                <a:ext cx="877824" cy="32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Retail</a:t>
                </a:r>
                <a:endPara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7773946" y="3861750"/>
                <a:ext cx="877824" cy="32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Catalog</a:t>
                </a:r>
                <a:endPara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" name="文字方塊 3"/>
            <p:cNvSpPr txBox="1"/>
            <p:nvPr/>
          </p:nvSpPr>
          <p:spPr>
            <a:xfrm>
              <a:off x="3586789" y="1060103"/>
              <a:ext cx="3794931" cy="10772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70%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的人習慣使用線上購物服務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30%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的人習慣</a:t>
              </a:r>
              <a:r>
                <a:rPr lang="zh-TW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 </a:t>
              </a:r>
              <a:r>
                <a:rPr lang="en-US" altLang="zh-TW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39%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的人習慣</a:t>
              </a:r>
              <a:r>
                <a:rPr lang="zh-TW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 </a:t>
              </a:r>
              <a:r>
                <a:rPr lang="en-US" altLang="zh-TW" sz="16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Instagram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31%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的人習慣使用購物網站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90953" y="3065943"/>
            <a:ext cx="5904276" cy="1319611"/>
            <a:chOff x="1479200" y="3144731"/>
            <a:chExt cx="5904276" cy="1319611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2" t="11340" r="37088" b="7661"/>
            <a:stretch/>
          </p:blipFill>
          <p:spPr>
            <a:xfrm>
              <a:off x="1479200" y="3144731"/>
              <a:ext cx="1056911" cy="1319611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2627155" y="3619871"/>
              <a:ext cx="4756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64%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的顧客期待收到即時的回覆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47996" y="4412600"/>
            <a:ext cx="7495607" cy="1856982"/>
            <a:chOff x="3747996" y="4412600"/>
            <a:chExt cx="7495607" cy="1856982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0" t="8375" r="7849"/>
            <a:stretch/>
          </p:blipFill>
          <p:spPr>
            <a:xfrm>
              <a:off x="8698427" y="4412600"/>
              <a:ext cx="2545176" cy="185698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3747996" y="5017925"/>
              <a:ext cx="4756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52%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的顧客一旦有了不滿意的顧客服務經驗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就會停止購買意願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632604" y="146650"/>
            <a:ext cx="1111567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Omni-channel</a:t>
            </a:r>
            <a:endParaRPr lang="zh-TW" altLang="en-US" sz="4000" dirty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29938" y="11715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cs typeface="Source Sans Pro"/>
              </a:rPr>
              <a:t>我們的服務</a:t>
            </a:r>
          </a:p>
        </p:txBody>
      </p:sp>
      <p:pic>
        <p:nvPicPr>
          <p:cNvPr id="4" name="Google Shape;142;gaee4360e06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2385" y="1548641"/>
            <a:ext cx="5288841" cy="4545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/>
          <p:cNvGrpSpPr/>
          <p:nvPr/>
        </p:nvGrpSpPr>
        <p:grpSpPr>
          <a:xfrm>
            <a:off x="6949106" y="465744"/>
            <a:ext cx="3382165" cy="3258692"/>
            <a:chOff x="7476644" y="562459"/>
            <a:chExt cx="3382165" cy="325869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57"/>
            <a:stretch/>
          </p:blipFill>
          <p:spPr>
            <a:xfrm>
              <a:off x="7493897" y="3168098"/>
              <a:ext cx="692572" cy="65305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01"/>
            <a:stretch/>
          </p:blipFill>
          <p:spPr>
            <a:xfrm>
              <a:off x="7476644" y="2019615"/>
              <a:ext cx="804715" cy="100590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897" y="562459"/>
              <a:ext cx="3364912" cy="189465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1"/>
            <a:stretch/>
          </p:blipFill>
          <p:spPr>
            <a:xfrm>
              <a:off x="8298611" y="1873825"/>
              <a:ext cx="1613140" cy="137079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0" t="3916"/>
            <a:stretch/>
          </p:blipFill>
          <p:spPr>
            <a:xfrm>
              <a:off x="8194533" y="3234801"/>
              <a:ext cx="2292777" cy="519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4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2213 4.07407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632604" y="146650"/>
            <a:ext cx="1111567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Omni-channel VS Multi-channel</a:t>
            </a:r>
            <a:endParaRPr lang="zh-TW" altLang="en-US" sz="4000" dirty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9" y="1472212"/>
            <a:ext cx="6634664" cy="43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17070" r="5191" b="3198"/>
          <a:stretch/>
        </p:blipFill>
        <p:spPr>
          <a:xfrm>
            <a:off x="1380391" y="1545150"/>
            <a:ext cx="9876015" cy="4682877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473267" y="597376"/>
            <a:ext cx="7690260" cy="536256"/>
            <a:chOff x="2473267" y="597376"/>
            <a:chExt cx="7690260" cy="536256"/>
          </a:xfrm>
        </p:grpSpPr>
        <p:grpSp>
          <p:nvGrpSpPr>
            <p:cNvPr id="2" name="群組 1"/>
            <p:cNvGrpSpPr/>
            <p:nvPr/>
          </p:nvGrpSpPr>
          <p:grpSpPr>
            <a:xfrm>
              <a:off x="2473267" y="597376"/>
              <a:ext cx="7690260" cy="536256"/>
              <a:chOff x="905256" y="509101"/>
              <a:chExt cx="7690260" cy="536256"/>
            </a:xfrm>
          </p:grpSpPr>
          <p:pic>
            <p:nvPicPr>
              <p:cNvPr id="7" name="圖片 6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6" r="3807"/>
              <a:stretch/>
            </p:blipFill>
            <p:spPr>
              <a:xfrm>
                <a:off x="905256" y="509101"/>
                <a:ext cx="1988342" cy="536256"/>
              </a:xfrm>
              <a:prstGeom prst="rect">
                <a:avLst/>
              </a:prstGeom>
            </p:spPr>
          </p:pic>
          <p:pic>
            <p:nvPicPr>
              <p:cNvPr id="9" name="圖片 8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6" t="7134" r="5053"/>
              <a:stretch/>
            </p:blipFill>
            <p:spPr>
              <a:xfrm>
                <a:off x="3636364" y="509695"/>
                <a:ext cx="2177438" cy="53566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" name="圖片 9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6567" y="510700"/>
                <a:ext cx="2038949" cy="53465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1" name="十字形 10"/>
              <p:cNvSpPr/>
              <p:nvPr/>
            </p:nvSpPr>
            <p:spPr>
              <a:xfrm>
                <a:off x="3129687" y="602407"/>
                <a:ext cx="270371" cy="270371"/>
              </a:xfrm>
              <a:prstGeom prst="plus">
                <a:avLst>
                  <a:gd name="adj" fmla="val 47078"/>
                </a:avLst>
              </a:prstGeom>
              <a:solidFill>
                <a:srgbClr val="7C7C7C"/>
              </a:solidFill>
              <a:ln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十字形 12"/>
            <p:cNvSpPr/>
            <p:nvPr/>
          </p:nvSpPr>
          <p:spPr>
            <a:xfrm>
              <a:off x="7618010" y="690681"/>
              <a:ext cx="270371" cy="270371"/>
            </a:xfrm>
            <a:prstGeom prst="plus">
              <a:avLst>
                <a:gd name="adj" fmla="val 47078"/>
              </a:avLst>
            </a:prstGeom>
            <a:solidFill>
              <a:srgbClr val="7C7C7C"/>
            </a:solidFill>
            <a:ln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3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473267" y="597376"/>
            <a:ext cx="7690261" cy="536256"/>
            <a:chOff x="2473267" y="597376"/>
            <a:chExt cx="7690261" cy="536256"/>
          </a:xfrm>
        </p:grpSpPr>
        <p:grpSp>
          <p:nvGrpSpPr>
            <p:cNvPr id="10" name="群組 9"/>
            <p:cNvGrpSpPr/>
            <p:nvPr/>
          </p:nvGrpSpPr>
          <p:grpSpPr>
            <a:xfrm>
              <a:off x="2473267" y="597376"/>
              <a:ext cx="7690261" cy="536256"/>
              <a:chOff x="905256" y="509101"/>
              <a:chExt cx="7690261" cy="536256"/>
            </a:xfrm>
          </p:grpSpPr>
          <p:pic>
            <p:nvPicPr>
              <p:cNvPr id="12" name="圖片 11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6" r="3807"/>
              <a:stretch/>
            </p:blipFill>
            <p:spPr>
              <a:xfrm>
                <a:off x="905256" y="509101"/>
                <a:ext cx="1988342" cy="536256"/>
              </a:xfrm>
              <a:prstGeom prst="rect">
                <a:avLst/>
              </a:prstGeom>
            </p:spPr>
          </p:pic>
          <p:pic>
            <p:nvPicPr>
              <p:cNvPr id="13" name="圖片 12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6" t="7134" r="5053"/>
              <a:stretch/>
            </p:blipFill>
            <p:spPr>
              <a:xfrm>
                <a:off x="3636364" y="509695"/>
                <a:ext cx="2177438" cy="53566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" name="圖片 1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6568" y="509101"/>
                <a:ext cx="2038949" cy="53465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5" name="十字形 14"/>
              <p:cNvSpPr/>
              <p:nvPr/>
            </p:nvSpPr>
            <p:spPr>
              <a:xfrm>
                <a:off x="3129687" y="602407"/>
                <a:ext cx="270371" cy="270371"/>
              </a:xfrm>
              <a:prstGeom prst="plus">
                <a:avLst>
                  <a:gd name="adj" fmla="val 47078"/>
                </a:avLst>
              </a:prstGeom>
              <a:solidFill>
                <a:srgbClr val="7C7C7C"/>
              </a:solidFill>
              <a:ln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十字形 10"/>
            <p:cNvSpPr/>
            <p:nvPr/>
          </p:nvSpPr>
          <p:spPr>
            <a:xfrm>
              <a:off x="7618010" y="690681"/>
              <a:ext cx="270371" cy="270371"/>
            </a:xfrm>
            <a:prstGeom prst="plus">
              <a:avLst>
                <a:gd name="adj" fmla="val 47078"/>
              </a:avLst>
            </a:prstGeom>
            <a:solidFill>
              <a:srgbClr val="7C7C7C"/>
            </a:solidFill>
            <a:ln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75" y="1939970"/>
            <a:ext cx="6444797" cy="3691023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923240" y="2601887"/>
            <a:ext cx="3909643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透過多渠道頻道指派任務</a:t>
            </a:r>
            <a:endParaRPr lang="en-US" altLang="zh-TW" b="1" u="sng" dirty="0" smtClean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/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根據客服人員的技能，在平台之間分派任務。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178050"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用最快的速度、使用客戶最習慣的聯繫方式解決客戶問題。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174C43"/>
                </a:solidFill>
                <a:cs typeface="Arial" panose="020B0604020202020204" pitchFamily="34" charset="0"/>
              </a:rPr>
              <a:t>Versions</a:t>
            </a:r>
            <a:endParaRPr lang="zh-TW" altLang="en-US" sz="4000" dirty="0">
              <a:solidFill>
                <a:srgbClr val="174C43"/>
              </a:solidFill>
              <a:cs typeface="Arial" panose="020B0604020202020204" pitchFamily="34" charset="0"/>
              <a:sym typeface="Source Sans Pro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50942" y="1606658"/>
            <a:ext cx="11044385" cy="4023517"/>
            <a:chOff x="883856" y="1839571"/>
            <a:chExt cx="11044385" cy="4023517"/>
          </a:xfrm>
        </p:grpSpPr>
        <p:grpSp>
          <p:nvGrpSpPr>
            <p:cNvPr id="5" name="群組 4"/>
            <p:cNvGrpSpPr/>
            <p:nvPr/>
          </p:nvGrpSpPr>
          <p:grpSpPr>
            <a:xfrm>
              <a:off x="3740916" y="1839571"/>
              <a:ext cx="8187325" cy="4023517"/>
              <a:chOff x="1599730" y="2023601"/>
              <a:chExt cx="9056075" cy="4023517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1599730" y="2023602"/>
                <a:ext cx="2743200" cy="4023516"/>
                <a:chOff x="1334541" y="1732758"/>
                <a:chExt cx="2743200" cy="3463496"/>
              </a:xfrm>
            </p:grpSpPr>
            <p:sp>
              <p:nvSpPr>
                <p:cNvPr id="2" name="圓角矩形 1"/>
                <p:cNvSpPr/>
                <p:nvPr/>
              </p:nvSpPr>
              <p:spPr>
                <a:xfrm>
                  <a:off x="1334541" y="1732758"/>
                  <a:ext cx="2743200" cy="3463496"/>
                </a:xfrm>
                <a:prstGeom prst="roundRect">
                  <a:avLst/>
                </a:prstGeom>
                <a:noFill/>
                <a:ln w="38100"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n>
                      <a:solidFill>
                        <a:srgbClr val="054366"/>
                      </a:solidFill>
                    </a:ln>
                    <a:solidFill>
                      <a:srgbClr val="FFA800"/>
                    </a:solidFill>
                  </a:endParaRPr>
                </a:p>
              </p:txBody>
            </p:sp>
            <p:sp>
              <p:nvSpPr>
                <p:cNvPr id="3" name="文字方塊 2"/>
                <p:cNvSpPr txBox="1"/>
                <p:nvPr/>
              </p:nvSpPr>
              <p:spPr>
                <a:xfrm>
                  <a:off x="1600041" y="2596031"/>
                  <a:ext cx="2212195" cy="6017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TW" altLang="en-US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推薦給</a:t>
                  </a:r>
                  <a:endParaRPr lang="en-US" altLang="zh-TW" sz="1400" b="1" dirty="0">
                    <a:solidFill>
                      <a:srgbClr val="0B231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TW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25~100</a:t>
                  </a:r>
                  <a:r>
                    <a:rPr lang="zh-TW" altLang="en-US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人成長型團隊</a:t>
                  </a:r>
                </a:p>
              </p:txBody>
            </p:sp>
            <p:sp>
              <p:nvSpPr>
                <p:cNvPr id="8" name="文字方塊 7"/>
                <p:cNvSpPr txBox="1"/>
                <p:nvPr/>
              </p:nvSpPr>
              <p:spPr>
                <a:xfrm>
                  <a:off x="1751560" y="1914662"/>
                  <a:ext cx="1909162" cy="50338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200" dirty="0" smtClean="0">
                      <a:solidFill>
                        <a:srgbClr val="174C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Garden</a:t>
                  </a:r>
                  <a:endParaRPr lang="zh-TW" altLang="en-US" sz="3200" dirty="0">
                    <a:solidFill>
                      <a:srgbClr val="174C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群組 15"/>
              <p:cNvGrpSpPr/>
              <p:nvPr/>
            </p:nvGrpSpPr>
            <p:grpSpPr>
              <a:xfrm>
                <a:off x="4756167" y="2023601"/>
                <a:ext cx="2743200" cy="4023517"/>
                <a:chOff x="4509639" y="1732758"/>
                <a:chExt cx="2743200" cy="3463496"/>
              </a:xfrm>
            </p:grpSpPr>
            <p:sp>
              <p:nvSpPr>
                <p:cNvPr id="17" name="圓角矩形 16"/>
                <p:cNvSpPr/>
                <p:nvPr/>
              </p:nvSpPr>
              <p:spPr>
                <a:xfrm>
                  <a:off x="4509639" y="1732758"/>
                  <a:ext cx="2743200" cy="3463496"/>
                </a:xfrm>
                <a:prstGeom prst="roundRect">
                  <a:avLst/>
                </a:prstGeom>
                <a:noFill/>
                <a:ln w="38100"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n>
                      <a:solidFill>
                        <a:srgbClr val="054366"/>
                      </a:solidFill>
                    </a:ln>
                    <a:solidFill>
                      <a:srgbClr val="FFA800"/>
                    </a:solidFill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4909888" y="1914663"/>
                  <a:ext cx="1909162" cy="50338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200" dirty="0" smtClean="0">
                      <a:solidFill>
                        <a:srgbClr val="174C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Estate</a:t>
                  </a:r>
                  <a:endParaRPr lang="zh-TW" altLang="en-US" sz="3200" dirty="0">
                    <a:solidFill>
                      <a:srgbClr val="174C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4865726" y="2596031"/>
                  <a:ext cx="2031024" cy="6017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zh-TW" altLang="en-US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推薦給</a:t>
                  </a:r>
                  <a:endParaRPr lang="en-US" altLang="zh-TW" sz="1400" b="1" dirty="0">
                    <a:solidFill>
                      <a:srgbClr val="0B231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>
                    <a:lnSpc>
                      <a:spcPct val="150000"/>
                    </a:lnSpc>
                  </a:pPr>
                  <a:r>
                    <a:rPr lang="en-US" altLang="zh-TW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100</a:t>
                  </a:r>
                  <a:r>
                    <a:rPr lang="zh-TW" altLang="en-US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人以上大型團隊</a:t>
                  </a:r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7912605" y="2023601"/>
                <a:ext cx="2743200" cy="4023517"/>
                <a:chOff x="7666077" y="1732758"/>
                <a:chExt cx="2743200" cy="3463496"/>
              </a:xfrm>
              <a:noFill/>
            </p:grpSpPr>
            <p:sp>
              <p:nvSpPr>
                <p:cNvPr id="21" name="圓角矩形 20"/>
                <p:cNvSpPr/>
                <p:nvPr/>
              </p:nvSpPr>
              <p:spPr>
                <a:xfrm>
                  <a:off x="7666077" y="1732758"/>
                  <a:ext cx="2743200" cy="3463496"/>
                </a:xfrm>
                <a:prstGeom prst="roundRect">
                  <a:avLst/>
                </a:prstGeom>
                <a:grpFill/>
                <a:ln w="38100">
                  <a:solidFill>
                    <a:srgbClr val="25C1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n>
                      <a:solidFill>
                        <a:srgbClr val="054366"/>
                      </a:solidFill>
                    </a:ln>
                    <a:solidFill>
                      <a:srgbClr val="FFA800"/>
                    </a:solidFill>
                  </a:endParaRPr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7724628" y="1904184"/>
                  <a:ext cx="2626097" cy="50338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200" dirty="0" smtClean="0">
                      <a:solidFill>
                        <a:srgbClr val="174C4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Forest</a:t>
                  </a:r>
                  <a:endParaRPr lang="zh-TW" altLang="en-US" sz="3200" dirty="0">
                    <a:solidFill>
                      <a:srgbClr val="174C4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8022164" y="2595585"/>
                  <a:ext cx="2031024" cy="60174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TW" altLang="en-US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推薦給</a:t>
                  </a:r>
                  <a:endParaRPr lang="en-US" altLang="zh-TW" sz="1400" b="1" dirty="0">
                    <a:solidFill>
                      <a:srgbClr val="0B231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TW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200</a:t>
                  </a:r>
                  <a:r>
                    <a:rPr lang="zh-TW" altLang="en-US" sz="1400" b="1" dirty="0">
                      <a:solidFill>
                        <a:srgbClr val="0B231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人以上大型企業</a:t>
                  </a:r>
                </a:p>
              </p:txBody>
            </p:sp>
          </p:grpSp>
          <p:sp>
            <p:nvSpPr>
              <p:cNvPr id="26" name="文字方塊 25"/>
              <p:cNvSpPr txBox="1"/>
              <p:nvPr/>
            </p:nvSpPr>
            <p:spPr>
              <a:xfrm>
                <a:off x="5004899" y="3897519"/>
                <a:ext cx="2212195" cy="170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動態工單表單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智慧分派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自訂入口網站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自訂角色權限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客製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化分析報表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1855983" y="3897519"/>
                <a:ext cx="2393366" cy="170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工單處理時間追蹤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客戶滿意度調查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語言知識庫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績效報告分析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8119924" y="3897519"/>
                <a:ext cx="2328561" cy="170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電子郵件機器人回覆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預設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回應建議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工單自動分類 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(Freddy)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 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白名單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" name="圓角矩形 29"/>
            <p:cNvSpPr/>
            <p:nvPr/>
          </p:nvSpPr>
          <p:spPr>
            <a:xfrm>
              <a:off x="883856" y="1839571"/>
              <a:ext cx="2480045" cy="4023516"/>
            </a:xfrm>
            <a:prstGeom prst="roundRect">
              <a:avLst/>
            </a:prstGeom>
            <a:noFill/>
            <a:ln w="38100">
              <a:solidFill>
                <a:srgbClr val="25C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054366"/>
                  </a:solidFill>
                </a:ln>
                <a:solidFill>
                  <a:srgbClr val="FFA800"/>
                </a:solidFill>
              </a:endParaRPr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925512" y="1817975"/>
            <a:ext cx="1930904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174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Blossom</a:t>
            </a:r>
            <a:endParaRPr lang="zh-TW" altLang="en-US" sz="3200" dirty="0">
              <a:solidFill>
                <a:srgbClr val="174C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972870" y="2609516"/>
            <a:ext cx="1836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b="1" dirty="0">
                <a:solidFill>
                  <a:srgbClr val="0B23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r>
              <a:rPr lang="zh-TW" altLang="en-US" sz="1400" b="1" dirty="0" smtClean="0">
                <a:solidFill>
                  <a:srgbClr val="0B23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endParaRPr lang="en-US" altLang="zh-TW" sz="1400" b="1" dirty="0" smtClean="0">
              <a:solidFill>
                <a:srgbClr val="0B23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1400" b="1" dirty="0" smtClean="0">
                <a:solidFill>
                  <a:srgbClr val="0B23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5~25</a:t>
            </a:r>
            <a:r>
              <a:rPr lang="zh-TW" altLang="en-US" sz="1400" b="1" dirty="0" smtClean="0">
                <a:solidFill>
                  <a:srgbClr val="0B23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人小型團隊</a:t>
            </a:r>
            <a:endParaRPr lang="zh-TW" altLang="en-US" sz="1400" b="1" dirty="0">
              <a:solidFill>
                <a:srgbClr val="0B23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852724" y="3480576"/>
            <a:ext cx="20764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衝突偵測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自動化設定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營業時間設定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管理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幫助台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7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512277" y="2171637"/>
            <a:ext cx="9029699" cy="26468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600" b="1" dirty="0">
                <a:solidFill>
                  <a:srgbClr val="25C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TW" sz="4000" b="1" dirty="0">
                <a:solidFill>
                  <a:srgbClr val="45A4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zh-TW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600" b="1" dirty="0">
                <a:solidFill>
                  <a:srgbClr val="174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TW" altLang="en-US" sz="16600" b="1" dirty="0">
              <a:solidFill>
                <a:srgbClr val="174C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9938" y="11715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cs typeface="Source Sans Pro"/>
              </a:rPr>
              <a:t>我們的客戶</a:t>
            </a:r>
          </a:p>
        </p:txBody>
      </p:sp>
      <p:pic>
        <p:nvPicPr>
          <p:cNvPr id="4" name="Google Shape;166;gaee4360e06_0_0"/>
          <p:cNvPicPr preferRelativeResize="0"/>
          <p:nvPr/>
        </p:nvPicPr>
        <p:blipFill rotWithShape="1">
          <a:blip r:embed="rId2">
            <a:alphaModFix/>
          </a:blip>
          <a:srcRect l="4313" t="6192" r="6939" b="4956"/>
          <a:stretch/>
        </p:blipFill>
        <p:spPr>
          <a:xfrm>
            <a:off x="1565525" y="1442720"/>
            <a:ext cx="9021195" cy="4884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0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Freshworks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86596" y="6423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How </a:t>
            </a:r>
            <a:r>
              <a:rPr lang="en-US" altLang="zh-TW" sz="4000" dirty="0" err="1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Freshworks</a:t>
            </a:r>
            <a:r>
              <a:rPr lang="zh-TW" altLang="en-US" sz="40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work</a:t>
            </a:r>
            <a:endParaRPr lang="zh-TW" altLang="en-US" sz="4000" dirty="0">
              <a:solidFill>
                <a:srgbClr val="174C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573974" y="1235590"/>
            <a:ext cx="9356694" cy="5080661"/>
            <a:chOff x="1573974" y="1157956"/>
            <a:chExt cx="9356694" cy="508066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8" b="2782"/>
            <a:stretch/>
          </p:blipFill>
          <p:spPr>
            <a:xfrm>
              <a:off x="1573974" y="1157956"/>
              <a:ext cx="9098371" cy="506577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965960" y="3593592"/>
              <a:ext cx="1408176" cy="5212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DB00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965960" y="3669530"/>
              <a:ext cx="1408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2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行銷團隊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44240" y="3590806"/>
              <a:ext cx="1408176" cy="5212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DB00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444240" y="3666744"/>
              <a:ext cx="1408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2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業務團隊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922520" y="3590806"/>
              <a:ext cx="1408176" cy="5212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DB00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40067" y="3682133"/>
              <a:ext cx="1408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2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客戶支援團隊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393594" y="3590806"/>
              <a:ext cx="1408176" cy="5212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DB00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393594" y="3666744"/>
              <a:ext cx="1408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2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資訊團隊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864668" y="3590806"/>
              <a:ext cx="1408176" cy="5212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DB00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864668" y="3679234"/>
              <a:ext cx="1408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2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人力資源團隊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819138" y="1157956"/>
              <a:ext cx="17190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345424" y="1157956"/>
              <a:ext cx="17190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endParaRPr lang="zh-TW" altLang="en-US" dirty="0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737" y="5260928"/>
              <a:ext cx="667182" cy="66718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765" y="5264138"/>
              <a:ext cx="667182" cy="66718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1931456" y="5955861"/>
              <a:ext cx="15786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Freshworks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CRM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444240" y="5961618"/>
              <a:ext cx="15786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Freshworks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CRM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836129" y="5961615"/>
              <a:ext cx="15786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Freshdesk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348243" y="5961616"/>
              <a:ext cx="15786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Freshservice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801770" y="5955860"/>
              <a:ext cx="15786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Freshteam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9434673" y="4126481"/>
              <a:ext cx="14525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Freshcaller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9478071" y="5021217"/>
              <a:ext cx="14525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Freshchat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6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10417" r="47031" b="74306"/>
          <a:stretch/>
        </p:blipFill>
        <p:spPr>
          <a:xfrm>
            <a:off x="594903" y="406492"/>
            <a:ext cx="4152997" cy="7093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713040" y="406492"/>
            <a:ext cx="4783064" cy="92333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Freshworks</a:t>
            </a:r>
            <a:r>
              <a:rPr lang="zh-TW" altLang="en-US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目標透過整合所有</a:t>
            </a:r>
            <a:r>
              <a:rPr lang="en-US" altLang="zh-TW" b="1" dirty="0" err="1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Freshworks</a:t>
            </a:r>
            <a:r>
              <a:rPr lang="zh-TW" altLang="en-US" b="1" dirty="0">
                <a:solidFill>
                  <a:srgbClr val="174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產品設計出最佳的顧客服務流程，讓你抓住每一位顧客，提高每一位顧客的終身價值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046" b="4808"/>
          <a:stretch/>
        </p:blipFill>
        <p:spPr>
          <a:xfrm>
            <a:off x="480260" y="1544831"/>
            <a:ext cx="10923917" cy="484804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4" y="3131390"/>
            <a:ext cx="1870853" cy="2806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73" y="3131390"/>
            <a:ext cx="1310136" cy="1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Freshdesk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25134</TotalTime>
  <Words>1037</Words>
  <Application>Microsoft Office PowerPoint</Application>
  <PresentationFormat>寬螢幕</PresentationFormat>
  <Paragraphs>317</Paragraphs>
  <Slides>46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4" baseType="lpstr">
      <vt:lpstr>Malgun Gothic</vt:lpstr>
      <vt:lpstr>Source Sans Pro</vt:lpstr>
      <vt:lpstr>微軟正黑體</vt:lpstr>
      <vt:lpstr>新細明體</vt:lpstr>
      <vt:lpstr>Arial</vt:lpstr>
      <vt:lpstr>Calibri</vt:lpstr>
      <vt:lpstr>Calibri Light</vt:lpstr>
      <vt:lpstr>自訂設計</vt:lpstr>
      <vt:lpstr>PowerPoint 簡報</vt:lpstr>
      <vt:lpstr>PowerPoint 簡報</vt:lpstr>
      <vt:lpstr>戴博斯科技</vt:lpstr>
      <vt:lpstr>我們的服務</vt:lpstr>
      <vt:lpstr>我們的客戶</vt:lpstr>
      <vt:lpstr>About Freshworks</vt:lpstr>
      <vt:lpstr>How Freshworks work</vt:lpstr>
      <vt:lpstr>PowerPoint 簡報</vt:lpstr>
      <vt:lpstr>Freshdesk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Omnichannel</vt:lpstr>
      <vt:lpstr>PowerPoint 簡報</vt:lpstr>
      <vt:lpstr>PowerPoint 簡報</vt:lpstr>
      <vt:lpstr>PowerPoint 簡報</vt:lpstr>
      <vt:lpstr>PowerPoint 簡報</vt:lpstr>
      <vt:lpstr>Versions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a0912</dc:creator>
  <cp:lastModifiedBy>Viola Hsu</cp:lastModifiedBy>
  <cp:revision>496</cp:revision>
  <dcterms:created xsi:type="dcterms:W3CDTF">2021-01-13T03:42:34Z</dcterms:created>
  <dcterms:modified xsi:type="dcterms:W3CDTF">2021-07-29T04:06:10Z</dcterms:modified>
</cp:coreProperties>
</file>