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9" r:id="rId2"/>
    <p:sldId id="260" r:id="rId3"/>
    <p:sldId id="261" r:id="rId4"/>
    <p:sldId id="262" r:id="rId5"/>
    <p:sldId id="263" r:id="rId6"/>
    <p:sldId id="264" r:id="rId7"/>
    <p:sldId id="265" r:id="rId8"/>
    <p:sldId id="266" r:id="rId9"/>
    <p:sldId id="267" r:id="rId10"/>
    <p:sldId id="268" r:id="rId11"/>
    <p:sldId id="305" r:id="rId12"/>
    <p:sldId id="269" r:id="rId13"/>
    <p:sldId id="303" r:id="rId14"/>
    <p:sldId id="304" r:id="rId15"/>
    <p:sldId id="270" r:id="rId16"/>
    <p:sldId id="277" r:id="rId17"/>
    <p:sldId id="275" r:id="rId18"/>
    <p:sldId id="284" r:id="rId19"/>
    <p:sldId id="280" r:id="rId20"/>
    <p:sldId id="281" r:id="rId21"/>
    <p:sldId id="283" r:id="rId22"/>
    <p:sldId id="286" r:id="rId23"/>
    <p:sldId id="278" r:id="rId24"/>
    <p:sldId id="282" r:id="rId25"/>
    <p:sldId id="279" r:id="rId26"/>
    <p:sldId id="302" r:id="rId27"/>
    <p:sldId id="271" r:id="rId28"/>
    <p:sldId id="287" r:id="rId29"/>
    <p:sldId id="272" r:id="rId30"/>
    <p:sldId id="285" r:id="rId31"/>
    <p:sldId id="273" r:id="rId32"/>
    <p:sldId id="274" r:id="rId33"/>
    <p:sldId id="288" r:id="rId34"/>
    <p:sldId id="293" r:id="rId35"/>
    <p:sldId id="298" r:id="rId36"/>
    <p:sldId id="294" r:id="rId37"/>
    <p:sldId id="295" r:id="rId38"/>
    <p:sldId id="296" r:id="rId39"/>
    <p:sldId id="297" r:id="rId40"/>
    <p:sldId id="299" r:id="rId41"/>
    <p:sldId id="300" r:id="rId42"/>
    <p:sldId id="301" r:id="rId43"/>
    <p:sldId id="289" r:id="rId44"/>
    <p:sldId id="290" r:id="rId45"/>
    <p:sldId id="292" r:id="rId46"/>
    <p:sldId id="291" r:id="rId4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0912" initials="a" lastIdx="18" clrIdx="0">
    <p:extLst>
      <p:ext uri="{19B8F6BF-5375-455C-9EA6-DF929625EA0E}">
        <p15:presenceInfo xmlns:p15="http://schemas.microsoft.com/office/powerpoint/2012/main" userId="a091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9E9"/>
    <a:srgbClr val="464141"/>
    <a:srgbClr val="FF5969"/>
    <a:srgbClr val="3973E6"/>
    <a:srgbClr val="F870A7"/>
    <a:srgbClr val="663300"/>
    <a:srgbClr val="CC4783"/>
    <a:srgbClr val="AC6987"/>
    <a:srgbClr val="585858"/>
    <a:srgbClr val="FFA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snapToGrid="0" showGuides="1">
      <p:cViewPr varScale="1">
        <p:scale>
          <a:sx n="84" d="100"/>
          <a:sy n="84" d="100"/>
        </p:scale>
        <p:origin x="677" y="72"/>
      </p:cViewPr>
      <p:guideLst>
        <p:guide orient="horz" pos="2183"/>
        <p:guide pos="3840"/>
      </p:guideLst>
    </p:cSldViewPr>
  </p:slideViewPr>
  <p:notesTextViewPr>
    <p:cViewPr>
      <p:scale>
        <a:sx n="1" d="1"/>
        <a:sy n="1" d="1"/>
      </p:scale>
      <p:origin x="0" y="0"/>
    </p:cViewPr>
  </p:notesTextViewPr>
  <p:notesViewPr>
    <p:cSldViewPr snapToGrid="0" showGuides="1">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8T14:27:19.312" idx="5">
    <p:pos x="10" y="10"/>
    <p:text>Source : https://support.freshcaller.com/support/solutions/articles/229256-buying-a-phone-number</p:text>
    <p:extLst>
      <p:ext uri="{C676402C-5697-4E1C-873F-D02D1690AC5C}">
        <p15:threadingInfo xmlns:p15="http://schemas.microsoft.com/office/powerpoint/2012/main" timeZoneBias="-480"/>
      </p:ext>
    </p:extLst>
  </p:cm>
  <p:cm authorId="1" dt="2021-01-28T14:59:55.256" idx="7">
    <p:pos x="146" y="146"/>
    <p:text>Pre-Pay Policy : https://support.freshcaller.com/support/solutions/articles/232288</p:text>
    <p:extLst>
      <p:ext uri="{C676402C-5697-4E1C-873F-D02D1690AC5C}">
        <p15:threadingInfo xmlns:p15="http://schemas.microsoft.com/office/powerpoint/2012/main" timeZoneBias="-480"/>
      </p:ext>
    </p:extLst>
  </p:cm>
  <p:cm authorId="1" dt="2021-01-28T15:01:21.163" idx="8">
    <p:pos x="282" y="282"/>
    <p:text>List of countries where phone numbers are available : https://support.freshcaller.com/support/solutions/articles/229257-list-of-countries-where-phone-numbers-are-available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8T14:26:38.794" idx="4">
    <p:pos x="10" y="10"/>
    <p:text>Source : https://support.freshcaller.com/support/solutions/articles/239901</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02T11:06:48.848" idx="9">
    <p:pos x="2541" y="1758"/>
    <p:text>1. Assign all incoming calls to a specific agent, team, or external number
2. Select fallback actions
3. Enable wait queue settings</p:text>
    <p:extLst>
      <p:ext uri="{C676402C-5697-4E1C-873F-D02D1690AC5C}">
        <p15:threadingInfo xmlns:p15="http://schemas.microsoft.com/office/powerpoint/2012/main" timeZoneBias="-480"/>
      </p:ext>
    </p:extLst>
  </p:cm>
  <p:cm authorId="1" dt="2021-02-02T11:07:31.895" idx="10">
    <p:pos x="6485" y="962"/>
    <p:text>Freshcaller provides free local incoming minutes from Blossom + plan. Each subscription plan has a specific number of free local incoming call minutes that expire at the end of each month.</p:text>
    <p:extLst>
      <p:ext uri="{C676402C-5697-4E1C-873F-D02D1690AC5C}">
        <p15:threadingInfo xmlns:p15="http://schemas.microsoft.com/office/powerpoint/2012/main" timeZoneBias="-480"/>
      </p:ext>
    </p:extLst>
  </p:cm>
  <p:cm authorId="1" dt="2021-02-02T11:12:43.703" idx="11">
    <p:pos x="3735" y="2560"/>
    <p:text>Warm Transfer
A warm transfer allows you to have a brief conversation with another agent or a contact in your team before transferring the call to the customer. You can provide all the necessary details about the customer's query to another agent so that the customer does not have to repeat their question.
Cold Transfer
Unlike a warm transfer, this option directly transfers the call to the second agent you selected. The second agent can choose to accept or reject the call.</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02T11:07:31.895" idx="10">
    <p:pos x="4953" y="848"/>
    <p:text>Freshcaller provides free local incoming minutes from Blossom + plan. Each subscription plan has a specific number of free local incoming call minutes that expire at the end of each month.</p:text>
    <p:extLst>
      <p:ext uri="{C676402C-5697-4E1C-873F-D02D1690AC5C}">
        <p15:threadingInfo xmlns:p15="http://schemas.microsoft.com/office/powerpoint/2012/main" timeZoneBias="-480"/>
      </p:ext>
    </p:extLst>
  </p:cm>
  <p:cm authorId="1" dt="2021-02-02T11:39:25.496" idx="12">
    <p:pos x="1556" y="3451"/>
    <p:text>For example, you can add call tags to mention if a customer was interested in a sales deal you pitched (interested, not interested), or you can say the emotion of the customer (irate, emergency). You can also add tags to specify why the customer called (product inquiry, escalation).</p:text>
    <p:extLst>
      <p:ext uri="{C676402C-5697-4E1C-873F-D02D1690AC5C}">
        <p15:threadingInfo xmlns:p15="http://schemas.microsoft.com/office/powerpoint/2012/main" timeZoneBias="-480"/>
      </p:ext>
    </p:extLst>
  </p:cm>
  <p:cm authorId="1" dt="2021-02-02T11:41:29.470" idx="13">
    <p:pos x="1550" y="3742"/>
    <p:text>Smart escalation refers to routing the call to another call queue when the usual phone team is unavailable to take calls. The smart escalation option (send to another call queue) is available within a call queue as one of the fallback actions. When you set this option, the call is redirected to another queue that has call routing set to another team, an external number, or a specific agent.</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2-02T11:07:31.895" idx="10">
    <p:pos x="5707" y="819"/>
    <p:text>Freshcaller provides free local incoming minutes from Blossom + plan. Each subscription plan has a specific number of free local incoming call minutes that expire at the end of each month.</p:text>
    <p:extLst>
      <p:ext uri="{C676402C-5697-4E1C-873F-D02D1690AC5C}">
        <p15:threadingInfo xmlns:p15="http://schemas.microsoft.com/office/powerpoint/2012/main" timeZoneBias="-480"/>
      </p:ext>
    </p:extLst>
  </p:cm>
  <p:cm authorId="1" dt="2021-02-02T11:49:23.149" idx="14">
    <p:pos x="2090" y="1509"/>
    <p:text>The Call Metrics tab allows you to:
1. Quickly view the most important call details with just one click
2. Customize and export the required metrics for your analysis 
3. Filter and view metrics based on your requirement
4. Search for call records using the call notes text</p:text>
    <p:extLst>
      <p:ext uri="{C676402C-5697-4E1C-873F-D02D1690AC5C}">
        <p15:threadingInfo xmlns:p15="http://schemas.microsoft.com/office/powerpoint/2012/main" timeZoneBias="-480"/>
      </p:ext>
    </p:extLst>
  </p:cm>
  <p:cm authorId="1" dt="2021-02-02T12:00:55.362" idx="15">
    <p:pos x="2078" y="1829"/>
    <p:text>Using the Freshcaller's real-time admin dashboard, you can discreetly listen to agents engage with customers or prospects. This real-time monitoring comes with the additional capability of letting you talk to the customer directly should you desire to do so. This act of entering a conversation in which you were not formally requested to join by the current agent on the call is called barging into a call. You can speak to your customers and agents simultaneously. Once you feel that you have resolved the customer-agent interaction troubles, you can remove yourself from the call. This does not let the call get disconnected and you become free to monitor and barge into other calls. Your Freshcaller powered business call center is capable of supporting your supervisors and admins to set up and manage distributed phone teams effectively. The call barging functionality will help you Increase your First Call Resolution(FCR) percentage. Needless to say, higher your FCR, better your call center performance</p:text>
    <p:extLst>
      <p:ext uri="{C676402C-5697-4E1C-873F-D02D1690AC5C}">
        <p15:threadingInfo xmlns:p15="http://schemas.microsoft.com/office/powerpoint/2012/main" timeZoneBias="-480"/>
      </p:ext>
    </p:extLst>
  </p:cm>
  <p:cm authorId="1" dt="2021-02-02T12:03:42.517" idx="16">
    <p:pos x="2162" y="2536"/>
    <p:text>The report has only one widget: Agent availability status: Gives the number of seconds, minutes, or hours each agent was available, busy, offline, or spent time for after-call work over the past 30 days.</p:text>
    <p:extLst>
      <p:ext uri="{C676402C-5697-4E1C-873F-D02D1690AC5C}">
        <p15:threadingInfo xmlns:p15="http://schemas.microsoft.com/office/powerpoint/2012/main" timeZoneBias="-480"/>
      </p:ext>
    </p:extLst>
  </p:cm>
  <p:cm authorId="1" dt="2021-02-02T14:19:27.693" idx="17">
    <p:pos x="2138" y="2862"/>
    <p:text>Queue Callback enables your customer to opt for a callback and hang up, instead of waiting in line until an agent answers the call.</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2-02T11:07:31.895" idx="10">
    <p:pos x="6497" y="890"/>
    <p:text>Freshcaller provides free local incoming minutes from Blossom + plan. Each subscription plan has a specific number of free local incoming call minutes that expire at the end of each month.</p:text>
    <p:extLst mod="1">
      <p:ext uri="{C676402C-5697-4E1C-873F-D02D1690AC5C}">
        <p15:threadingInfo xmlns:p15="http://schemas.microsoft.com/office/powerpoint/2012/main" timeZoneBias="-480"/>
      </p:ext>
    </p:extLst>
  </p:cm>
  <p:cm authorId="1" dt="2021-02-02T14:55:03.882" idx="18">
    <p:pos x="3431" y="2116"/>
    <p:text>https://support.freshcaller.com/support/solutions/articles/236809-viewing-abandoned-call-metrics</p:text>
    <p:extLst mod="1">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F7B00-2124-402F-A08A-FD856CAC1C7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2E90DAF-162A-444D-B3EC-5FF4DF78B6A2}">
      <dgm:prSet phldrT="[文字]" custT="1"/>
      <dgm:spPr>
        <a:solidFill>
          <a:schemeClr val="bg1"/>
        </a:solidFill>
        <a:ln w="28575">
          <a:solidFill>
            <a:srgbClr val="25C16E"/>
          </a:solidFill>
        </a:ln>
      </dgm:spPr>
      <dgm:t>
        <a:bodyPr/>
        <a:lstStyle/>
        <a:p>
          <a:r>
            <a:rPr lang="en-US" altLang="zh-TW" sz="2000" b="1" dirty="0" smtClean="0">
              <a:solidFill>
                <a:srgbClr val="4C4C4C"/>
              </a:solidFill>
            </a:rPr>
            <a:t>Knowledge</a:t>
          </a:r>
        </a:p>
        <a:p>
          <a:r>
            <a:rPr lang="en-US" altLang="zh-TW" sz="2000" b="1" dirty="0" smtClean="0">
              <a:solidFill>
                <a:srgbClr val="4C4C4C"/>
              </a:solidFill>
            </a:rPr>
            <a:t>Base</a:t>
          </a:r>
          <a:endParaRPr lang="zh-TW" altLang="en-US" sz="2000" b="1" dirty="0">
            <a:solidFill>
              <a:srgbClr val="4C4C4C"/>
            </a:solidFill>
          </a:endParaRPr>
        </a:p>
      </dgm:t>
    </dgm:pt>
    <dgm:pt modelId="{5D6CCB17-CB16-4D15-8886-5F666FBF4926}" type="parTrans" cxnId="{D7800EF2-B07A-452C-AA5A-3BDECC645938}">
      <dgm:prSet/>
      <dgm:spPr/>
      <dgm:t>
        <a:bodyPr/>
        <a:lstStyle/>
        <a:p>
          <a:endParaRPr lang="zh-TW" altLang="en-US"/>
        </a:p>
      </dgm:t>
    </dgm:pt>
    <dgm:pt modelId="{F38133B4-3686-466B-9FB1-33A5C55CFB93}" type="sibTrans" cxnId="{D7800EF2-B07A-452C-AA5A-3BDECC645938}">
      <dgm:prSet/>
      <dgm:spPr/>
      <dgm:t>
        <a:bodyPr/>
        <a:lstStyle/>
        <a:p>
          <a:endParaRPr lang="zh-TW" altLang="en-US"/>
        </a:p>
      </dgm:t>
    </dgm:pt>
    <dgm:pt modelId="{FDE2B3D0-46E2-4477-89CF-7C61F35E7B69}">
      <dgm:prSet phldrT="[文字]" custT="1"/>
      <dgm:spPr>
        <a:solidFill>
          <a:schemeClr val="bg1">
            <a:alpha val="90000"/>
          </a:schemeClr>
        </a:solidFill>
        <a:ln w="28575">
          <a:solidFill>
            <a:srgbClr val="174C43"/>
          </a:solidFill>
        </a:ln>
      </dgm:spPr>
      <dgm:t>
        <a:bodyPr/>
        <a:lstStyle/>
        <a:p>
          <a:r>
            <a:rPr lang="en-US" altLang="zh-TW" sz="1800" dirty="0" smtClean="0">
              <a:solidFill>
                <a:srgbClr val="4C4C4C"/>
              </a:solidFill>
            </a:rPr>
            <a:t>Solutions</a:t>
          </a:r>
          <a:r>
            <a:rPr lang="zh-TW" altLang="en-US" sz="1800" dirty="0" smtClean="0">
              <a:solidFill>
                <a:srgbClr val="4C4C4C"/>
              </a:solidFill>
            </a:rPr>
            <a:t>       </a:t>
          </a:r>
          <a:r>
            <a:rPr lang="en-US" altLang="zh-TW" sz="1800" dirty="0" smtClean="0">
              <a:solidFill>
                <a:srgbClr val="4C4C4C"/>
              </a:solidFill>
            </a:rPr>
            <a:t>(</a:t>
          </a:r>
          <a:r>
            <a:rPr lang="zh-TW" altLang="en-US" sz="1800" dirty="0" smtClean="0">
              <a:solidFill>
                <a:srgbClr val="4C4C4C"/>
              </a:solidFill>
            </a:rPr>
            <a:t>解決方法</a:t>
          </a:r>
          <a:r>
            <a:rPr lang="en-US" altLang="zh-TW" sz="1800" dirty="0" smtClean="0">
              <a:solidFill>
                <a:srgbClr val="4C4C4C"/>
              </a:solidFill>
            </a:rPr>
            <a:t>)</a:t>
          </a:r>
          <a:endParaRPr lang="zh-TW" altLang="en-US" sz="1800" dirty="0">
            <a:solidFill>
              <a:srgbClr val="4C4C4C"/>
            </a:solidFill>
          </a:endParaRPr>
        </a:p>
      </dgm:t>
    </dgm:pt>
    <dgm:pt modelId="{4D2C2ABE-6B53-452F-9EA4-847B88D7E808}" type="parTrans" cxnId="{689BC5B8-F91E-46C2-8173-034CEC445CE8}">
      <dgm:prSet/>
      <dgm:spPr/>
      <dgm:t>
        <a:bodyPr/>
        <a:lstStyle/>
        <a:p>
          <a:endParaRPr lang="zh-TW" altLang="en-US"/>
        </a:p>
      </dgm:t>
    </dgm:pt>
    <dgm:pt modelId="{A10F6135-B3D5-4900-8991-473AE4EDDF04}" type="sibTrans" cxnId="{689BC5B8-F91E-46C2-8173-034CEC445CE8}">
      <dgm:prSet/>
      <dgm:spPr/>
      <dgm:t>
        <a:bodyPr/>
        <a:lstStyle/>
        <a:p>
          <a:endParaRPr lang="zh-TW" altLang="en-US"/>
        </a:p>
      </dgm:t>
    </dgm:pt>
    <dgm:pt modelId="{377C69AF-09E9-4A3D-A9F9-4D5DD1760251}">
      <dgm:prSet phldrT="[文字]" custT="1"/>
      <dgm:spPr>
        <a:solidFill>
          <a:schemeClr val="bg1">
            <a:alpha val="90000"/>
          </a:schemeClr>
        </a:solidFill>
        <a:ln w="28575">
          <a:solidFill>
            <a:srgbClr val="174C43"/>
          </a:solidFill>
        </a:ln>
      </dgm:spPr>
      <dgm:t>
        <a:bodyPr/>
        <a:lstStyle/>
        <a:p>
          <a:r>
            <a:rPr lang="en-US" altLang="zh-TW" sz="1800" dirty="0" smtClean="0">
              <a:solidFill>
                <a:srgbClr val="4C4C4C"/>
              </a:solidFill>
            </a:rPr>
            <a:t>FAQs              (</a:t>
          </a:r>
          <a:r>
            <a:rPr lang="zh-TW" altLang="en-US" sz="1800" dirty="0" smtClean="0">
              <a:solidFill>
                <a:srgbClr val="4C4C4C"/>
              </a:solidFill>
            </a:rPr>
            <a:t>常見問題</a:t>
          </a:r>
          <a:r>
            <a:rPr lang="en-US" altLang="zh-TW" sz="1800" dirty="0" smtClean="0">
              <a:solidFill>
                <a:srgbClr val="4C4C4C"/>
              </a:solidFill>
            </a:rPr>
            <a:t>)</a:t>
          </a:r>
          <a:endParaRPr lang="zh-TW" altLang="en-US" sz="1800" dirty="0">
            <a:solidFill>
              <a:srgbClr val="4C4C4C"/>
            </a:solidFill>
          </a:endParaRPr>
        </a:p>
      </dgm:t>
    </dgm:pt>
    <dgm:pt modelId="{D471467B-1157-4CF7-9756-1D669C28752E}" type="parTrans" cxnId="{B7AD269D-C9E3-4CAE-8726-CFFC21C451CA}">
      <dgm:prSet/>
      <dgm:spPr/>
      <dgm:t>
        <a:bodyPr/>
        <a:lstStyle/>
        <a:p>
          <a:endParaRPr lang="zh-TW" altLang="en-US"/>
        </a:p>
      </dgm:t>
    </dgm:pt>
    <dgm:pt modelId="{6A934331-E5E2-4DB3-8D5A-82A6B661B10D}" type="sibTrans" cxnId="{B7AD269D-C9E3-4CAE-8726-CFFC21C451CA}">
      <dgm:prSet/>
      <dgm:spPr/>
      <dgm:t>
        <a:bodyPr/>
        <a:lstStyle/>
        <a:p>
          <a:endParaRPr lang="zh-TW" altLang="en-US"/>
        </a:p>
      </dgm:t>
    </dgm:pt>
    <dgm:pt modelId="{6D630FBE-6FC4-40FD-B7FD-5332FE364B3C}">
      <dgm:prSet phldrT="[文字]" custT="1"/>
      <dgm:spPr>
        <a:solidFill>
          <a:schemeClr val="bg1">
            <a:alpha val="90000"/>
          </a:schemeClr>
        </a:solidFill>
        <a:ln w="28575">
          <a:solidFill>
            <a:srgbClr val="174C43"/>
          </a:solidFill>
        </a:ln>
      </dgm:spPr>
      <dgm:t>
        <a:bodyPr/>
        <a:lstStyle/>
        <a:p>
          <a:r>
            <a:rPr lang="en-US" altLang="zh-TW" sz="1800" dirty="0" smtClean="0">
              <a:solidFill>
                <a:srgbClr val="4C4C4C"/>
              </a:solidFill>
            </a:rPr>
            <a:t>Announcement(</a:t>
          </a:r>
          <a:r>
            <a:rPr lang="zh-TW" altLang="en-US" sz="1800" dirty="0" smtClean="0">
              <a:solidFill>
                <a:srgbClr val="4C4C4C"/>
              </a:solidFill>
            </a:rPr>
            <a:t>公告</a:t>
          </a:r>
          <a:r>
            <a:rPr lang="en-US" altLang="zh-TW" sz="1800" dirty="0" smtClean="0">
              <a:solidFill>
                <a:srgbClr val="4C4C4C"/>
              </a:solidFill>
            </a:rPr>
            <a:t>)</a:t>
          </a:r>
          <a:endParaRPr lang="zh-TW" altLang="en-US" sz="1800" dirty="0">
            <a:solidFill>
              <a:srgbClr val="4C4C4C"/>
            </a:solidFill>
          </a:endParaRPr>
        </a:p>
      </dgm:t>
    </dgm:pt>
    <dgm:pt modelId="{876B6D3B-B30F-4480-8DEC-4F1007E16512}" type="parTrans" cxnId="{652713E0-4A7B-4C26-BE5F-02AA36F0E221}">
      <dgm:prSet/>
      <dgm:spPr/>
      <dgm:t>
        <a:bodyPr/>
        <a:lstStyle/>
        <a:p>
          <a:endParaRPr lang="zh-TW" altLang="en-US"/>
        </a:p>
      </dgm:t>
    </dgm:pt>
    <dgm:pt modelId="{136F7E7D-A49C-4ABB-B54B-8BBE06F97FBE}" type="sibTrans" cxnId="{652713E0-4A7B-4C26-BE5F-02AA36F0E221}">
      <dgm:prSet/>
      <dgm:spPr/>
      <dgm:t>
        <a:bodyPr/>
        <a:lstStyle/>
        <a:p>
          <a:endParaRPr lang="zh-TW" altLang="en-US"/>
        </a:p>
      </dgm:t>
    </dgm:pt>
    <dgm:pt modelId="{58A1AC54-6B0E-4638-A21B-5C92867A26D4}" type="pres">
      <dgm:prSet presAssocID="{77DF7B00-2124-402F-A08A-FD856CAC1C79}" presName="Name0" presStyleCnt="0">
        <dgm:presLayoutVars>
          <dgm:dir/>
          <dgm:animLvl val="lvl"/>
          <dgm:resizeHandles val="exact"/>
        </dgm:presLayoutVars>
      </dgm:prSet>
      <dgm:spPr/>
      <dgm:t>
        <a:bodyPr/>
        <a:lstStyle/>
        <a:p>
          <a:endParaRPr lang="zh-TW" altLang="en-US"/>
        </a:p>
      </dgm:t>
    </dgm:pt>
    <dgm:pt modelId="{C1887CB4-FC82-4EBE-8C78-CFF4033712DD}" type="pres">
      <dgm:prSet presAssocID="{02E90DAF-162A-444D-B3EC-5FF4DF78B6A2}" presName="linNode" presStyleCnt="0"/>
      <dgm:spPr/>
    </dgm:pt>
    <dgm:pt modelId="{CA40420F-D725-4727-A05D-3F7142A24CFA}" type="pres">
      <dgm:prSet presAssocID="{02E90DAF-162A-444D-B3EC-5FF4DF78B6A2}" presName="parentText" presStyleLbl="node1" presStyleIdx="0" presStyleCnt="1" custScaleX="149388" custLinFactNeighborX="-9791" custLinFactNeighborY="-50000">
        <dgm:presLayoutVars>
          <dgm:chMax val="1"/>
          <dgm:bulletEnabled val="1"/>
        </dgm:presLayoutVars>
      </dgm:prSet>
      <dgm:spPr/>
      <dgm:t>
        <a:bodyPr/>
        <a:lstStyle/>
        <a:p>
          <a:endParaRPr lang="zh-TW" altLang="en-US"/>
        </a:p>
      </dgm:t>
    </dgm:pt>
    <dgm:pt modelId="{ACDD3564-1A7E-4CD6-BBA4-3E5D1EEC80E5}" type="pres">
      <dgm:prSet presAssocID="{02E90DAF-162A-444D-B3EC-5FF4DF78B6A2}" presName="descendantText" presStyleLbl="alignAccFollowNode1" presStyleIdx="0" presStyleCnt="1" custScaleX="109604" custScaleY="123826" custLinFactNeighborX="-1913" custLinFactNeighborY="648">
        <dgm:presLayoutVars>
          <dgm:bulletEnabled val="1"/>
        </dgm:presLayoutVars>
      </dgm:prSet>
      <dgm:spPr/>
      <dgm:t>
        <a:bodyPr/>
        <a:lstStyle/>
        <a:p>
          <a:endParaRPr lang="zh-TW" altLang="en-US"/>
        </a:p>
      </dgm:t>
    </dgm:pt>
  </dgm:ptLst>
  <dgm:cxnLst>
    <dgm:cxn modelId="{B7AD269D-C9E3-4CAE-8726-CFFC21C451CA}" srcId="{02E90DAF-162A-444D-B3EC-5FF4DF78B6A2}" destId="{377C69AF-09E9-4A3D-A9F9-4D5DD1760251}" srcOrd="2" destOrd="0" parTransId="{D471467B-1157-4CF7-9756-1D669C28752E}" sibTransId="{6A934331-E5E2-4DB3-8D5A-82A6B661B10D}"/>
    <dgm:cxn modelId="{ABA9DBBC-C95C-4C66-BC54-4192A086B4CE}" type="presOf" srcId="{02E90DAF-162A-444D-B3EC-5FF4DF78B6A2}" destId="{CA40420F-D725-4727-A05D-3F7142A24CFA}" srcOrd="0" destOrd="0" presId="urn:microsoft.com/office/officeart/2005/8/layout/vList5"/>
    <dgm:cxn modelId="{D7800EF2-B07A-452C-AA5A-3BDECC645938}" srcId="{77DF7B00-2124-402F-A08A-FD856CAC1C79}" destId="{02E90DAF-162A-444D-B3EC-5FF4DF78B6A2}" srcOrd="0" destOrd="0" parTransId="{5D6CCB17-CB16-4D15-8886-5F666FBF4926}" sibTransId="{F38133B4-3686-466B-9FB1-33A5C55CFB93}"/>
    <dgm:cxn modelId="{5BD88AF4-FC69-4205-910E-02CBAC92D705}" type="presOf" srcId="{77DF7B00-2124-402F-A08A-FD856CAC1C79}" destId="{58A1AC54-6B0E-4638-A21B-5C92867A26D4}" srcOrd="0" destOrd="0" presId="urn:microsoft.com/office/officeart/2005/8/layout/vList5"/>
    <dgm:cxn modelId="{689BC5B8-F91E-46C2-8173-034CEC445CE8}" srcId="{02E90DAF-162A-444D-B3EC-5FF4DF78B6A2}" destId="{FDE2B3D0-46E2-4477-89CF-7C61F35E7B69}" srcOrd="0" destOrd="0" parTransId="{4D2C2ABE-6B53-452F-9EA4-847B88D7E808}" sibTransId="{A10F6135-B3D5-4900-8991-473AE4EDDF04}"/>
    <dgm:cxn modelId="{D614523B-8673-4E8A-A4D3-DB4F63058074}" type="presOf" srcId="{6D630FBE-6FC4-40FD-B7FD-5332FE364B3C}" destId="{ACDD3564-1A7E-4CD6-BBA4-3E5D1EEC80E5}" srcOrd="0" destOrd="1" presId="urn:microsoft.com/office/officeart/2005/8/layout/vList5"/>
    <dgm:cxn modelId="{652713E0-4A7B-4C26-BE5F-02AA36F0E221}" srcId="{02E90DAF-162A-444D-B3EC-5FF4DF78B6A2}" destId="{6D630FBE-6FC4-40FD-B7FD-5332FE364B3C}" srcOrd="1" destOrd="0" parTransId="{876B6D3B-B30F-4480-8DEC-4F1007E16512}" sibTransId="{136F7E7D-A49C-4ABB-B54B-8BBE06F97FBE}"/>
    <dgm:cxn modelId="{22EE0592-2FA9-4B95-AE18-A92BD7D2549E}" type="presOf" srcId="{FDE2B3D0-46E2-4477-89CF-7C61F35E7B69}" destId="{ACDD3564-1A7E-4CD6-BBA4-3E5D1EEC80E5}" srcOrd="0" destOrd="0" presId="urn:microsoft.com/office/officeart/2005/8/layout/vList5"/>
    <dgm:cxn modelId="{781CC3FB-D01D-4DAC-BBA0-3751F0454003}" type="presOf" srcId="{377C69AF-09E9-4A3D-A9F9-4D5DD1760251}" destId="{ACDD3564-1A7E-4CD6-BBA4-3E5D1EEC80E5}" srcOrd="0" destOrd="2" presId="urn:microsoft.com/office/officeart/2005/8/layout/vList5"/>
    <dgm:cxn modelId="{80ABC277-9A35-47A3-A1E8-6A8902AB1E33}" type="presParOf" srcId="{58A1AC54-6B0E-4638-A21B-5C92867A26D4}" destId="{C1887CB4-FC82-4EBE-8C78-CFF4033712DD}" srcOrd="0" destOrd="0" presId="urn:microsoft.com/office/officeart/2005/8/layout/vList5"/>
    <dgm:cxn modelId="{7A5DA126-8C97-4E80-8D35-7E0B80D06E36}" type="presParOf" srcId="{C1887CB4-FC82-4EBE-8C78-CFF4033712DD}" destId="{CA40420F-D725-4727-A05D-3F7142A24CFA}" srcOrd="0" destOrd="0" presId="urn:microsoft.com/office/officeart/2005/8/layout/vList5"/>
    <dgm:cxn modelId="{14CF3130-8017-41CF-A0AA-69F76A0CD6A4}" type="presParOf" srcId="{C1887CB4-FC82-4EBE-8C78-CFF4033712DD}" destId="{ACDD3564-1A7E-4CD6-BBA4-3E5D1EEC80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762A1-A8BB-42B3-8D69-630958E6E11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zh-TW" altLang="en-US"/>
        </a:p>
      </dgm:t>
    </dgm:pt>
    <dgm:pt modelId="{1F346D6B-BFD1-4A8F-BE75-425C62ADEBA2}">
      <dgm:prSet phldrT="[文字]"/>
      <dgm:spPr>
        <a:solidFill>
          <a:srgbClr val="FF5969"/>
        </a:solidFill>
        <a:ln w="19050">
          <a:noFill/>
        </a:ln>
      </dgm:spPr>
      <dgm:t>
        <a:bodyPr/>
        <a:lstStyle/>
        <a:p>
          <a:r>
            <a:rPr lang="en-US" altLang="zh-TW" dirty="0" smtClean="0">
              <a:solidFill>
                <a:schemeClr val="bg1"/>
              </a:solidFill>
            </a:rPr>
            <a:t>Forest</a:t>
          </a:r>
          <a:endParaRPr lang="zh-TW" altLang="en-US" dirty="0">
            <a:solidFill>
              <a:schemeClr val="bg1"/>
            </a:solidFill>
          </a:endParaRPr>
        </a:p>
      </dgm:t>
    </dgm:pt>
    <dgm:pt modelId="{DAF9F87B-A2AD-48CA-989F-AA4A9C6F6602}" type="parTrans" cxnId="{37CD1E5B-9F57-4EC5-9E72-7BF50E1496F7}">
      <dgm:prSet/>
      <dgm:spPr/>
      <dgm:t>
        <a:bodyPr/>
        <a:lstStyle/>
        <a:p>
          <a:endParaRPr lang="zh-TW" altLang="en-US"/>
        </a:p>
      </dgm:t>
    </dgm:pt>
    <dgm:pt modelId="{FC633AF2-114E-4931-9723-6B77098E7D27}" type="sibTrans" cxnId="{37CD1E5B-9F57-4EC5-9E72-7BF50E1496F7}">
      <dgm:prSet/>
      <dgm:spPr/>
      <dgm:t>
        <a:bodyPr/>
        <a:lstStyle/>
        <a:p>
          <a:endParaRPr lang="zh-TW" altLang="en-US"/>
        </a:p>
      </dgm:t>
    </dgm:pt>
    <dgm:pt modelId="{3354100D-C5BB-4C6E-A56F-78913D63B7E8}">
      <dgm:prSet phldrT="[文字]"/>
      <dgm:spPr>
        <a:noFill/>
        <a:ln w="19050">
          <a:solidFill>
            <a:schemeClr val="bg1"/>
          </a:solidFill>
        </a:ln>
      </dgm:spPr>
      <dgm:t>
        <a:bodyPr/>
        <a:lstStyle/>
        <a:p>
          <a:r>
            <a:rPr lang="en-US" altLang="zh-TW" dirty="0" smtClean="0">
              <a:solidFill>
                <a:schemeClr val="bg1"/>
              </a:solidFill>
            </a:rPr>
            <a:t>Estate</a:t>
          </a:r>
          <a:endParaRPr lang="zh-TW" altLang="en-US" dirty="0">
            <a:solidFill>
              <a:schemeClr val="bg1"/>
            </a:solidFill>
          </a:endParaRPr>
        </a:p>
      </dgm:t>
    </dgm:pt>
    <dgm:pt modelId="{08CBEE4B-4311-4A70-9F1E-73F028AA4A4F}" type="parTrans" cxnId="{6820D50F-846A-458F-9147-062BEDF7D44D}">
      <dgm:prSet/>
      <dgm:spPr/>
      <dgm:t>
        <a:bodyPr/>
        <a:lstStyle/>
        <a:p>
          <a:endParaRPr lang="zh-TW" altLang="en-US"/>
        </a:p>
      </dgm:t>
    </dgm:pt>
    <dgm:pt modelId="{BDA0F042-F4DE-4CE5-B610-F1A8AF37FACF}" type="sibTrans" cxnId="{6820D50F-846A-458F-9147-062BEDF7D44D}">
      <dgm:prSet/>
      <dgm:spPr/>
      <dgm:t>
        <a:bodyPr/>
        <a:lstStyle/>
        <a:p>
          <a:endParaRPr lang="zh-TW" altLang="en-US"/>
        </a:p>
      </dgm:t>
    </dgm:pt>
    <dgm:pt modelId="{84A54706-068F-488D-AE45-92839BFF6785}">
      <dgm:prSet phldrT="[文字]"/>
      <dgm:spPr>
        <a:noFill/>
        <a:ln w="19050">
          <a:solidFill>
            <a:schemeClr val="bg1"/>
          </a:solidFill>
        </a:ln>
      </dgm:spPr>
      <dgm:t>
        <a:bodyPr/>
        <a:lstStyle/>
        <a:p>
          <a:r>
            <a:rPr lang="en-US" altLang="zh-TW" dirty="0" smtClean="0">
              <a:solidFill>
                <a:schemeClr val="bg1"/>
              </a:solidFill>
            </a:rPr>
            <a:t>Garden</a:t>
          </a:r>
          <a:endParaRPr lang="zh-TW" altLang="en-US" dirty="0">
            <a:solidFill>
              <a:schemeClr val="bg1"/>
            </a:solidFill>
          </a:endParaRPr>
        </a:p>
      </dgm:t>
    </dgm:pt>
    <dgm:pt modelId="{8855022E-F453-401B-B450-F68FB0676F30}" type="parTrans" cxnId="{F9585656-E685-4705-B2C6-3F156D06CF32}">
      <dgm:prSet/>
      <dgm:spPr/>
      <dgm:t>
        <a:bodyPr/>
        <a:lstStyle/>
        <a:p>
          <a:endParaRPr lang="zh-TW" altLang="en-US"/>
        </a:p>
      </dgm:t>
    </dgm:pt>
    <dgm:pt modelId="{0BDFABDD-3808-45C1-BBB1-F0D567F1D81A}" type="sibTrans" cxnId="{F9585656-E685-4705-B2C6-3F156D06CF32}">
      <dgm:prSet/>
      <dgm:spPr/>
      <dgm:t>
        <a:bodyPr/>
        <a:lstStyle/>
        <a:p>
          <a:endParaRPr lang="zh-TW" altLang="en-US"/>
        </a:p>
      </dgm:t>
    </dgm:pt>
    <dgm:pt modelId="{5C59F8BC-7C92-4166-B23A-1402F8BD0F06}">
      <dgm:prSet phldrT="[文字]"/>
      <dgm:spPr>
        <a:noFill/>
        <a:ln w="19050">
          <a:solidFill>
            <a:schemeClr val="bg1"/>
          </a:solidFill>
        </a:ln>
      </dgm:spPr>
      <dgm:t>
        <a:bodyPr/>
        <a:lstStyle/>
        <a:p>
          <a:r>
            <a:rPr lang="en-US" altLang="zh-TW" dirty="0" smtClean="0">
              <a:solidFill>
                <a:schemeClr val="bg1"/>
              </a:solidFill>
            </a:rPr>
            <a:t>Blossom</a:t>
          </a:r>
          <a:endParaRPr lang="zh-TW" altLang="en-US" dirty="0">
            <a:solidFill>
              <a:schemeClr val="bg1"/>
            </a:solidFill>
          </a:endParaRPr>
        </a:p>
      </dgm:t>
    </dgm:pt>
    <dgm:pt modelId="{20FF8071-953B-497D-86BC-8102EF4A07E4}" type="parTrans" cxnId="{8085068C-D5DC-4D6E-A3A2-08DFB267AC66}">
      <dgm:prSet/>
      <dgm:spPr/>
      <dgm:t>
        <a:bodyPr/>
        <a:lstStyle/>
        <a:p>
          <a:endParaRPr lang="zh-TW" altLang="en-US"/>
        </a:p>
      </dgm:t>
    </dgm:pt>
    <dgm:pt modelId="{943FBD74-EFED-4138-8A49-3CC1C9BAA58C}" type="sibTrans" cxnId="{8085068C-D5DC-4D6E-A3A2-08DFB267AC66}">
      <dgm:prSet/>
      <dgm:spPr/>
      <dgm:t>
        <a:bodyPr/>
        <a:lstStyle/>
        <a:p>
          <a:endParaRPr lang="zh-TW" altLang="en-US"/>
        </a:p>
      </dgm:t>
    </dgm:pt>
    <dgm:pt modelId="{0AB8CDCD-34CD-4CEE-8210-5C520980B3C8}" type="pres">
      <dgm:prSet presAssocID="{1A2762A1-A8BB-42B3-8D69-630958E6E110}" presName="Name0" presStyleCnt="0">
        <dgm:presLayoutVars>
          <dgm:chMax val="7"/>
          <dgm:resizeHandles val="exact"/>
        </dgm:presLayoutVars>
      </dgm:prSet>
      <dgm:spPr/>
      <dgm:t>
        <a:bodyPr/>
        <a:lstStyle/>
        <a:p>
          <a:endParaRPr lang="zh-TW" altLang="en-US"/>
        </a:p>
      </dgm:t>
    </dgm:pt>
    <dgm:pt modelId="{54D9926C-8694-49BA-9766-25000ECFAF9C}" type="pres">
      <dgm:prSet presAssocID="{1A2762A1-A8BB-42B3-8D69-630958E6E110}" presName="comp1" presStyleCnt="0"/>
      <dgm:spPr/>
    </dgm:pt>
    <dgm:pt modelId="{D602943F-653F-40B6-ABDB-9F44659B596B}" type="pres">
      <dgm:prSet presAssocID="{1A2762A1-A8BB-42B3-8D69-630958E6E110}" presName="circle1" presStyleLbl="node1" presStyleIdx="0" presStyleCnt="4" custLinFactNeighborX="0" custLinFactNeighborY="3702"/>
      <dgm:spPr/>
      <dgm:t>
        <a:bodyPr/>
        <a:lstStyle/>
        <a:p>
          <a:endParaRPr lang="zh-TW" altLang="en-US"/>
        </a:p>
      </dgm:t>
    </dgm:pt>
    <dgm:pt modelId="{2D23C874-8886-49C0-BC67-AF3BDB7555E6}" type="pres">
      <dgm:prSet presAssocID="{1A2762A1-A8BB-42B3-8D69-630958E6E110}" presName="c1text" presStyleLbl="node1" presStyleIdx="0" presStyleCnt="4">
        <dgm:presLayoutVars>
          <dgm:bulletEnabled val="1"/>
        </dgm:presLayoutVars>
      </dgm:prSet>
      <dgm:spPr/>
      <dgm:t>
        <a:bodyPr/>
        <a:lstStyle/>
        <a:p>
          <a:endParaRPr lang="zh-TW" altLang="en-US"/>
        </a:p>
      </dgm:t>
    </dgm:pt>
    <dgm:pt modelId="{D63EEB6C-7E8B-4AE4-BFEE-743631677E8F}" type="pres">
      <dgm:prSet presAssocID="{1A2762A1-A8BB-42B3-8D69-630958E6E110}" presName="comp2" presStyleCnt="0"/>
      <dgm:spPr/>
    </dgm:pt>
    <dgm:pt modelId="{F854F9AE-2A11-4F48-8579-D43D3CC7E392}" type="pres">
      <dgm:prSet presAssocID="{1A2762A1-A8BB-42B3-8D69-630958E6E110}" presName="circle2" presStyleLbl="node1" presStyleIdx="1" presStyleCnt="4"/>
      <dgm:spPr/>
      <dgm:t>
        <a:bodyPr/>
        <a:lstStyle/>
        <a:p>
          <a:endParaRPr lang="zh-TW" altLang="en-US"/>
        </a:p>
      </dgm:t>
    </dgm:pt>
    <dgm:pt modelId="{934D6049-8110-46F8-837A-FEA18950621C}" type="pres">
      <dgm:prSet presAssocID="{1A2762A1-A8BB-42B3-8D69-630958E6E110}" presName="c2text" presStyleLbl="node1" presStyleIdx="1" presStyleCnt="4">
        <dgm:presLayoutVars>
          <dgm:bulletEnabled val="1"/>
        </dgm:presLayoutVars>
      </dgm:prSet>
      <dgm:spPr/>
      <dgm:t>
        <a:bodyPr/>
        <a:lstStyle/>
        <a:p>
          <a:endParaRPr lang="zh-TW" altLang="en-US"/>
        </a:p>
      </dgm:t>
    </dgm:pt>
    <dgm:pt modelId="{5E454D5B-2448-44A7-81DF-1A9DE3C9607A}" type="pres">
      <dgm:prSet presAssocID="{1A2762A1-A8BB-42B3-8D69-630958E6E110}" presName="comp3" presStyleCnt="0"/>
      <dgm:spPr/>
    </dgm:pt>
    <dgm:pt modelId="{44B7E669-D170-449C-871C-653320379090}" type="pres">
      <dgm:prSet presAssocID="{1A2762A1-A8BB-42B3-8D69-630958E6E110}" presName="circle3" presStyleLbl="node1" presStyleIdx="2" presStyleCnt="4"/>
      <dgm:spPr/>
      <dgm:t>
        <a:bodyPr/>
        <a:lstStyle/>
        <a:p>
          <a:endParaRPr lang="zh-TW" altLang="en-US"/>
        </a:p>
      </dgm:t>
    </dgm:pt>
    <dgm:pt modelId="{424904C4-90B8-40BF-AE6E-80FC41850551}" type="pres">
      <dgm:prSet presAssocID="{1A2762A1-A8BB-42B3-8D69-630958E6E110}" presName="c3text" presStyleLbl="node1" presStyleIdx="2" presStyleCnt="4">
        <dgm:presLayoutVars>
          <dgm:bulletEnabled val="1"/>
        </dgm:presLayoutVars>
      </dgm:prSet>
      <dgm:spPr/>
      <dgm:t>
        <a:bodyPr/>
        <a:lstStyle/>
        <a:p>
          <a:endParaRPr lang="zh-TW" altLang="en-US"/>
        </a:p>
      </dgm:t>
    </dgm:pt>
    <dgm:pt modelId="{3E2B2F21-9F23-4E78-A7CE-0EAAC00AF101}" type="pres">
      <dgm:prSet presAssocID="{1A2762A1-A8BB-42B3-8D69-630958E6E110}" presName="comp4" presStyleCnt="0"/>
      <dgm:spPr/>
    </dgm:pt>
    <dgm:pt modelId="{F508DF84-3242-4CBE-BE14-0C2CE61AD116}" type="pres">
      <dgm:prSet presAssocID="{1A2762A1-A8BB-42B3-8D69-630958E6E110}" presName="circle4" presStyleLbl="node1" presStyleIdx="3" presStyleCnt="4"/>
      <dgm:spPr/>
      <dgm:t>
        <a:bodyPr/>
        <a:lstStyle/>
        <a:p>
          <a:endParaRPr lang="zh-TW" altLang="en-US"/>
        </a:p>
      </dgm:t>
    </dgm:pt>
    <dgm:pt modelId="{4D08C2C7-182C-47EA-8536-00D3F9FBC27F}" type="pres">
      <dgm:prSet presAssocID="{1A2762A1-A8BB-42B3-8D69-630958E6E110}" presName="c4text" presStyleLbl="node1" presStyleIdx="3" presStyleCnt="4">
        <dgm:presLayoutVars>
          <dgm:bulletEnabled val="1"/>
        </dgm:presLayoutVars>
      </dgm:prSet>
      <dgm:spPr/>
      <dgm:t>
        <a:bodyPr/>
        <a:lstStyle/>
        <a:p>
          <a:endParaRPr lang="zh-TW" altLang="en-US"/>
        </a:p>
      </dgm:t>
    </dgm:pt>
  </dgm:ptLst>
  <dgm:cxnLst>
    <dgm:cxn modelId="{F0333899-E6A3-423B-8346-40F2E0BF8556}" type="presOf" srcId="{84A54706-068F-488D-AE45-92839BFF6785}" destId="{44B7E669-D170-449C-871C-653320379090}" srcOrd="0" destOrd="0" presId="urn:microsoft.com/office/officeart/2005/8/layout/venn2"/>
    <dgm:cxn modelId="{7CCB3C57-1559-4944-8495-54F00B17E77E}" type="presOf" srcId="{84A54706-068F-488D-AE45-92839BFF6785}" destId="{424904C4-90B8-40BF-AE6E-80FC41850551}" srcOrd="1" destOrd="0" presId="urn:microsoft.com/office/officeart/2005/8/layout/venn2"/>
    <dgm:cxn modelId="{6820D50F-846A-458F-9147-062BEDF7D44D}" srcId="{1A2762A1-A8BB-42B3-8D69-630958E6E110}" destId="{3354100D-C5BB-4C6E-A56F-78913D63B7E8}" srcOrd="1" destOrd="0" parTransId="{08CBEE4B-4311-4A70-9F1E-73F028AA4A4F}" sibTransId="{BDA0F042-F4DE-4CE5-B610-F1A8AF37FACF}"/>
    <dgm:cxn modelId="{1F6610B3-C4A7-41DF-92A3-150FFC9070C6}" type="presOf" srcId="{3354100D-C5BB-4C6E-A56F-78913D63B7E8}" destId="{934D6049-8110-46F8-837A-FEA18950621C}" srcOrd="1" destOrd="0" presId="urn:microsoft.com/office/officeart/2005/8/layout/venn2"/>
    <dgm:cxn modelId="{58D0F9CF-E28D-46FF-93C1-5A3C405DBF33}" type="presOf" srcId="{1F346D6B-BFD1-4A8F-BE75-425C62ADEBA2}" destId="{2D23C874-8886-49C0-BC67-AF3BDB7555E6}" srcOrd="1" destOrd="0" presId="urn:microsoft.com/office/officeart/2005/8/layout/venn2"/>
    <dgm:cxn modelId="{B9A2E3DC-9DC8-4063-95A9-E68C0427C561}" type="presOf" srcId="{1A2762A1-A8BB-42B3-8D69-630958E6E110}" destId="{0AB8CDCD-34CD-4CEE-8210-5C520980B3C8}" srcOrd="0" destOrd="0" presId="urn:microsoft.com/office/officeart/2005/8/layout/venn2"/>
    <dgm:cxn modelId="{F0628BB5-91DB-4633-A162-BE1377E55559}" type="presOf" srcId="{1F346D6B-BFD1-4A8F-BE75-425C62ADEBA2}" destId="{D602943F-653F-40B6-ABDB-9F44659B596B}" srcOrd="0" destOrd="0" presId="urn:microsoft.com/office/officeart/2005/8/layout/venn2"/>
    <dgm:cxn modelId="{663D2665-A61E-4FBB-9494-E608DDDA7200}" type="presOf" srcId="{5C59F8BC-7C92-4166-B23A-1402F8BD0F06}" destId="{4D08C2C7-182C-47EA-8536-00D3F9FBC27F}" srcOrd="1" destOrd="0" presId="urn:microsoft.com/office/officeart/2005/8/layout/venn2"/>
    <dgm:cxn modelId="{CD63555E-9C91-4B0D-BFD8-0506B20A3D0E}" type="presOf" srcId="{5C59F8BC-7C92-4166-B23A-1402F8BD0F06}" destId="{F508DF84-3242-4CBE-BE14-0C2CE61AD116}" srcOrd="0" destOrd="0" presId="urn:microsoft.com/office/officeart/2005/8/layout/venn2"/>
    <dgm:cxn modelId="{8085068C-D5DC-4D6E-A3A2-08DFB267AC66}" srcId="{1A2762A1-A8BB-42B3-8D69-630958E6E110}" destId="{5C59F8BC-7C92-4166-B23A-1402F8BD0F06}" srcOrd="3" destOrd="0" parTransId="{20FF8071-953B-497D-86BC-8102EF4A07E4}" sibTransId="{943FBD74-EFED-4138-8A49-3CC1C9BAA58C}"/>
    <dgm:cxn modelId="{37CD1E5B-9F57-4EC5-9E72-7BF50E1496F7}" srcId="{1A2762A1-A8BB-42B3-8D69-630958E6E110}" destId="{1F346D6B-BFD1-4A8F-BE75-425C62ADEBA2}" srcOrd="0" destOrd="0" parTransId="{DAF9F87B-A2AD-48CA-989F-AA4A9C6F6602}" sibTransId="{FC633AF2-114E-4931-9723-6B77098E7D27}"/>
    <dgm:cxn modelId="{F9585656-E685-4705-B2C6-3F156D06CF32}" srcId="{1A2762A1-A8BB-42B3-8D69-630958E6E110}" destId="{84A54706-068F-488D-AE45-92839BFF6785}" srcOrd="2" destOrd="0" parTransId="{8855022E-F453-401B-B450-F68FB0676F30}" sibTransId="{0BDFABDD-3808-45C1-BBB1-F0D567F1D81A}"/>
    <dgm:cxn modelId="{F35C32A8-5486-485E-9A79-314255B961E1}" type="presOf" srcId="{3354100D-C5BB-4C6E-A56F-78913D63B7E8}" destId="{F854F9AE-2A11-4F48-8579-D43D3CC7E392}" srcOrd="0" destOrd="0" presId="urn:microsoft.com/office/officeart/2005/8/layout/venn2"/>
    <dgm:cxn modelId="{C056A8C6-3830-49FF-B2C0-D8B11B7E9F63}" type="presParOf" srcId="{0AB8CDCD-34CD-4CEE-8210-5C520980B3C8}" destId="{54D9926C-8694-49BA-9766-25000ECFAF9C}" srcOrd="0" destOrd="0" presId="urn:microsoft.com/office/officeart/2005/8/layout/venn2"/>
    <dgm:cxn modelId="{FDA28DE7-43E7-4F55-BA40-CF928AF6A3EB}" type="presParOf" srcId="{54D9926C-8694-49BA-9766-25000ECFAF9C}" destId="{D602943F-653F-40B6-ABDB-9F44659B596B}" srcOrd="0" destOrd="0" presId="urn:microsoft.com/office/officeart/2005/8/layout/venn2"/>
    <dgm:cxn modelId="{ECD6C658-D613-482B-AA8B-BFC8D93BC078}" type="presParOf" srcId="{54D9926C-8694-49BA-9766-25000ECFAF9C}" destId="{2D23C874-8886-49C0-BC67-AF3BDB7555E6}" srcOrd="1" destOrd="0" presId="urn:microsoft.com/office/officeart/2005/8/layout/venn2"/>
    <dgm:cxn modelId="{C4D61EF3-99B2-4B11-950F-14F2E6252D2A}" type="presParOf" srcId="{0AB8CDCD-34CD-4CEE-8210-5C520980B3C8}" destId="{D63EEB6C-7E8B-4AE4-BFEE-743631677E8F}" srcOrd="1" destOrd="0" presId="urn:microsoft.com/office/officeart/2005/8/layout/venn2"/>
    <dgm:cxn modelId="{6D74E778-4CC3-45EF-B9C9-02D16DFD15FF}" type="presParOf" srcId="{D63EEB6C-7E8B-4AE4-BFEE-743631677E8F}" destId="{F854F9AE-2A11-4F48-8579-D43D3CC7E392}" srcOrd="0" destOrd="0" presId="urn:microsoft.com/office/officeart/2005/8/layout/venn2"/>
    <dgm:cxn modelId="{5AA5A891-F199-4DD7-ADC0-6FC0ECE36704}" type="presParOf" srcId="{D63EEB6C-7E8B-4AE4-BFEE-743631677E8F}" destId="{934D6049-8110-46F8-837A-FEA18950621C}" srcOrd="1" destOrd="0" presId="urn:microsoft.com/office/officeart/2005/8/layout/venn2"/>
    <dgm:cxn modelId="{206FDB7B-D103-4412-811A-CAC3A4F2D4B3}" type="presParOf" srcId="{0AB8CDCD-34CD-4CEE-8210-5C520980B3C8}" destId="{5E454D5B-2448-44A7-81DF-1A9DE3C9607A}" srcOrd="2" destOrd="0" presId="urn:microsoft.com/office/officeart/2005/8/layout/venn2"/>
    <dgm:cxn modelId="{A2E66302-845D-4E65-A1E8-35A0EB76F9D3}" type="presParOf" srcId="{5E454D5B-2448-44A7-81DF-1A9DE3C9607A}" destId="{44B7E669-D170-449C-871C-653320379090}" srcOrd="0" destOrd="0" presId="urn:microsoft.com/office/officeart/2005/8/layout/venn2"/>
    <dgm:cxn modelId="{2C3EC643-8775-419B-96A7-1BC6066C7C7C}" type="presParOf" srcId="{5E454D5B-2448-44A7-81DF-1A9DE3C9607A}" destId="{424904C4-90B8-40BF-AE6E-80FC41850551}" srcOrd="1" destOrd="0" presId="urn:microsoft.com/office/officeart/2005/8/layout/venn2"/>
    <dgm:cxn modelId="{5A192461-DC2A-41E8-AE24-AC55F62FE416}" type="presParOf" srcId="{0AB8CDCD-34CD-4CEE-8210-5C520980B3C8}" destId="{3E2B2F21-9F23-4E78-A7CE-0EAAC00AF101}" srcOrd="3" destOrd="0" presId="urn:microsoft.com/office/officeart/2005/8/layout/venn2"/>
    <dgm:cxn modelId="{B3CEF29C-F6BB-4D85-A14C-BF894D12B903}" type="presParOf" srcId="{3E2B2F21-9F23-4E78-A7CE-0EAAC00AF101}" destId="{F508DF84-3242-4CBE-BE14-0C2CE61AD116}" srcOrd="0" destOrd="0" presId="urn:microsoft.com/office/officeart/2005/8/layout/venn2"/>
    <dgm:cxn modelId="{3DDE8E2B-CE98-40DA-A590-B8B8AC41FAE3}" type="presParOf" srcId="{3E2B2F21-9F23-4E78-A7CE-0EAAC00AF101}" destId="{4D08C2C7-182C-47EA-8536-00D3F9FBC27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2762A1-A8BB-42B3-8D69-630958E6E11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zh-TW" altLang="en-US"/>
        </a:p>
      </dgm:t>
    </dgm:pt>
    <dgm:pt modelId="{1F346D6B-BFD1-4A8F-BE75-425C62ADEBA2}">
      <dgm:prSet phldrT="[文字]"/>
      <dgm:spPr>
        <a:solidFill>
          <a:srgbClr val="FF5969"/>
        </a:solidFill>
        <a:ln w="19050">
          <a:noFill/>
        </a:ln>
      </dgm:spPr>
      <dgm:t>
        <a:bodyPr/>
        <a:lstStyle/>
        <a:p>
          <a:r>
            <a:rPr lang="en-US" altLang="zh-TW" dirty="0" smtClean="0">
              <a:solidFill>
                <a:schemeClr val="bg1"/>
              </a:solidFill>
            </a:rPr>
            <a:t>Forest </a:t>
          </a:r>
          <a:r>
            <a:rPr lang="en-US" altLang="zh-TW" dirty="0" err="1" smtClean="0">
              <a:solidFill>
                <a:schemeClr val="bg1"/>
              </a:solidFill>
            </a:rPr>
            <a:t>Omnichannel</a:t>
          </a:r>
          <a:endParaRPr lang="zh-TW" altLang="en-US" dirty="0">
            <a:solidFill>
              <a:schemeClr val="bg1"/>
            </a:solidFill>
          </a:endParaRPr>
        </a:p>
      </dgm:t>
    </dgm:pt>
    <dgm:pt modelId="{DAF9F87B-A2AD-48CA-989F-AA4A9C6F6602}" type="parTrans" cxnId="{37CD1E5B-9F57-4EC5-9E72-7BF50E1496F7}">
      <dgm:prSet/>
      <dgm:spPr/>
      <dgm:t>
        <a:bodyPr/>
        <a:lstStyle/>
        <a:p>
          <a:endParaRPr lang="zh-TW" altLang="en-US"/>
        </a:p>
      </dgm:t>
    </dgm:pt>
    <dgm:pt modelId="{FC633AF2-114E-4931-9723-6B77098E7D27}" type="sibTrans" cxnId="{37CD1E5B-9F57-4EC5-9E72-7BF50E1496F7}">
      <dgm:prSet/>
      <dgm:spPr/>
      <dgm:t>
        <a:bodyPr/>
        <a:lstStyle/>
        <a:p>
          <a:endParaRPr lang="zh-TW" altLang="en-US"/>
        </a:p>
      </dgm:t>
    </dgm:pt>
    <dgm:pt modelId="{3354100D-C5BB-4C6E-A56F-78913D63B7E8}">
      <dgm:prSet phldrT="[文字]"/>
      <dgm:spPr>
        <a:solidFill>
          <a:srgbClr val="FF5969"/>
        </a:solidFill>
        <a:ln w="19050">
          <a:solidFill>
            <a:schemeClr val="bg1"/>
          </a:solidFill>
        </a:ln>
      </dgm:spPr>
      <dgm:t>
        <a:bodyPr/>
        <a:lstStyle/>
        <a:p>
          <a:r>
            <a:rPr lang="en-US" altLang="zh-TW" dirty="0" smtClean="0">
              <a:solidFill>
                <a:schemeClr val="bg1"/>
              </a:solidFill>
            </a:rPr>
            <a:t>Estate </a:t>
          </a:r>
          <a:r>
            <a:rPr lang="en-US" altLang="zh-TW" dirty="0" err="1" smtClean="0">
              <a:solidFill>
                <a:schemeClr val="bg1"/>
              </a:solidFill>
            </a:rPr>
            <a:t>Omnichannel</a:t>
          </a:r>
          <a:endParaRPr lang="zh-TW" altLang="en-US" dirty="0">
            <a:solidFill>
              <a:schemeClr val="bg1"/>
            </a:solidFill>
          </a:endParaRPr>
        </a:p>
      </dgm:t>
    </dgm:pt>
    <dgm:pt modelId="{08CBEE4B-4311-4A70-9F1E-73F028AA4A4F}" type="parTrans" cxnId="{6820D50F-846A-458F-9147-062BEDF7D44D}">
      <dgm:prSet/>
      <dgm:spPr/>
      <dgm:t>
        <a:bodyPr/>
        <a:lstStyle/>
        <a:p>
          <a:endParaRPr lang="zh-TW" altLang="en-US"/>
        </a:p>
      </dgm:t>
    </dgm:pt>
    <dgm:pt modelId="{BDA0F042-F4DE-4CE5-B610-F1A8AF37FACF}" type="sibTrans" cxnId="{6820D50F-846A-458F-9147-062BEDF7D44D}">
      <dgm:prSet/>
      <dgm:spPr/>
      <dgm:t>
        <a:bodyPr/>
        <a:lstStyle/>
        <a:p>
          <a:endParaRPr lang="zh-TW" altLang="en-US"/>
        </a:p>
      </dgm:t>
    </dgm:pt>
    <dgm:pt modelId="{0AB8CDCD-34CD-4CEE-8210-5C520980B3C8}" type="pres">
      <dgm:prSet presAssocID="{1A2762A1-A8BB-42B3-8D69-630958E6E110}" presName="Name0" presStyleCnt="0">
        <dgm:presLayoutVars>
          <dgm:chMax val="7"/>
          <dgm:resizeHandles val="exact"/>
        </dgm:presLayoutVars>
      </dgm:prSet>
      <dgm:spPr/>
      <dgm:t>
        <a:bodyPr/>
        <a:lstStyle/>
        <a:p>
          <a:endParaRPr lang="zh-TW" altLang="en-US"/>
        </a:p>
      </dgm:t>
    </dgm:pt>
    <dgm:pt modelId="{54D9926C-8694-49BA-9766-25000ECFAF9C}" type="pres">
      <dgm:prSet presAssocID="{1A2762A1-A8BB-42B3-8D69-630958E6E110}" presName="comp1" presStyleCnt="0"/>
      <dgm:spPr/>
    </dgm:pt>
    <dgm:pt modelId="{D602943F-653F-40B6-ABDB-9F44659B596B}" type="pres">
      <dgm:prSet presAssocID="{1A2762A1-A8BB-42B3-8D69-630958E6E110}" presName="circle1" presStyleLbl="node1" presStyleIdx="0" presStyleCnt="2" custLinFactNeighborX="0" custLinFactNeighborY="3702"/>
      <dgm:spPr/>
      <dgm:t>
        <a:bodyPr/>
        <a:lstStyle/>
        <a:p>
          <a:endParaRPr lang="zh-TW" altLang="en-US"/>
        </a:p>
      </dgm:t>
    </dgm:pt>
    <dgm:pt modelId="{2D23C874-8886-49C0-BC67-AF3BDB7555E6}" type="pres">
      <dgm:prSet presAssocID="{1A2762A1-A8BB-42B3-8D69-630958E6E110}" presName="c1text" presStyleLbl="node1" presStyleIdx="0" presStyleCnt="2">
        <dgm:presLayoutVars>
          <dgm:bulletEnabled val="1"/>
        </dgm:presLayoutVars>
      </dgm:prSet>
      <dgm:spPr/>
      <dgm:t>
        <a:bodyPr/>
        <a:lstStyle/>
        <a:p>
          <a:endParaRPr lang="zh-TW" altLang="en-US"/>
        </a:p>
      </dgm:t>
    </dgm:pt>
    <dgm:pt modelId="{D63EEB6C-7E8B-4AE4-BFEE-743631677E8F}" type="pres">
      <dgm:prSet presAssocID="{1A2762A1-A8BB-42B3-8D69-630958E6E110}" presName="comp2" presStyleCnt="0"/>
      <dgm:spPr/>
    </dgm:pt>
    <dgm:pt modelId="{F854F9AE-2A11-4F48-8579-D43D3CC7E392}" type="pres">
      <dgm:prSet presAssocID="{1A2762A1-A8BB-42B3-8D69-630958E6E110}" presName="circle2" presStyleLbl="node1" presStyleIdx="1" presStyleCnt="2"/>
      <dgm:spPr/>
      <dgm:t>
        <a:bodyPr/>
        <a:lstStyle/>
        <a:p>
          <a:endParaRPr lang="zh-TW" altLang="en-US"/>
        </a:p>
      </dgm:t>
    </dgm:pt>
    <dgm:pt modelId="{934D6049-8110-46F8-837A-FEA18950621C}" type="pres">
      <dgm:prSet presAssocID="{1A2762A1-A8BB-42B3-8D69-630958E6E110}" presName="c2text" presStyleLbl="node1" presStyleIdx="1" presStyleCnt="2">
        <dgm:presLayoutVars>
          <dgm:bulletEnabled val="1"/>
        </dgm:presLayoutVars>
      </dgm:prSet>
      <dgm:spPr/>
      <dgm:t>
        <a:bodyPr/>
        <a:lstStyle/>
        <a:p>
          <a:endParaRPr lang="zh-TW" altLang="en-US"/>
        </a:p>
      </dgm:t>
    </dgm:pt>
  </dgm:ptLst>
  <dgm:cxnLst>
    <dgm:cxn modelId="{6820D50F-846A-458F-9147-062BEDF7D44D}" srcId="{1A2762A1-A8BB-42B3-8D69-630958E6E110}" destId="{3354100D-C5BB-4C6E-A56F-78913D63B7E8}" srcOrd="1" destOrd="0" parTransId="{08CBEE4B-4311-4A70-9F1E-73F028AA4A4F}" sibTransId="{BDA0F042-F4DE-4CE5-B610-F1A8AF37FACF}"/>
    <dgm:cxn modelId="{4EE96F8B-8817-47DA-AC1B-8777B07531E6}" type="presOf" srcId="{1A2762A1-A8BB-42B3-8D69-630958E6E110}" destId="{0AB8CDCD-34CD-4CEE-8210-5C520980B3C8}" srcOrd="0" destOrd="0" presId="urn:microsoft.com/office/officeart/2005/8/layout/venn2"/>
    <dgm:cxn modelId="{95D4C692-3CA9-4754-8214-7DE410BA7206}" type="presOf" srcId="{3354100D-C5BB-4C6E-A56F-78913D63B7E8}" destId="{934D6049-8110-46F8-837A-FEA18950621C}" srcOrd="1" destOrd="0" presId="urn:microsoft.com/office/officeart/2005/8/layout/venn2"/>
    <dgm:cxn modelId="{37CD1E5B-9F57-4EC5-9E72-7BF50E1496F7}" srcId="{1A2762A1-A8BB-42B3-8D69-630958E6E110}" destId="{1F346D6B-BFD1-4A8F-BE75-425C62ADEBA2}" srcOrd="0" destOrd="0" parTransId="{DAF9F87B-A2AD-48CA-989F-AA4A9C6F6602}" sibTransId="{FC633AF2-114E-4931-9723-6B77098E7D27}"/>
    <dgm:cxn modelId="{949CEB4E-2B0C-402D-A015-65F23990B6AB}" type="presOf" srcId="{1F346D6B-BFD1-4A8F-BE75-425C62ADEBA2}" destId="{D602943F-653F-40B6-ABDB-9F44659B596B}" srcOrd="0" destOrd="0" presId="urn:microsoft.com/office/officeart/2005/8/layout/venn2"/>
    <dgm:cxn modelId="{2EFF18B8-F17D-42B0-ADA0-AE188F650737}" type="presOf" srcId="{3354100D-C5BB-4C6E-A56F-78913D63B7E8}" destId="{F854F9AE-2A11-4F48-8579-D43D3CC7E392}" srcOrd="0" destOrd="0" presId="urn:microsoft.com/office/officeart/2005/8/layout/venn2"/>
    <dgm:cxn modelId="{F9E58ADB-7710-41F0-96E4-133DCD8091BE}" type="presOf" srcId="{1F346D6B-BFD1-4A8F-BE75-425C62ADEBA2}" destId="{2D23C874-8886-49C0-BC67-AF3BDB7555E6}" srcOrd="1" destOrd="0" presId="urn:microsoft.com/office/officeart/2005/8/layout/venn2"/>
    <dgm:cxn modelId="{F0FA6069-FF91-49E2-BC69-54E8A991DBF8}" type="presParOf" srcId="{0AB8CDCD-34CD-4CEE-8210-5C520980B3C8}" destId="{54D9926C-8694-49BA-9766-25000ECFAF9C}" srcOrd="0" destOrd="0" presId="urn:microsoft.com/office/officeart/2005/8/layout/venn2"/>
    <dgm:cxn modelId="{9CE33AD0-26E2-43B9-B3C3-6A285F3C87A1}" type="presParOf" srcId="{54D9926C-8694-49BA-9766-25000ECFAF9C}" destId="{D602943F-653F-40B6-ABDB-9F44659B596B}" srcOrd="0" destOrd="0" presId="urn:microsoft.com/office/officeart/2005/8/layout/venn2"/>
    <dgm:cxn modelId="{EDF72945-330C-4221-A3B1-6D4AAC0A6CCE}" type="presParOf" srcId="{54D9926C-8694-49BA-9766-25000ECFAF9C}" destId="{2D23C874-8886-49C0-BC67-AF3BDB7555E6}" srcOrd="1" destOrd="0" presId="urn:microsoft.com/office/officeart/2005/8/layout/venn2"/>
    <dgm:cxn modelId="{A3830C90-376C-47A0-8953-E1C113663B0A}" type="presParOf" srcId="{0AB8CDCD-34CD-4CEE-8210-5C520980B3C8}" destId="{D63EEB6C-7E8B-4AE4-BFEE-743631677E8F}" srcOrd="1" destOrd="0" presId="urn:microsoft.com/office/officeart/2005/8/layout/venn2"/>
    <dgm:cxn modelId="{F29CF3FA-8A02-485A-9717-C165FAF303B3}" type="presParOf" srcId="{D63EEB6C-7E8B-4AE4-BFEE-743631677E8F}" destId="{F854F9AE-2A11-4F48-8579-D43D3CC7E392}" srcOrd="0" destOrd="0" presId="urn:microsoft.com/office/officeart/2005/8/layout/venn2"/>
    <dgm:cxn modelId="{DC9C6FB5-7AD7-409E-8357-A55FB60E8CCB}" type="presParOf" srcId="{D63EEB6C-7E8B-4AE4-BFEE-743631677E8F}" destId="{934D6049-8110-46F8-837A-FEA18950621C}"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2943F-653F-40B6-ABDB-9F44659B596B}">
      <dsp:nvSpPr>
        <dsp:cNvPr id="0" name=""/>
        <dsp:cNvSpPr/>
      </dsp:nvSpPr>
      <dsp:spPr>
        <a:xfrm>
          <a:off x="1106644" y="0"/>
          <a:ext cx="3819339" cy="3819339"/>
        </a:xfrm>
        <a:prstGeom prst="ellipse">
          <a:avLst/>
        </a:prstGeom>
        <a:solidFill>
          <a:srgbClr val="FF596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TW" sz="1800" kern="1200" dirty="0" smtClean="0">
              <a:solidFill>
                <a:schemeClr val="bg1"/>
              </a:solidFill>
            </a:rPr>
            <a:t>Forest</a:t>
          </a:r>
          <a:endParaRPr lang="zh-TW" altLang="en-US" sz="1800" kern="1200" dirty="0">
            <a:solidFill>
              <a:schemeClr val="bg1"/>
            </a:solidFill>
          </a:endParaRPr>
        </a:p>
      </dsp:txBody>
      <dsp:txXfrm>
        <a:off x="2482370" y="190966"/>
        <a:ext cx="1067887" cy="572900"/>
      </dsp:txXfrm>
    </dsp:sp>
    <dsp:sp modelId="{F854F9AE-2A11-4F48-8579-D43D3CC7E392}">
      <dsp:nvSpPr>
        <dsp:cNvPr id="0" name=""/>
        <dsp:cNvSpPr/>
      </dsp:nvSpPr>
      <dsp:spPr>
        <a:xfrm>
          <a:off x="1488578" y="763867"/>
          <a:ext cx="3055471" cy="3055471"/>
        </a:xfrm>
        <a:prstGeom prst="ellipse">
          <a:avLst/>
        </a:prstGeom>
        <a:no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TW" sz="1800" kern="1200" dirty="0" smtClean="0">
              <a:solidFill>
                <a:schemeClr val="bg1"/>
              </a:solidFill>
            </a:rPr>
            <a:t>Estate</a:t>
          </a:r>
          <a:endParaRPr lang="zh-TW" altLang="en-US" sz="1800" kern="1200" dirty="0">
            <a:solidFill>
              <a:schemeClr val="bg1"/>
            </a:solidFill>
          </a:endParaRPr>
        </a:p>
      </dsp:txBody>
      <dsp:txXfrm>
        <a:off x="2482370" y="947196"/>
        <a:ext cx="1067887" cy="549984"/>
      </dsp:txXfrm>
    </dsp:sp>
    <dsp:sp modelId="{44B7E669-D170-449C-871C-653320379090}">
      <dsp:nvSpPr>
        <dsp:cNvPr id="0" name=""/>
        <dsp:cNvSpPr/>
      </dsp:nvSpPr>
      <dsp:spPr>
        <a:xfrm>
          <a:off x="1870512" y="1527735"/>
          <a:ext cx="2291603" cy="2291603"/>
        </a:xfrm>
        <a:prstGeom prst="ellipse">
          <a:avLst/>
        </a:prstGeom>
        <a:no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TW" sz="1800" kern="1200" dirty="0" smtClean="0">
              <a:solidFill>
                <a:schemeClr val="bg1"/>
              </a:solidFill>
            </a:rPr>
            <a:t>Garden</a:t>
          </a:r>
          <a:endParaRPr lang="zh-TW" altLang="en-US" sz="1800" kern="1200" dirty="0">
            <a:solidFill>
              <a:schemeClr val="bg1"/>
            </a:solidFill>
          </a:endParaRPr>
        </a:p>
      </dsp:txBody>
      <dsp:txXfrm>
        <a:off x="2482370" y="1699605"/>
        <a:ext cx="1067887" cy="515610"/>
      </dsp:txXfrm>
    </dsp:sp>
    <dsp:sp modelId="{F508DF84-3242-4CBE-BE14-0C2CE61AD116}">
      <dsp:nvSpPr>
        <dsp:cNvPr id="0" name=""/>
        <dsp:cNvSpPr/>
      </dsp:nvSpPr>
      <dsp:spPr>
        <a:xfrm>
          <a:off x="2252446" y="2291603"/>
          <a:ext cx="1527735" cy="1527735"/>
        </a:xfrm>
        <a:prstGeom prst="ellipse">
          <a:avLst/>
        </a:prstGeom>
        <a:no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TW" sz="1800" kern="1200" dirty="0" smtClean="0">
              <a:solidFill>
                <a:schemeClr val="bg1"/>
              </a:solidFill>
            </a:rPr>
            <a:t>Blossom</a:t>
          </a:r>
          <a:endParaRPr lang="zh-TW" altLang="en-US" sz="1800" kern="1200" dirty="0">
            <a:solidFill>
              <a:schemeClr val="bg1"/>
            </a:solidFill>
          </a:endParaRPr>
        </a:p>
      </dsp:txBody>
      <dsp:txXfrm>
        <a:off x="2476177" y="2673537"/>
        <a:ext cx="1080272" cy="763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2943F-653F-40B6-ABDB-9F44659B596B}">
      <dsp:nvSpPr>
        <dsp:cNvPr id="0" name=""/>
        <dsp:cNvSpPr/>
      </dsp:nvSpPr>
      <dsp:spPr>
        <a:xfrm>
          <a:off x="1106644" y="0"/>
          <a:ext cx="3819339" cy="3819339"/>
        </a:xfrm>
        <a:prstGeom prst="ellipse">
          <a:avLst/>
        </a:prstGeom>
        <a:solidFill>
          <a:srgbClr val="FF596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TW" sz="1600" kern="1200" dirty="0" smtClean="0">
              <a:solidFill>
                <a:schemeClr val="bg1"/>
              </a:solidFill>
            </a:rPr>
            <a:t>Forest </a:t>
          </a:r>
          <a:r>
            <a:rPr lang="en-US" altLang="zh-TW" sz="1600" kern="1200" dirty="0" err="1" smtClean="0">
              <a:solidFill>
                <a:schemeClr val="bg1"/>
              </a:solidFill>
            </a:rPr>
            <a:t>Omnichannel</a:t>
          </a:r>
          <a:endParaRPr lang="zh-TW" altLang="en-US" sz="1600" kern="1200" dirty="0">
            <a:solidFill>
              <a:schemeClr val="bg1"/>
            </a:solidFill>
          </a:endParaRPr>
        </a:p>
      </dsp:txBody>
      <dsp:txXfrm>
        <a:off x="2013737" y="286450"/>
        <a:ext cx="2005152" cy="649287"/>
      </dsp:txXfrm>
    </dsp:sp>
    <dsp:sp modelId="{F854F9AE-2A11-4F48-8579-D43D3CC7E392}">
      <dsp:nvSpPr>
        <dsp:cNvPr id="0" name=""/>
        <dsp:cNvSpPr/>
      </dsp:nvSpPr>
      <dsp:spPr>
        <a:xfrm>
          <a:off x="1584061" y="954834"/>
          <a:ext cx="2864504" cy="2864504"/>
        </a:xfrm>
        <a:prstGeom prst="ellipse">
          <a:avLst/>
        </a:prstGeom>
        <a:solidFill>
          <a:srgbClr val="FF596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zh-TW" sz="1600" kern="1200" dirty="0" smtClean="0">
              <a:solidFill>
                <a:schemeClr val="bg1"/>
              </a:solidFill>
            </a:rPr>
            <a:t>Estate </a:t>
          </a:r>
          <a:r>
            <a:rPr lang="en-US" altLang="zh-TW" sz="1600" kern="1200" dirty="0" err="1" smtClean="0">
              <a:solidFill>
                <a:schemeClr val="bg1"/>
              </a:solidFill>
            </a:rPr>
            <a:t>Omnichannel</a:t>
          </a:r>
          <a:endParaRPr lang="zh-TW" altLang="en-US" sz="1600" kern="1200" dirty="0">
            <a:solidFill>
              <a:schemeClr val="bg1"/>
            </a:solidFill>
          </a:endParaRPr>
        </a:p>
      </dsp:txBody>
      <dsp:txXfrm>
        <a:off x="2003558" y="1670960"/>
        <a:ext cx="2025510" cy="14322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F5CDDD-C0DF-4668-939E-C6005579D14F}" type="datetimeFigureOut">
              <a:rPr lang="zh-TW" altLang="en-US" smtClean="0"/>
              <a:t>2021/2/4</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88211-23E2-4390-B324-272BB036B6A4}" type="slidenum">
              <a:rPr lang="zh-TW" altLang="en-US" smtClean="0"/>
              <a:t>‹#›</a:t>
            </a:fld>
            <a:endParaRPr lang="zh-TW" altLang="en-US"/>
          </a:p>
        </p:txBody>
      </p:sp>
    </p:spTree>
    <p:extLst>
      <p:ext uri="{BB962C8B-B14F-4D97-AF65-F5344CB8AC3E}">
        <p14:creationId xmlns:p14="http://schemas.microsoft.com/office/powerpoint/2010/main" val="2093054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27618-0F67-4E21-AA37-7D4517149369}" type="datetimeFigureOut">
              <a:rPr lang="zh-TW" altLang="en-US" smtClean="0"/>
              <a:t>2021/2/4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15617-C95E-4F2A-BC0B-423E054D393B}" type="slidenum">
              <a:rPr lang="zh-TW" altLang="en-US" smtClean="0"/>
              <a:t>‹#›</a:t>
            </a:fld>
            <a:endParaRPr lang="zh-TW" altLang="en-US"/>
          </a:p>
        </p:txBody>
      </p:sp>
    </p:spTree>
    <p:extLst>
      <p:ext uri="{BB962C8B-B14F-4D97-AF65-F5344CB8AC3E}">
        <p14:creationId xmlns:p14="http://schemas.microsoft.com/office/powerpoint/2010/main" val="403075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Freshdesk</a:t>
            </a:r>
            <a:r>
              <a:rPr lang="en-US" altLang="zh-TW" dirty="0" smtClean="0"/>
              <a:t>:</a:t>
            </a:r>
            <a:r>
              <a:rPr lang="zh-TW" altLang="en-US" sz="1200" b="1" dirty="0" smtClean="0">
                <a:solidFill>
                  <a:srgbClr val="174C43"/>
                </a:solidFill>
              </a:rPr>
              <a:t>線上雲端客服軟體與工單管理系統</a:t>
            </a:r>
            <a:endParaRPr lang="en-US" altLang="zh-TW" sz="1200" b="1" dirty="0" smtClean="0">
              <a:solidFill>
                <a:srgbClr val="174C4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err="1" smtClean="0">
                <a:solidFill>
                  <a:srgbClr val="174C43"/>
                </a:solidFill>
              </a:rPr>
              <a:t>Freshworks</a:t>
            </a:r>
            <a:r>
              <a:rPr lang="en-US" altLang="zh-TW" sz="1200" b="1" dirty="0" smtClean="0">
                <a:solidFill>
                  <a:srgbClr val="174C43"/>
                </a:solidFill>
              </a:rPr>
              <a:t> CRM:</a:t>
            </a:r>
            <a:r>
              <a:rPr lang="zh-TW" altLang="en-US" sz="1200" b="1" dirty="0" smtClean="0">
                <a:solidFill>
                  <a:srgbClr val="3D2A0C"/>
                </a:solidFill>
              </a:rPr>
              <a:t>銷售</a:t>
            </a:r>
            <a:r>
              <a:rPr lang="en-US" altLang="zh-TW" sz="1200" b="1" dirty="0" smtClean="0">
                <a:solidFill>
                  <a:srgbClr val="3D2A0C"/>
                </a:solidFill>
              </a:rPr>
              <a:t>CRM</a:t>
            </a:r>
            <a:r>
              <a:rPr lang="zh-TW" altLang="en-US" sz="1200" b="1" dirty="0" smtClean="0">
                <a:solidFill>
                  <a:srgbClr val="3D2A0C"/>
                </a:solidFill>
              </a:rPr>
              <a:t>系統</a:t>
            </a:r>
            <a:endParaRPr lang="en-US" altLang="zh-TW" sz="1200" b="1" dirty="0" smtClean="0">
              <a:solidFill>
                <a:srgbClr val="3D2A0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err="1" smtClean="0">
                <a:solidFill>
                  <a:srgbClr val="3D2A0C"/>
                </a:solidFill>
              </a:rPr>
              <a:t>Freshchat</a:t>
            </a:r>
            <a:r>
              <a:rPr lang="en-US" altLang="zh-TW" sz="1200" b="1" dirty="0" smtClean="0">
                <a:solidFill>
                  <a:srgbClr val="3D2A0C"/>
                </a:solidFill>
              </a:rPr>
              <a:t>:</a:t>
            </a:r>
            <a:r>
              <a:rPr lang="zh-TW" altLang="en-US" sz="1200" b="1" dirty="0" smtClean="0">
                <a:solidFill>
                  <a:srgbClr val="054366"/>
                </a:solidFill>
              </a:rPr>
              <a:t>整合多個即時聊天媒體的現代化通訊軟體</a:t>
            </a:r>
            <a:endParaRPr lang="en-US" altLang="zh-TW" sz="1200" b="1" dirty="0" smtClean="0">
              <a:solidFill>
                <a:srgbClr val="05436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err="1" smtClean="0">
                <a:solidFill>
                  <a:srgbClr val="3D2A0C"/>
                </a:solidFill>
              </a:rPr>
              <a:t>Freshservice</a:t>
            </a:r>
            <a:r>
              <a:rPr lang="en-US" altLang="zh-TW" sz="1200" b="1" dirty="0" smtClean="0">
                <a:solidFill>
                  <a:srgbClr val="3D2A0C"/>
                </a:solidFill>
              </a:rPr>
              <a:t>:</a:t>
            </a:r>
            <a:r>
              <a:rPr lang="zh-TW" altLang="en-US" sz="1200" b="1" dirty="0" smtClean="0">
                <a:solidFill>
                  <a:srgbClr val="082B4F"/>
                </a:solidFill>
              </a:rPr>
              <a:t>企業內部</a:t>
            </a:r>
            <a:r>
              <a:rPr lang="en-US" altLang="zh-TW" sz="1200" b="1" dirty="0" smtClean="0">
                <a:solidFill>
                  <a:srgbClr val="082B4F"/>
                </a:solidFill>
              </a:rPr>
              <a:t>IT</a:t>
            </a:r>
            <a:r>
              <a:rPr lang="zh-TW" altLang="en-US" sz="1200" b="1" dirty="0" smtClean="0">
                <a:solidFill>
                  <a:srgbClr val="082B4F"/>
                </a:solidFill>
              </a:rPr>
              <a:t>服務管理軟體</a:t>
            </a:r>
            <a:endParaRPr lang="en-US" altLang="zh-TW" sz="1200" b="1" dirty="0" smtClean="0">
              <a:solidFill>
                <a:srgbClr val="082B4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err="1" smtClean="0">
                <a:solidFill>
                  <a:srgbClr val="3D2A0C"/>
                </a:solidFill>
              </a:rPr>
              <a:t>Freshteam</a:t>
            </a:r>
            <a:r>
              <a:rPr lang="en-US" altLang="zh-TW" sz="1200" b="1" dirty="0" smtClean="0">
                <a:solidFill>
                  <a:srgbClr val="3D2A0C"/>
                </a:solidFill>
              </a:rPr>
              <a:t>:</a:t>
            </a:r>
            <a:r>
              <a:rPr lang="zh-TW" altLang="en-US" sz="1200" b="1" dirty="0" smtClean="0">
                <a:solidFill>
                  <a:srgbClr val="6D272D"/>
                </a:solidFill>
              </a:rPr>
              <a:t>智能人力資源軟體</a:t>
            </a:r>
            <a:endParaRPr lang="en-US" altLang="zh-TW" sz="1200" b="0" dirty="0" smtClean="0">
              <a:solidFill>
                <a:srgbClr val="6D272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solidFill>
                  <a:srgbClr val="6D272D"/>
                </a:solidFill>
              </a:rPr>
              <a:t>網站監測工具</a:t>
            </a:r>
            <a:endParaRPr lang="en-US" altLang="zh-TW" sz="1200" b="1" dirty="0" smtClean="0">
              <a:solidFill>
                <a:srgbClr val="3D2A0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dirty="0" smtClean="0">
              <a:solidFill>
                <a:srgbClr val="174C43"/>
              </a:solidFill>
            </a:endParaRPr>
          </a:p>
          <a:p>
            <a:endParaRPr lang="zh-TW" altLang="en-US" dirty="0"/>
          </a:p>
        </p:txBody>
      </p:sp>
      <p:sp>
        <p:nvSpPr>
          <p:cNvPr id="4" name="投影片編號版面配置區 3"/>
          <p:cNvSpPr>
            <a:spLocks noGrp="1"/>
          </p:cNvSpPr>
          <p:nvPr>
            <p:ph type="sldNum" sz="quarter" idx="10"/>
          </p:nvPr>
        </p:nvSpPr>
        <p:spPr/>
        <p:txBody>
          <a:bodyPr/>
          <a:lstStyle/>
          <a:p>
            <a:fld id="{82815617-C95E-4F2A-BC0B-423E054D393B}" type="slidenum">
              <a:rPr lang="zh-TW" altLang="en-US" smtClean="0"/>
              <a:t>10</a:t>
            </a:fld>
            <a:endParaRPr lang="zh-TW" altLang="en-US"/>
          </a:p>
        </p:txBody>
      </p:sp>
    </p:spTree>
    <p:extLst>
      <p:ext uri="{BB962C8B-B14F-4D97-AF65-F5344CB8AC3E}">
        <p14:creationId xmlns:p14="http://schemas.microsoft.com/office/powerpoint/2010/main" val="343315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什麼時候適合使用外部運營商提供的電話號碼</a:t>
            </a:r>
            <a:r>
              <a:rPr lang="en-US" altLang="zh-TW" sz="1200" b="0" i="0" kern="1200" dirty="0" smtClean="0">
                <a:solidFill>
                  <a:schemeClr val="tx1"/>
                </a:solidFill>
                <a:effectLst/>
                <a:latin typeface="+mn-lt"/>
                <a:ea typeface="+mn-ea"/>
                <a:cs typeface="+mn-cs"/>
              </a:rPr>
              <a:t>:</a:t>
            </a:r>
          </a:p>
          <a:p>
            <a:pPr rtl="0" latinLnBrk="0"/>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您希望在不失去運營商的情況下利用</a:t>
            </a:r>
            <a:r>
              <a:rPr lang="en-US" altLang="zh-TW" sz="1200" b="0" i="0" kern="1200" dirty="0" err="1" smtClean="0">
                <a:solidFill>
                  <a:schemeClr val="tx1"/>
                </a:solidFill>
                <a:effectLst/>
                <a:latin typeface="+mn-lt"/>
                <a:ea typeface="+mn-ea"/>
                <a:cs typeface="+mn-cs"/>
              </a:rPr>
              <a:t>Freshcaller</a:t>
            </a:r>
            <a:r>
              <a:rPr lang="zh-TW" altLang="en-US" sz="1200" b="0" i="0" kern="1200" dirty="0" smtClean="0">
                <a:solidFill>
                  <a:schemeClr val="tx1"/>
                </a:solidFill>
                <a:effectLst/>
                <a:latin typeface="+mn-lt"/>
                <a:ea typeface="+mn-ea"/>
                <a:cs typeface="+mn-cs"/>
              </a:rPr>
              <a:t>的功能</a:t>
            </a:r>
          </a:p>
          <a:p>
            <a:pPr rtl="0" latinLnBrk="0"/>
            <a:r>
              <a:rPr lang="en-US" altLang="zh-TW" sz="1200" b="0" i="0" kern="1200" dirty="0" smtClean="0">
                <a:solidFill>
                  <a:schemeClr val="tx1"/>
                </a:solidFill>
                <a:effectLst/>
                <a:latin typeface="+mn-lt"/>
                <a:ea typeface="+mn-ea"/>
                <a:cs typeface="+mn-cs"/>
              </a:rPr>
              <a:t>2.Freshcaller</a:t>
            </a:r>
            <a:r>
              <a:rPr lang="zh-TW" altLang="en-US" sz="1200" b="0" i="0" kern="1200" dirty="0" smtClean="0">
                <a:solidFill>
                  <a:schemeClr val="tx1"/>
                </a:solidFill>
                <a:effectLst/>
                <a:latin typeface="+mn-lt"/>
                <a:ea typeface="+mn-ea"/>
                <a:cs typeface="+mn-cs"/>
              </a:rPr>
              <a:t>在您經營的地區沒有電話號碼 </a:t>
            </a:r>
          </a:p>
          <a:p>
            <a:pPr rtl="0" latinLnBrk="0"/>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您現有的號碼無法移植到</a:t>
            </a:r>
            <a:r>
              <a:rPr lang="en-US" altLang="zh-TW" sz="1200" b="0" i="0" kern="1200" dirty="0" err="1" smtClean="0">
                <a:solidFill>
                  <a:schemeClr val="tx1"/>
                </a:solidFill>
                <a:effectLst/>
                <a:latin typeface="+mn-lt"/>
                <a:ea typeface="+mn-ea"/>
                <a:cs typeface="+mn-cs"/>
              </a:rPr>
              <a:t>Freshcaller</a:t>
            </a:r>
            <a:endParaRPr lang="en-US" altLang="zh-TW" sz="1200" b="0" i="0" kern="1200" dirty="0" smtClean="0">
              <a:solidFill>
                <a:schemeClr val="tx1"/>
              </a:solidFill>
              <a:effectLst/>
              <a:latin typeface="+mn-lt"/>
              <a:ea typeface="+mn-ea"/>
              <a:cs typeface="+mn-cs"/>
            </a:endParaRPr>
          </a:p>
          <a:p>
            <a:pPr rtl="0" latinLnBrk="0"/>
            <a:r>
              <a:rPr lang="en-US" altLang="zh-TW" sz="1200" b="0" i="0" kern="1200" dirty="0" smtClean="0">
                <a:solidFill>
                  <a:schemeClr val="tx1"/>
                </a:solidFill>
                <a:effectLst/>
                <a:latin typeface="+mn-lt"/>
                <a:ea typeface="+mn-ea"/>
                <a:cs typeface="+mn-cs"/>
              </a:rPr>
              <a:t>4.</a:t>
            </a:r>
            <a:r>
              <a:rPr lang="zh-TW" altLang="en-US" sz="1200" b="0" i="0" kern="1200" dirty="0" smtClean="0">
                <a:solidFill>
                  <a:schemeClr val="tx1"/>
                </a:solidFill>
                <a:effectLst/>
                <a:latin typeface="+mn-lt"/>
                <a:ea typeface="+mn-ea"/>
                <a:cs typeface="+mn-cs"/>
              </a:rPr>
              <a:t>您當地的運營商提供更好的通話費率</a:t>
            </a:r>
          </a:p>
          <a:p>
            <a:pPr rtl="0" latinLnBrk="0"/>
            <a:r>
              <a:rPr lang="en-US" altLang="zh-TW" sz="1200" b="0" i="0" kern="1200" dirty="0" smtClean="0">
                <a:solidFill>
                  <a:schemeClr val="tx1"/>
                </a:solidFill>
                <a:effectLst/>
                <a:latin typeface="+mn-lt"/>
                <a:ea typeface="+mn-ea"/>
                <a:cs typeface="+mn-cs"/>
              </a:rPr>
              <a:t>5.</a:t>
            </a:r>
            <a:r>
              <a:rPr lang="zh-TW" altLang="en-US" sz="1200" b="0" i="0" kern="1200" dirty="0" smtClean="0">
                <a:solidFill>
                  <a:schemeClr val="tx1"/>
                </a:solidFill>
                <a:effectLst/>
                <a:latin typeface="+mn-lt"/>
                <a:ea typeface="+mn-ea"/>
                <a:cs typeface="+mn-cs"/>
              </a:rPr>
              <a:t>您已經與當地的運營商簽訂了合同</a:t>
            </a:r>
          </a:p>
          <a:p>
            <a:endParaRPr lang="zh-TW" altLang="en-US" dirty="0"/>
          </a:p>
        </p:txBody>
      </p:sp>
      <p:sp>
        <p:nvSpPr>
          <p:cNvPr id="4" name="投影片編號版面配置區 3"/>
          <p:cNvSpPr>
            <a:spLocks noGrp="1"/>
          </p:cNvSpPr>
          <p:nvPr>
            <p:ph type="sldNum" sz="quarter" idx="10"/>
          </p:nvPr>
        </p:nvSpPr>
        <p:spPr/>
        <p:txBody>
          <a:bodyPr/>
          <a:lstStyle/>
          <a:p>
            <a:fld id="{82815617-C95E-4F2A-BC0B-423E054D393B}" type="slidenum">
              <a:rPr lang="zh-TW" altLang="en-US" smtClean="0"/>
              <a:t>31</a:t>
            </a:fld>
            <a:endParaRPr lang="zh-TW" altLang="en-US"/>
          </a:p>
        </p:txBody>
      </p:sp>
    </p:spTree>
    <p:extLst>
      <p:ext uri="{BB962C8B-B14F-4D97-AF65-F5344CB8AC3E}">
        <p14:creationId xmlns:p14="http://schemas.microsoft.com/office/powerpoint/2010/main" val="2798072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2" y="4701396"/>
            <a:ext cx="12213942" cy="2156604"/>
          </a:xfrm>
          <a:prstGeom prst="rect">
            <a:avLst/>
          </a:prstGeom>
        </p:spPr>
      </p:pic>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9266" y="899271"/>
            <a:ext cx="3233468" cy="2528321"/>
          </a:xfrm>
          <a:prstGeom prst="rect">
            <a:avLst/>
          </a:prstGeom>
        </p:spPr>
      </p:pic>
      <p:sp>
        <p:nvSpPr>
          <p:cNvPr id="12" name="投影片編號版面配置區 6"/>
          <p:cNvSpPr>
            <a:spLocks noGrp="1"/>
          </p:cNvSpPr>
          <p:nvPr>
            <p:ph type="sldNum" sz="quarter" idx="12"/>
          </p:nvPr>
        </p:nvSpPr>
        <p:spPr>
          <a:xfrm>
            <a:off x="9197192" y="6356350"/>
            <a:ext cx="2743200" cy="365125"/>
          </a:xfrm>
        </p:spPr>
        <p:txBody>
          <a:bodyPr/>
          <a:lstStyle/>
          <a:p>
            <a:fld id="{E086AF19-3B56-4017-AB5A-AC3A88D40198}" type="slidenum">
              <a:rPr lang="zh-TW" altLang="en-US" smtClean="0"/>
              <a:t>‹#›</a:t>
            </a:fld>
            <a:endParaRPr lang="zh-TW" altLang="en-US"/>
          </a:p>
        </p:txBody>
      </p:sp>
      <p:sp>
        <p:nvSpPr>
          <p:cNvPr id="13" name="日期版面配置區 3"/>
          <p:cNvSpPr>
            <a:spLocks noGrp="1"/>
          </p:cNvSpPr>
          <p:nvPr>
            <p:ph type="dt" sz="half" idx="10"/>
          </p:nvPr>
        </p:nvSpPr>
        <p:spPr>
          <a:xfrm>
            <a:off x="838200" y="6356350"/>
            <a:ext cx="2743200" cy="365125"/>
          </a:xfrm>
        </p:spPr>
        <p:txBody>
          <a:bodyPr/>
          <a:lstStyle/>
          <a:p>
            <a:fld id="{AB1DC89F-DFAA-4512-A2C4-D04455D2D08C}" type="datetimeFigureOut">
              <a:rPr lang="zh-TW" altLang="en-US" smtClean="0"/>
              <a:t>2021/2/4</a:t>
            </a:fld>
            <a:endParaRPr lang="zh-TW" altLang="en-US"/>
          </a:p>
        </p:txBody>
      </p:sp>
      <p:pic>
        <p:nvPicPr>
          <p:cNvPr id="14" name="圖片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pic>
        <p:nvPicPr>
          <p:cNvPr id="15" name="圖片 14"/>
          <p:cNvPicPr>
            <a:picLocks noChangeAspect="1"/>
          </p:cNvPicPr>
          <p:nvPr userDrawn="1"/>
        </p:nvPicPr>
        <p:blipFill rotWithShape="1">
          <a:blip r:embed="rId2">
            <a:extLst>
              <a:ext uri="{28A0092B-C50C-407E-A947-70E740481C1C}">
                <a14:useLocalDpi xmlns:a14="http://schemas.microsoft.com/office/drawing/2010/main" val="0"/>
              </a:ext>
            </a:extLst>
          </a:blip>
          <a:srcRect l="204" t="94400"/>
          <a:stretch/>
        </p:blipFill>
        <p:spPr>
          <a:xfrm rot="10800000">
            <a:off x="0" y="0"/>
            <a:ext cx="12189125" cy="120770"/>
          </a:xfrm>
          <a:prstGeom prst="rect">
            <a:avLst/>
          </a:prstGeom>
        </p:spPr>
      </p:pic>
      <p:sp>
        <p:nvSpPr>
          <p:cNvPr id="17" name="標題 1"/>
          <p:cNvSpPr>
            <a:spLocks noGrp="1"/>
          </p:cNvSpPr>
          <p:nvPr>
            <p:ph type="title"/>
          </p:nvPr>
        </p:nvSpPr>
        <p:spPr>
          <a:xfrm>
            <a:off x="849169" y="3606861"/>
            <a:ext cx="10515600" cy="1325563"/>
          </a:xfrm>
          <a:prstGeom prst="rect">
            <a:avLst/>
          </a:prstGeom>
        </p:spPr>
        <p:txBody>
          <a:bodyPr/>
          <a:lstStyle>
            <a:lvl1pPr algn="ctr">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70857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628" y="362531"/>
            <a:ext cx="762066" cy="624894"/>
          </a:xfrm>
          <a:prstGeom prst="rect">
            <a:avLst/>
          </a:prstGeom>
        </p:spPr>
      </p:pic>
      <p:sp>
        <p:nvSpPr>
          <p:cNvPr id="2" name="標題 1"/>
          <p:cNvSpPr>
            <a:spLocks noGrp="1"/>
          </p:cNvSpPr>
          <p:nvPr>
            <p:ph type="title"/>
          </p:nvPr>
        </p:nvSpPr>
        <p:spPr>
          <a:xfrm>
            <a:off x="838200" y="365125"/>
            <a:ext cx="10515600" cy="1325563"/>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7" name="投影片編號版面配置區 6"/>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8" name="圖片 7"/>
          <p:cNvPicPr>
            <a:picLocks noChangeAspect="1"/>
          </p:cNvPicPr>
          <p:nvPr userDrawn="1"/>
        </p:nvPicPr>
        <p:blipFill rotWithShape="1">
          <a:blip r:embed="rId3">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9" name="圖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0"/>
            <a:ext cx="3733965" cy="416134"/>
          </a:xfrm>
          <a:prstGeom prst="rect">
            <a:avLst/>
          </a:prstGeom>
        </p:spPr>
      </p:pic>
      <p:pic>
        <p:nvPicPr>
          <p:cNvPr id="10" name="圖片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spTree>
    <p:extLst>
      <p:ext uri="{BB962C8B-B14F-4D97-AF65-F5344CB8AC3E}">
        <p14:creationId xmlns:p14="http://schemas.microsoft.com/office/powerpoint/2010/main" val="11739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0"/>
            <a:ext cx="3733965" cy="416134"/>
          </a:xfrm>
          <a:prstGeom prst="rect">
            <a:avLst/>
          </a:prstGeom>
        </p:spPr>
      </p:pic>
      <p:pic>
        <p:nvPicPr>
          <p:cNvPr id="13" name="圖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1628" y="362531"/>
            <a:ext cx="762066" cy="624894"/>
          </a:xfrm>
          <a:prstGeom prst="rect">
            <a:avLst/>
          </a:prstGeom>
        </p:spPr>
      </p:pic>
      <p:sp>
        <p:nvSpPr>
          <p:cNvPr id="2" name="標題 1"/>
          <p:cNvSpPr>
            <a:spLocks noGrp="1"/>
          </p:cNvSpPr>
          <p:nvPr>
            <p:ph type="title"/>
          </p:nvPr>
        </p:nvSpPr>
        <p:spPr>
          <a:xfrm>
            <a:off x="839788" y="365125"/>
            <a:ext cx="10515600" cy="1325563"/>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9" name="投影片編號版面配置區 8"/>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10" name="圖片 9"/>
          <p:cNvPicPr>
            <a:picLocks noChangeAspect="1"/>
          </p:cNvPicPr>
          <p:nvPr userDrawn="1"/>
        </p:nvPicPr>
        <p:blipFill rotWithShape="1">
          <a:blip r:embed="rId4">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12" name="圖片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spTree>
    <p:extLst>
      <p:ext uri="{BB962C8B-B14F-4D97-AF65-F5344CB8AC3E}">
        <p14:creationId xmlns:p14="http://schemas.microsoft.com/office/powerpoint/2010/main" val="410422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0"/>
            <a:ext cx="3733965" cy="416134"/>
          </a:xfrm>
          <a:prstGeom prst="rect">
            <a:avLst/>
          </a:prstGeom>
        </p:spPr>
      </p:pic>
      <p:pic>
        <p:nvPicPr>
          <p:cNvPr id="4" name="圖片 3"/>
          <p:cNvPicPr>
            <a:picLocks noChangeAspect="1"/>
          </p:cNvPicPr>
          <p:nvPr userDrawn="1"/>
        </p:nvPicPr>
        <p:blipFill rotWithShape="1">
          <a:blip r:embed="rId3">
            <a:extLst>
              <a:ext uri="{28A0092B-C50C-407E-A947-70E740481C1C}">
                <a14:useLocalDpi xmlns:a14="http://schemas.microsoft.com/office/drawing/2010/main" val="0"/>
              </a:ext>
            </a:extLst>
          </a:blip>
          <a:srcRect t="1684"/>
          <a:stretch/>
        </p:blipFill>
        <p:spPr>
          <a:xfrm>
            <a:off x="7694762" y="0"/>
            <a:ext cx="4497238" cy="5285294"/>
          </a:xfrm>
          <a:prstGeom prst="rect">
            <a:avLst/>
          </a:prstGeom>
        </p:spPr>
      </p:pic>
      <p:pic>
        <p:nvPicPr>
          <p:cNvPr id="9" name="圖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75531" y="5851430"/>
            <a:ext cx="762066" cy="624894"/>
          </a:xfrm>
          <a:prstGeom prst="rect">
            <a:avLst/>
          </a:prstGeom>
        </p:spPr>
      </p:pic>
      <p:sp>
        <p:nvSpPr>
          <p:cNvPr id="3" name="日期版面配置區 2"/>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5" name="投影片編號版面配置區 4"/>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6" name="圖片 5"/>
          <p:cNvPicPr>
            <a:picLocks noChangeAspect="1"/>
          </p:cNvPicPr>
          <p:nvPr userDrawn="1"/>
        </p:nvPicPr>
        <p:blipFill rotWithShape="1">
          <a:blip r:embed="rId5">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8" name="圖片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sp>
        <p:nvSpPr>
          <p:cNvPr id="13" name="標題 1"/>
          <p:cNvSpPr>
            <a:spLocks noGrp="1"/>
          </p:cNvSpPr>
          <p:nvPr>
            <p:ph type="title"/>
          </p:nvPr>
        </p:nvSpPr>
        <p:spPr>
          <a:xfrm>
            <a:off x="838200" y="365125"/>
            <a:ext cx="10515600" cy="1325563"/>
          </a:xfrm>
          <a:prstGeom prst="rect">
            <a:avLst/>
          </a:prstGeom>
        </p:spPr>
        <p:txBody>
          <a:bodyPr/>
          <a:lstStyle/>
          <a:p>
            <a:r>
              <a:rPr lang="zh-TW" altLang="en-US" smtClean="0"/>
              <a:t>按一下以編輯母片標題樣式</a:t>
            </a:r>
            <a:endParaRPr lang="zh-TW" altLang="en-US"/>
          </a:p>
        </p:txBody>
      </p:sp>
      <p:sp>
        <p:nvSpPr>
          <p:cNvPr id="14" name="內容版面配置區 2"/>
          <p:cNvSpPr>
            <a:spLocks noGrp="1"/>
          </p:cNvSpPr>
          <p:nvPr>
            <p:ph idx="1"/>
          </p:nvPr>
        </p:nvSpPr>
        <p:spPr>
          <a:xfrm>
            <a:off x="838200" y="1825625"/>
            <a:ext cx="10515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1132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pic>
        <p:nvPicPr>
          <p:cNvPr id="8" name="圖片 7"/>
          <p:cNvPicPr>
            <a:picLocks noChangeAspect="1"/>
          </p:cNvPicPr>
          <p:nvPr userDrawn="1"/>
        </p:nvPicPr>
        <p:blipFill rotWithShape="1">
          <a:blip r:embed="rId2">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7" name="圖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5531" y="5851430"/>
            <a:ext cx="762066" cy="624894"/>
          </a:xfrm>
          <a:prstGeom prst="rect">
            <a:avLst/>
          </a:prstGeom>
        </p:spPr>
      </p:pic>
      <p:pic>
        <p:nvPicPr>
          <p:cNvPr id="5" name="圖片 4"/>
          <p:cNvPicPr>
            <a:picLocks noChangeAspect="1"/>
          </p:cNvPicPr>
          <p:nvPr userDrawn="1"/>
        </p:nvPicPr>
        <p:blipFill rotWithShape="1">
          <a:blip r:embed="rId4">
            <a:extLst>
              <a:ext uri="{28A0092B-C50C-407E-A947-70E740481C1C}">
                <a14:useLocalDpi xmlns:a14="http://schemas.microsoft.com/office/drawing/2010/main" val="0"/>
              </a:ext>
            </a:extLst>
          </a:blip>
          <a:srcRect t="1684"/>
          <a:stretch/>
        </p:blipFill>
        <p:spPr>
          <a:xfrm>
            <a:off x="7694762" y="0"/>
            <a:ext cx="4497238" cy="5285294"/>
          </a:xfrm>
          <a:prstGeom prst="rect">
            <a:avLst/>
          </a:prstGeom>
        </p:spPr>
      </p:pic>
      <p:sp>
        <p:nvSpPr>
          <p:cNvPr id="3" name="日期版面配置區 2"/>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4" name="投影片編號版面配置區 3"/>
          <p:cNvSpPr>
            <a:spLocks noGrp="1"/>
          </p:cNvSpPr>
          <p:nvPr>
            <p:ph type="sldNum" sz="quarter" idx="11"/>
          </p:nvPr>
        </p:nvSpPr>
        <p:spPr/>
        <p:txBody>
          <a:bodyPr/>
          <a:lstStyle/>
          <a:p>
            <a:fld id="{E086AF19-3B56-4017-AB5A-AC3A88D40198}" type="slidenum">
              <a:rPr lang="zh-TW" altLang="en-US" smtClean="0"/>
              <a:t>‹#›</a:t>
            </a:fld>
            <a:endParaRPr lang="zh-TW" altLang="en-US"/>
          </a:p>
        </p:txBody>
      </p:sp>
      <p:sp>
        <p:nvSpPr>
          <p:cNvPr id="9" name="標題 1"/>
          <p:cNvSpPr>
            <a:spLocks noGrp="1"/>
          </p:cNvSpPr>
          <p:nvPr>
            <p:ph type="title"/>
          </p:nvPr>
        </p:nvSpPr>
        <p:spPr>
          <a:xfrm>
            <a:off x="838200" y="365125"/>
            <a:ext cx="10515600" cy="1325563"/>
          </a:xfrm>
          <a:prstGeom prst="rect">
            <a:avLst/>
          </a:prstGeom>
        </p:spPr>
        <p:txBody>
          <a:bodyPr/>
          <a:lstStyle/>
          <a:p>
            <a:r>
              <a:rPr lang="zh-TW" altLang="en-US" smtClean="0"/>
              <a:t>按一下以編輯母片標題樣式</a:t>
            </a:r>
            <a:endParaRPr lang="zh-TW" altLang="en-US"/>
          </a:p>
        </p:txBody>
      </p:sp>
      <p:sp>
        <p:nvSpPr>
          <p:cNvPr id="10" name="內容版面配置區 2"/>
          <p:cNvSpPr>
            <a:spLocks noGrp="1"/>
          </p:cNvSpPr>
          <p:nvPr>
            <p:ph idx="1"/>
          </p:nvPr>
        </p:nvSpPr>
        <p:spPr>
          <a:xfrm>
            <a:off x="838200" y="1825625"/>
            <a:ext cx="10515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42361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4" name="投影片編號版面配置區 3"/>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5" name="圖片 4"/>
          <p:cNvPicPr>
            <a:picLocks noChangeAspect="1"/>
          </p:cNvPicPr>
          <p:nvPr userDrawn="1"/>
        </p:nvPicPr>
        <p:blipFill rotWithShape="1">
          <a:blip r:embed="rId2">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6" name="圖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0"/>
            <a:ext cx="3733965" cy="416134"/>
          </a:xfrm>
          <a:prstGeom prst="rect">
            <a:avLst/>
          </a:prstGeom>
        </p:spPr>
      </p:pic>
      <p:pic>
        <p:nvPicPr>
          <p:cNvPr id="7" name="圖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pic>
        <p:nvPicPr>
          <p:cNvPr id="8" name="圖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11628" y="362531"/>
            <a:ext cx="762066" cy="624894"/>
          </a:xfrm>
          <a:prstGeom prst="rect">
            <a:avLst/>
          </a:prstGeom>
        </p:spPr>
      </p:pic>
      <p:pic>
        <p:nvPicPr>
          <p:cNvPr id="9" name="圖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30" y="3160435"/>
            <a:ext cx="2139351" cy="2911896"/>
          </a:xfrm>
          <a:prstGeom prst="rect">
            <a:avLst/>
          </a:prstGeom>
        </p:spPr>
      </p:pic>
      <p:pic>
        <p:nvPicPr>
          <p:cNvPr id="10" name="圖片 9"/>
          <p:cNvPicPr>
            <a:picLocks noChangeAspect="1"/>
          </p:cNvPicPr>
          <p:nvPr userDrawn="1"/>
        </p:nvPicPr>
        <p:blipFill rotWithShape="1">
          <a:blip r:embed="rId7">
            <a:extLst>
              <a:ext uri="{28A0092B-C50C-407E-A947-70E740481C1C}">
                <a14:useLocalDpi xmlns:a14="http://schemas.microsoft.com/office/drawing/2010/main" val="0"/>
              </a:ext>
            </a:extLst>
          </a:blip>
          <a:srcRect l="12812" t="3920" r="10053" b="13557"/>
          <a:stretch/>
        </p:blipFill>
        <p:spPr>
          <a:xfrm>
            <a:off x="3295291" y="559725"/>
            <a:ext cx="4753154" cy="3769744"/>
          </a:xfrm>
          <a:prstGeom prst="rect">
            <a:avLst/>
          </a:prstGeom>
        </p:spPr>
      </p:pic>
      <p:grpSp>
        <p:nvGrpSpPr>
          <p:cNvPr id="13" name="群組 12"/>
          <p:cNvGrpSpPr/>
          <p:nvPr userDrawn="1"/>
        </p:nvGrpSpPr>
        <p:grpSpPr>
          <a:xfrm>
            <a:off x="9401725" y="4421921"/>
            <a:ext cx="1436821" cy="1769067"/>
            <a:chOff x="7880858" y="4297363"/>
            <a:chExt cx="1436821" cy="1769067"/>
          </a:xfrm>
        </p:grpSpPr>
        <p:pic>
          <p:nvPicPr>
            <p:cNvPr id="11" name="Google Shape;537;p34"/>
            <p:cNvPicPr preferRelativeResize="0"/>
            <p:nvPr userDrawn="1"/>
          </p:nvPicPr>
          <p:blipFill rotWithShape="1">
            <a:blip r:embed="rId8">
              <a:alphaModFix/>
            </a:blip>
            <a:srcRect/>
            <a:stretch/>
          </p:blipFill>
          <p:spPr>
            <a:xfrm>
              <a:off x="7880858" y="4297363"/>
              <a:ext cx="1436821" cy="1436821"/>
            </a:xfrm>
            <a:prstGeom prst="rect">
              <a:avLst/>
            </a:prstGeom>
            <a:noFill/>
            <a:ln>
              <a:noFill/>
            </a:ln>
          </p:spPr>
        </p:pic>
        <p:sp>
          <p:nvSpPr>
            <p:cNvPr id="12" name="Google Shape;539;p34"/>
            <p:cNvSpPr txBox="1"/>
            <p:nvPr userDrawn="1"/>
          </p:nvSpPr>
          <p:spPr>
            <a:xfrm>
              <a:off x="7894319" y="5727876"/>
              <a:ext cx="140989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FB </a:t>
              </a:r>
              <a:r>
                <a:rPr lang="en-US" sz="1600" b="1" dirty="0" err="1">
                  <a:solidFill>
                    <a:schemeClr val="dk1"/>
                  </a:solidFill>
                  <a:latin typeface="Arial"/>
                  <a:ea typeface="Arial"/>
                  <a:cs typeface="Arial"/>
                  <a:sym typeface="Arial"/>
                </a:rPr>
                <a:t>粉絲專頁</a:t>
              </a:r>
              <a:endParaRPr dirty="0"/>
            </a:p>
          </p:txBody>
        </p:sp>
      </p:grpSp>
      <p:grpSp>
        <p:nvGrpSpPr>
          <p:cNvPr id="14" name="群組 13"/>
          <p:cNvGrpSpPr/>
          <p:nvPr userDrawn="1"/>
        </p:nvGrpSpPr>
        <p:grpSpPr>
          <a:xfrm>
            <a:off x="7937739" y="4416068"/>
            <a:ext cx="1436821" cy="1774101"/>
            <a:chOff x="7316313" y="4611834"/>
            <a:chExt cx="1436821" cy="1774101"/>
          </a:xfrm>
        </p:grpSpPr>
        <p:pic>
          <p:nvPicPr>
            <p:cNvPr id="15" name="Google Shape;536;p34"/>
            <p:cNvPicPr preferRelativeResize="0"/>
            <p:nvPr/>
          </p:nvPicPr>
          <p:blipFill rotWithShape="1">
            <a:blip r:embed="rId9">
              <a:alphaModFix/>
            </a:blip>
            <a:srcRect/>
            <a:stretch/>
          </p:blipFill>
          <p:spPr>
            <a:xfrm>
              <a:off x="7316313" y="4611834"/>
              <a:ext cx="1436821" cy="1436821"/>
            </a:xfrm>
            <a:prstGeom prst="rect">
              <a:avLst/>
            </a:prstGeom>
            <a:noFill/>
            <a:ln>
              <a:noFill/>
            </a:ln>
          </p:spPr>
        </p:pic>
        <p:sp>
          <p:nvSpPr>
            <p:cNvPr id="16" name="Google Shape;538;p34"/>
            <p:cNvSpPr txBox="1"/>
            <p:nvPr/>
          </p:nvSpPr>
          <p:spPr>
            <a:xfrm>
              <a:off x="7343237" y="6047381"/>
              <a:ext cx="140989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a:ea typeface="Arial"/>
                  <a:cs typeface="Arial"/>
                  <a:sym typeface="Arial"/>
                </a:rPr>
                <a:t>官方網站</a:t>
              </a:r>
              <a:endParaRPr/>
            </a:p>
          </p:txBody>
        </p:sp>
      </p:grpSp>
    </p:spTree>
    <p:extLst>
      <p:ext uri="{BB962C8B-B14F-4D97-AF65-F5344CB8AC3E}">
        <p14:creationId xmlns:p14="http://schemas.microsoft.com/office/powerpoint/2010/main" val="332850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直排標題及文字">
    <p:spTree>
      <p:nvGrpSpPr>
        <p:cNvPr id="1" name=""/>
        <p:cNvGrpSpPr/>
        <p:nvPr/>
      </p:nvGrpSpPr>
      <p:grpSpPr>
        <a:xfrm>
          <a:off x="0" y="0"/>
          <a:ext cx="0" cy="0"/>
          <a:chOff x="0" y="0"/>
          <a:chExt cx="0" cy="0"/>
        </a:xfrm>
      </p:grpSpPr>
      <p:pic>
        <p:nvPicPr>
          <p:cNvPr id="16" name="圖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5531" y="5851430"/>
            <a:ext cx="762066" cy="624894"/>
          </a:xfrm>
          <a:prstGeom prst="rect">
            <a:avLst/>
          </a:prstGeom>
        </p:spPr>
      </p:pic>
      <p:pic>
        <p:nvPicPr>
          <p:cNvPr id="11" name="圖片 10"/>
          <p:cNvPicPr>
            <a:picLocks noChangeAspect="1"/>
          </p:cNvPicPr>
          <p:nvPr userDrawn="1"/>
        </p:nvPicPr>
        <p:blipFill rotWithShape="1">
          <a:blip r:embed="rId3">
            <a:extLst>
              <a:ext uri="{28A0092B-C50C-407E-A947-70E740481C1C}">
                <a14:useLocalDpi xmlns:a14="http://schemas.microsoft.com/office/drawing/2010/main" val="0"/>
              </a:ext>
            </a:extLst>
          </a:blip>
          <a:srcRect t="1684"/>
          <a:stretch/>
        </p:blipFill>
        <p:spPr>
          <a:xfrm>
            <a:off x="7694762" y="3799"/>
            <a:ext cx="4497238" cy="5285294"/>
          </a:xfrm>
          <a:prstGeom prst="rect">
            <a:avLst/>
          </a:prstGeom>
        </p:spPr>
      </p:pic>
      <p:pic>
        <p:nvPicPr>
          <p:cNvPr id="7" name="圖片 6"/>
          <p:cNvPicPr>
            <a:picLocks noChangeAspect="1"/>
          </p:cNvPicPr>
          <p:nvPr userDrawn="1"/>
        </p:nvPicPr>
        <p:blipFill rotWithShape="1">
          <a:blip r:embed="rId4">
            <a:extLst>
              <a:ext uri="{28A0092B-C50C-407E-A947-70E740481C1C}">
                <a14:useLocalDpi xmlns:a14="http://schemas.microsoft.com/office/drawing/2010/main" val="0"/>
              </a:ext>
            </a:extLst>
          </a:blip>
          <a:srcRect l="83732" b="7200"/>
          <a:stretch/>
        </p:blipFill>
        <p:spPr>
          <a:xfrm rot="5400000">
            <a:off x="-14753" y="4743090"/>
            <a:ext cx="1986951" cy="2001329"/>
          </a:xfrm>
          <a:prstGeom prst="rect">
            <a:avLst/>
          </a:prstGeom>
        </p:spPr>
      </p:pic>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10" name="圖片 9"/>
          <p:cNvPicPr>
            <a:picLocks noChangeAspect="1"/>
          </p:cNvPicPr>
          <p:nvPr userDrawn="1"/>
        </p:nvPicPr>
        <p:blipFill rotWithShape="1">
          <a:blip r:embed="rId4">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sp>
        <p:nvSpPr>
          <p:cNvPr id="12" name="標題 1"/>
          <p:cNvSpPr>
            <a:spLocks noGrp="1"/>
          </p:cNvSpPr>
          <p:nvPr>
            <p:ph type="title"/>
          </p:nvPr>
        </p:nvSpPr>
        <p:spPr>
          <a:xfrm>
            <a:off x="659931" y="159485"/>
            <a:ext cx="10515600" cy="2852737"/>
          </a:xfrm>
          <a:prstGeom prst="rect">
            <a:avLst/>
          </a:prstGeom>
        </p:spPr>
        <p:txBody>
          <a:bodyPr anchor="b"/>
          <a:lstStyle>
            <a:lvl1pPr>
              <a:defRPr sz="6000">
                <a:solidFill>
                  <a:srgbClr val="663300"/>
                </a:solidFill>
                <a:latin typeface="Malgun Gothic" panose="020B0503020000020004" pitchFamily="34" charset="-127"/>
                <a:ea typeface="Malgun Gothic" panose="020B0503020000020004" pitchFamily="34" charset="-127"/>
              </a:defRPr>
            </a:lvl1pPr>
          </a:lstStyle>
          <a:p>
            <a:r>
              <a:rPr lang="zh-TW" altLang="en-US" dirty="0" smtClean="0"/>
              <a:t>按一下以編輯母片標題樣式</a:t>
            </a:r>
            <a:endParaRPr lang="zh-TW" altLang="en-US" dirty="0"/>
          </a:p>
        </p:txBody>
      </p:sp>
      <p:sp>
        <p:nvSpPr>
          <p:cNvPr id="15" name="文字版面配置區 2"/>
          <p:cNvSpPr>
            <a:spLocks noGrp="1"/>
          </p:cNvSpPr>
          <p:nvPr>
            <p:ph type="body" idx="1"/>
          </p:nvPr>
        </p:nvSpPr>
        <p:spPr>
          <a:xfrm>
            <a:off x="659931" y="303921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8507598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pic>
        <p:nvPicPr>
          <p:cNvPr id="14" name="圖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628" y="362531"/>
            <a:ext cx="762066" cy="624894"/>
          </a:xfrm>
          <a:prstGeom prst="rect">
            <a:avLst/>
          </a:prstGeom>
        </p:spPr>
      </p:pic>
      <p:pic>
        <p:nvPicPr>
          <p:cNvPr id="12" name="圖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42" y="4701396"/>
            <a:ext cx="12213942" cy="2156604"/>
          </a:xfrm>
          <a:prstGeom prst="rect">
            <a:avLst/>
          </a:prstGeom>
        </p:spPr>
      </p:pic>
      <p:sp>
        <p:nvSpPr>
          <p:cNvPr id="3" name="內容版面配置區 2"/>
          <p:cNvSpPr>
            <a:spLocks noGrp="1"/>
          </p:cNvSpPr>
          <p:nvPr>
            <p:ph idx="1"/>
          </p:nvPr>
        </p:nvSpPr>
        <p:spPr>
          <a:xfrm>
            <a:off x="4191150" y="763139"/>
            <a:ext cx="6172200" cy="4873625"/>
          </a:xfrm>
        </p:spPr>
        <p:txBody>
          <a:bodyPr/>
          <a:lstStyle>
            <a:lvl1pPr>
              <a:defRPr sz="3200">
                <a:solidFill>
                  <a:schemeClr val="tx1">
                    <a:lumMod val="50000"/>
                    <a:lumOff val="50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7" name="投影片編號版面配置區 6"/>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9" name="圖片 8"/>
          <p:cNvPicPr>
            <a:picLocks noChangeAspect="1"/>
          </p:cNvPicPr>
          <p:nvPr userDrawn="1"/>
        </p:nvPicPr>
        <p:blipFill rotWithShape="1">
          <a:blip r:embed="rId4">
            <a:extLst>
              <a:ext uri="{28A0092B-C50C-407E-A947-70E740481C1C}">
                <a14:useLocalDpi xmlns:a14="http://schemas.microsoft.com/office/drawing/2010/main" val="0"/>
              </a:ext>
            </a:extLst>
          </a:blip>
          <a:srcRect l="10125" t="4148" r="11086" b="8787"/>
          <a:stretch/>
        </p:blipFill>
        <p:spPr>
          <a:xfrm>
            <a:off x="3936" y="1"/>
            <a:ext cx="3338448" cy="411150"/>
          </a:xfrm>
          <a:prstGeom prst="rect">
            <a:avLst/>
          </a:prstGeom>
        </p:spPr>
      </p:pic>
      <p:pic>
        <p:nvPicPr>
          <p:cNvPr id="10" name="圖片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pic>
        <p:nvPicPr>
          <p:cNvPr id="11" name="圖片 10"/>
          <p:cNvPicPr>
            <a:picLocks noChangeAspect="1"/>
          </p:cNvPicPr>
          <p:nvPr userDrawn="1"/>
        </p:nvPicPr>
        <p:blipFill rotWithShape="1">
          <a:blip r:embed="rId6">
            <a:extLst>
              <a:ext uri="{28A0092B-C50C-407E-A947-70E740481C1C}">
                <a14:useLocalDpi xmlns:a14="http://schemas.microsoft.com/office/drawing/2010/main" val="0"/>
              </a:ext>
            </a:extLst>
          </a:blip>
          <a:srcRect l="1" r="892" b="11287"/>
          <a:stretch/>
        </p:blipFill>
        <p:spPr>
          <a:xfrm>
            <a:off x="0" y="400974"/>
            <a:ext cx="3342384" cy="5818863"/>
          </a:xfrm>
          <a:prstGeom prst="rect">
            <a:avLst/>
          </a:prstGeom>
        </p:spPr>
      </p:pic>
    </p:spTree>
    <p:extLst>
      <p:ext uri="{BB962C8B-B14F-4D97-AF65-F5344CB8AC3E}">
        <p14:creationId xmlns:p14="http://schemas.microsoft.com/office/powerpoint/2010/main" val="423540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pic>
        <p:nvPicPr>
          <p:cNvPr id="12" name="圖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73" y="362531"/>
            <a:ext cx="762066" cy="624894"/>
          </a:xfrm>
          <a:prstGeom prst="rect">
            <a:avLst/>
          </a:prstGeom>
        </p:spPr>
      </p:pic>
      <p:pic>
        <p:nvPicPr>
          <p:cNvPr id="7" name="圖片 6"/>
          <p:cNvPicPr>
            <a:picLocks noChangeAspect="1"/>
          </p:cNvPicPr>
          <p:nvPr userDrawn="1"/>
        </p:nvPicPr>
        <p:blipFill rotWithShape="1">
          <a:blip r:embed="rId3">
            <a:extLst>
              <a:ext uri="{28A0092B-C50C-407E-A947-70E740481C1C}">
                <a14:useLocalDpi xmlns:a14="http://schemas.microsoft.com/office/drawing/2010/main" val="0"/>
              </a:ext>
            </a:extLst>
          </a:blip>
          <a:srcRect l="83732" b="7200"/>
          <a:stretch/>
        </p:blipFill>
        <p:spPr>
          <a:xfrm rot="5400000">
            <a:off x="-14753" y="4743090"/>
            <a:ext cx="1986951" cy="2001329"/>
          </a:xfrm>
          <a:prstGeom prst="rect">
            <a:avLst/>
          </a:prstGeom>
        </p:spPr>
      </p:pic>
      <p:pic>
        <p:nvPicPr>
          <p:cNvPr id="9" name="圖片 8"/>
          <p:cNvPicPr>
            <a:picLocks noChangeAspect="1"/>
          </p:cNvPicPr>
          <p:nvPr userDrawn="1"/>
        </p:nvPicPr>
        <p:blipFill rotWithShape="1">
          <a:blip r:embed="rId4">
            <a:extLst>
              <a:ext uri="{28A0092B-C50C-407E-A947-70E740481C1C}">
                <a14:useLocalDpi xmlns:a14="http://schemas.microsoft.com/office/drawing/2010/main" val="0"/>
              </a:ext>
            </a:extLst>
          </a:blip>
          <a:srcRect l="1" r="892" b="11287"/>
          <a:stretch/>
        </p:blipFill>
        <p:spPr>
          <a:xfrm>
            <a:off x="8849616" y="0"/>
            <a:ext cx="3342384" cy="5818863"/>
          </a:xfrm>
          <a:prstGeom prst="rect">
            <a:avLst/>
          </a:prstGeom>
        </p:spPr>
      </p:pic>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10" name="圖片 9"/>
          <p:cNvPicPr>
            <a:picLocks noChangeAspect="1"/>
          </p:cNvPicPr>
          <p:nvPr userDrawn="1"/>
        </p:nvPicPr>
        <p:blipFill rotWithShape="1">
          <a:blip r:embed="rId3">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spTree>
    <p:extLst>
      <p:ext uri="{BB962C8B-B14F-4D97-AF65-F5344CB8AC3E}">
        <p14:creationId xmlns:p14="http://schemas.microsoft.com/office/powerpoint/2010/main" val="392841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直排標題及文字">
    <p:spTree>
      <p:nvGrpSpPr>
        <p:cNvPr id="1" name=""/>
        <p:cNvGrpSpPr/>
        <p:nvPr/>
      </p:nvGrpSpPr>
      <p:grpSpPr>
        <a:xfrm>
          <a:off x="0" y="0"/>
          <a:ext cx="0" cy="0"/>
          <a:chOff x="0" y="0"/>
          <a:chExt cx="0" cy="0"/>
        </a:xfrm>
      </p:grpSpPr>
      <p:pic>
        <p:nvPicPr>
          <p:cNvPr id="11" name="圖片 10"/>
          <p:cNvPicPr>
            <a:picLocks noChangeAspect="1"/>
          </p:cNvPicPr>
          <p:nvPr userDrawn="1"/>
        </p:nvPicPr>
        <p:blipFill rotWithShape="1">
          <a:blip r:embed="rId2">
            <a:extLst>
              <a:ext uri="{28A0092B-C50C-407E-A947-70E740481C1C}">
                <a14:useLocalDpi xmlns:a14="http://schemas.microsoft.com/office/drawing/2010/main" val="0"/>
              </a:ext>
            </a:extLst>
          </a:blip>
          <a:srcRect t="1684"/>
          <a:stretch/>
        </p:blipFill>
        <p:spPr>
          <a:xfrm>
            <a:off x="7694762" y="3799"/>
            <a:ext cx="4497238" cy="5285294"/>
          </a:xfrm>
          <a:prstGeom prst="rect">
            <a:avLst/>
          </a:prstGeom>
        </p:spPr>
      </p:pic>
      <p:pic>
        <p:nvPicPr>
          <p:cNvPr id="12" name="圖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073" y="362531"/>
            <a:ext cx="762066" cy="624894"/>
          </a:xfrm>
          <a:prstGeom prst="rect">
            <a:avLst/>
          </a:prstGeom>
        </p:spPr>
      </p:pic>
      <p:pic>
        <p:nvPicPr>
          <p:cNvPr id="7" name="圖片 6"/>
          <p:cNvPicPr>
            <a:picLocks noChangeAspect="1"/>
          </p:cNvPicPr>
          <p:nvPr userDrawn="1"/>
        </p:nvPicPr>
        <p:blipFill rotWithShape="1">
          <a:blip r:embed="rId4">
            <a:extLst>
              <a:ext uri="{28A0092B-C50C-407E-A947-70E740481C1C}">
                <a14:useLocalDpi xmlns:a14="http://schemas.microsoft.com/office/drawing/2010/main" val="0"/>
              </a:ext>
            </a:extLst>
          </a:blip>
          <a:srcRect l="83732" b="7200"/>
          <a:stretch/>
        </p:blipFill>
        <p:spPr>
          <a:xfrm rot="5400000">
            <a:off x="-14753" y="4743090"/>
            <a:ext cx="1986951" cy="2001329"/>
          </a:xfrm>
          <a:prstGeom prst="rect">
            <a:avLst/>
          </a:prstGeom>
        </p:spPr>
      </p:pic>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10" name="圖片 9"/>
          <p:cNvPicPr>
            <a:picLocks noChangeAspect="1"/>
          </p:cNvPicPr>
          <p:nvPr userDrawn="1"/>
        </p:nvPicPr>
        <p:blipFill rotWithShape="1">
          <a:blip r:embed="rId4">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sp>
        <p:nvSpPr>
          <p:cNvPr id="13" name="內容版面配置區 2"/>
          <p:cNvSpPr>
            <a:spLocks noGrp="1"/>
          </p:cNvSpPr>
          <p:nvPr>
            <p:ph idx="1"/>
          </p:nvPr>
        </p:nvSpPr>
        <p:spPr>
          <a:xfrm>
            <a:off x="1604326" y="612007"/>
            <a:ext cx="6172200" cy="4873625"/>
          </a:xfrm>
        </p:spPr>
        <p:txBody>
          <a:bodyPr/>
          <a:lstStyle>
            <a:lvl1pPr>
              <a:defRPr sz="3200">
                <a:solidFill>
                  <a:schemeClr val="tx1">
                    <a:lumMod val="50000"/>
                    <a:lumOff val="50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 name="文字方塊 1"/>
          <p:cNvSpPr txBox="1"/>
          <p:nvPr userDrawn="1"/>
        </p:nvSpPr>
        <p:spPr>
          <a:xfrm>
            <a:off x="8164592" y="4220260"/>
            <a:ext cx="3785990" cy="923330"/>
          </a:xfrm>
          <a:prstGeom prst="rect">
            <a:avLst/>
          </a:prstGeom>
          <a:noFill/>
        </p:spPr>
        <p:txBody>
          <a:bodyPr wrap="square" rtlCol="0">
            <a:spAutoFit/>
          </a:bodyPr>
          <a:lstStyle/>
          <a:p>
            <a:r>
              <a:rPr lang="en-US" altLang="zh-TW" sz="5400" b="0" dirty="0" smtClean="0">
                <a:solidFill>
                  <a:srgbClr val="663300"/>
                </a:solidFill>
                <a:latin typeface="Malgun Gothic" panose="020B0503020000020004" pitchFamily="34" charset="-127"/>
                <a:ea typeface="Malgun Gothic" panose="020B0503020000020004" pitchFamily="34" charset="-127"/>
              </a:rPr>
              <a:t>OUTLINE</a:t>
            </a:r>
            <a:endParaRPr lang="zh-TW" altLang="en-US" sz="5400" b="0" dirty="0">
              <a:solidFill>
                <a:srgbClr val="66330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50140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7" name="圖片 6"/>
          <p:cNvPicPr>
            <a:picLocks noChangeAspect="1"/>
          </p:cNvPicPr>
          <p:nvPr userDrawn="1"/>
        </p:nvPicPr>
        <p:blipFill rotWithShape="1">
          <a:blip r:embed="rId2">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8" name="圖片 7"/>
          <p:cNvPicPr>
            <a:picLocks noChangeAspect="1"/>
          </p:cNvPicPr>
          <p:nvPr userDrawn="1"/>
        </p:nvPicPr>
        <p:blipFill rotWithShape="1">
          <a:blip r:embed="rId2">
            <a:extLst>
              <a:ext uri="{28A0092B-C50C-407E-A947-70E740481C1C}">
                <a14:useLocalDpi xmlns:a14="http://schemas.microsoft.com/office/drawing/2010/main" val="0"/>
              </a:ext>
            </a:extLst>
          </a:blip>
          <a:srcRect l="973" t="93650" r="-1" b="-1"/>
          <a:stretch/>
        </p:blipFill>
        <p:spPr>
          <a:xfrm rot="10800000">
            <a:off x="-1" y="-3"/>
            <a:ext cx="12189125" cy="138026"/>
          </a:xfrm>
          <a:prstGeom prst="rect">
            <a:avLst/>
          </a:prstGeom>
        </p:spPr>
      </p:pic>
      <p:pic>
        <p:nvPicPr>
          <p:cNvPr id="9" name="圖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0770"/>
            <a:ext cx="12192000" cy="4233173"/>
          </a:xfrm>
          <a:prstGeom prst="rect">
            <a:avLst/>
          </a:prstGeom>
        </p:spPr>
      </p:pic>
      <p:sp>
        <p:nvSpPr>
          <p:cNvPr id="10" name="標題 1"/>
          <p:cNvSpPr>
            <a:spLocks noGrp="1"/>
          </p:cNvSpPr>
          <p:nvPr>
            <p:ph type="title"/>
          </p:nvPr>
        </p:nvSpPr>
        <p:spPr>
          <a:xfrm>
            <a:off x="838200" y="4474717"/>
            <a:ext cx="10515600" cy="1325563"/>
          </a:xfrm>
          <a:prstGeom prst="rect">
            <a:avLst/>
          </a:prstGeom>
        </p:spPr>
        <p:txBody>
          <a:bodyPr/>
          <a:lstStyle>
            <a:lvl1pPr algn="ctr">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405898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標題及直排文字">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7" name="圖片 6"/>
          <p:cNvPicPr>
            <a:picLocks noChangeAspect="1"/>
          </p:cNvPicPr>
          <p:nvPr userDrawn="1"/>
        </p:nvPicPr>
        <p:blipFill rotWithShape="1">
          <a:blip r:embed="rId2">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9" name="圖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0"/>
            <a:ext cx="12192000" cy="4233173"/>
          </a:xfrm>
          <a:prstGeom prst="rect">
            <a:avLst/>
          </a:prstGeom>
        </p:spPr>
      </p:pic>
      <p:sp>
        <p:nvSpPr>
          <p:cNvPr id="10" name="標題 1"/>
          <p:cNvSpPr>
            <a:spLocks noGrp="1"/>
          </p:cNvSpPr>
          <p:nvPr>
            <p:ph type="title"/>
          </p:nvPr>
        </p:nvSpPr>
        <p:spPr>
          <a:xfrm>
            <a:off x="838200" y="4474717"/>
            <a:ext cx="10515600" cy="1325563"/>
          </a:xfrm>
          <a:prstGeom prst="rect">
            <a:avLst/>
          </a:prstGeom>
        </p:spPr>
        <p:txBody>
          <a:bodyPr/>
          <a:lstStyle>
            <a:lvl1pPr algn="ctr">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71487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直排標題及文字">
    <p:spTree>
      <p:nvGrpSpPr>
        <p:cNvPr id="1" name=""/>
        <p:cNvGrpSpPr/>
        <p:nvPr/>
      </p:nvGrpSpPr>
      <p:grpSpPr>
        <a:xfrm>
          <a:off x="0" y="0"/>
          <a:ext cx="0" cy="0"/>
          <a:chOff x="0" y="0"/>
          <a:chExt cx="0" cy="0"/>
        </a:xfrm>
      </p:grpSpPr>
      <p:pic>
        <p:nvPicPr>
          <p:cNvPr id="16" name="圖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5531" y="5851430"/>
            <a:ext cx="762066" cy="624894"/>
          </a:xfrm>
          <a:prstGeom prst="rect">
            <a:avLst/>
          </a:prstGeom>
        </p:spPr>
      </p:pic>
      <p:pic>
        <p:nvPicPr>
          <p:cNvPr id="11" name="圖片 10"/>
          <p:cNvPicPr>
            <a:picLocks noChangeAspect="1"/>
          </p:cNvPicPr>
          <p:nvPr userDrawn="1"/>
        </p:nvPicPr>
        <p:blipFill rotWithShape="1">
          <a:blip r:embed="rId3">
            <a:extLst>
              <a:ext uri="{28A0092B-C50C-407E-A947-70E740481C1C}">
                <a14:useLocalDpi xmlns:a14="http://schemas.microsoft.com/office/drawing/2010/main" val="0"/>
              </a:ext>
            </a:extLst>
          </a:blip>
          <a:srcRect t="1684"/>
          <a:stretch/>
        </p:blipFill>
        <p:spPr>
          <a:xfrm>
            <a:off x="7694762" y="3799"/>
            <a:ext cx="4497238" cy="5285294"/>
          </a:xfrm>
          <a:prstGeom prst="rect">
            <a:avLst/>
          </a:prstGeom>
        </p:spPr>
      </p:pic>
      <p:pic>
        <p:nvPicPr>
          <p:cNvPr id="7" name="圖片 6"/>
          <p:cNvPicPr>
            <a:picLocks noChangeAspect="1"/>
          </p:cNvPicPr>
          <p:nvPr userDrawn="1"/>
        </p:nvPicPr>
        <p:blipFill rotWithShape="1">
          <a:blip r:embed="rId4">
            <a:extLst>
              <a:ext uri="{28A0092B-C50C-407E-A947-70E740481C1C}">
                <a14:useLocalDpi xmlns:a14="http://schemas.microsoft.com/office/drawing/2010/main" val="0"/>
              </a:ext>
            </a:extLst>
          </a:blip>
          <a:srcRect l="83732" b="7200"/>
          <a:stretch/>
        </p:blipFill>
        <p:spPr>
          <a:xfrm rot="5400000">
            <a:off x="-14753" y="4743090"/>
            <a:ext cx="1986951" cy="2001329"/>
          </a:xfrm>
          <a:prstGeom prst="rect">
            <a:avLst/>
          </a:prstGeom>
        </p:spPr>
      </p:pic>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10" name="圖片 9"/>
          <p:cNvPicPr>
            <a:picLocks noChangeAspect="1"/>
          </p:cNvPicPr>
          <p:nvPr userDrawn="1"/>
        </p:nvPicPr>
        <p:blipFill rotWithShape="1">
          <a:blip r:embed="rId4">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sp>
        <p:nvSpPr>
          <p:cNvPr id="13" name="標題 1"/>
          <p:cNvSpPr>
            <a:spLocks noGrp="1"/>
          </p:cNvSpPr>
          <p:nvPr>
            <p:ph type="title"/>
          </p:nvPr>
        </p:nvSpPr>
        <p:spPr>
          <a:xfrm>
            <a:off x="838200" y="324643"/>
            <a:ext cx="10515600" cy="1325563"/>
          </a:xfrm>
          <a:prstGeom prst="rect">
            <a:avLst/>
          </a:prstGeom>
        </p:spPr>
        <p:txBody>
          <a:bodyPr/>
          <a:lstStyle/>
          <a:p>
            <a:r>
              <a:rPr lang="zh-TW" altLang="en-US" smtClean="0"/>
              <a:t>按一下以編輯母片標題樣式</a:t>
            </a:r>
            <a:endParaRPr lang="zh-TW" altLang="en-US"/>
          </a:p>
        </p:txBody>
      </p:sp>
      <p:sp>
        <p:nvSpPr>
          <p:cNvPr id="14" name="內容版面配置區 2"/>
          <p:cNvSpPr>
            <a:spLocks noGrp="1"/>
          </p:cNvSpPr>
          <p:nvPr>
            <p:ph idx="1"/>
          </p:nvPr>
        </p:nvSpPr>
        <p:spPr>
          <a:xfrm>
            <a:off x="838200" y="1785143"/>
            <a:ext cx="10515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3400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628" y="362531"/>
            <a:ext cx="762066" cy="624894"/>
          </a:xfrm>
          <a:prstGeom prst="rect">
            <a:avLst/>
          </a:prstGeom>
        </p:spPr>
      </p:pic>
      <p:pic>
        <p:nvPicPr>
          <p:cNvPr id="7" name="圖片 6"/>
          <p:cNvPicPr>
            <a:picLocks noChangeAspect="1"/>
          </p:cNvPicPr>
          <p:nvPr userDrawn="1"/>
        </p:nvPicPr>
        <p:blipFill rotWithShape="1">
          <a:blip r:embed="rId3">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8" name="圖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0"/>
            <a:ext cx="3733965" cy="416134"/>
          </a:xfrm>
          <a:prstGeom prst="rect">
            <a:avLst/>
          </a:prstGeom>
        </p:spPr>
      </p:pic>
      <p:pic>
        <p:nvPicPr>
          <p:cNvPr id="9" name="圖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sp>
        <p:nvSpPr>
          <p:cNvPr id="2" name="標題 1"/>
          <p:cNvSpPr>
            <a:spLocks noGrp="1"/>
          </p:cNvSpPr>
          <p:nvPr>
            <p:ph type="title"/>
          </p:nvPr>
        </p:nvSpPr>
        <p:spPr>
          <a:xfrm>
            <a:off x="838200" y="365125"/>
            <a:ext cx="10515600" cy="1325563"/>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spTree>
    <p:extLst>
      <p:ext uri="{BB962C8B-B14F-4D97-AF65-F5344CB8AC3E}">
        <p14:creationId xmlns:p14="http://schemas.microsoft.com/office/powerpoint/2010/main" val="280868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12"/>
          </p:nvPr>
        </p:nvSpPr>
        <p:spPr/>
        <p:txBody>
          <a:bodyPr/>
          <a:lstStyle/>
          <a:p>
            <a:fld id="{E086AF19-3B56-4017-AB5A-AC3A88D40198}" type="slidenum">
              <a:rPr lang="zh-TW" altLang="en-US" smtClean="0"/>
              <a:t>‹#›</a:t>
            </a:fld>
            <a:endParaRPr lang="zh-TW" altLang="en-US"/>
          </a:p>
        </p:txBody>
      </p:sp>
      <p:pic>
        <p:nvPicPr>
          <p:cNvPr id="7" name="圖片 6"/>
          <p:cNvPicPr>
            <a:picLocks noChangeAspect="1"/>
          </p:cNvPicPr>
          <p:nvPr userDrawn="1"/>
        </p:nvPicPr>
        <p:blipFill rotWithShape="1">
          <a:blip r:embed="rId2">
            <a:extLst>
              <a:ext uri="{28A0092B-C50C-407E-A947-70E740481C1C}">
                <a14:useLocalDpi xmlns:a14="http://schemas.microsoft.com/office/drawing/2010/main" val="0"/>
              </a:ext>
            </a:extLst>
          </a:blip>
          <a:srcRect t="94400"/>
          <a:stretch/>
        </p:blipFill>
        <p:spPr>
          <a:xfrm>
            <a:off x="-21942" y="6737230"/>
            <a:ext cx="12213942" cy="120770"/>
          </a:xfrm>
          <a:prstGeom prst="rect">
            <a:avLst/>
          </a:prstGeom>
        </p:spPr>
      </p:pic>
      <p:pic>
        <p:nvPicPr>
          <p:cNvPr id="8" name="圖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0"/>
            <a:ext cx="3733965" cy="416134"/>
          </a:xfrm>
          <a:prstGeom prst="rect">
            <a:avLst/>
          </a:prstGeom>
        </p:spPr>
      </p:pic>
      <p:pic>
        <p:nvPicPr>
          <p:cNvPr id="9" name="圖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pic>
        <p:nvPicPr>
          <p:cNvPr id="10" name="圖片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11628" y="362531"/>
            <a:ext cx="762066" cy="624894"/>
          </a:xfrm>
          <a:prstGeom prst="rect">
            <a:avLst/>
          </a:prstGeom>
        </p:spPr>
      </p:pic>
    </p:spTree>
    <p:extLst>
      <p:ext uri="{BB962C8B-B14F-4D97-AF65-F5344CB8AC3E}">
        <p14:creationId xmlns:p14="http://schemas.microsoft.com/office/powerpoint/2010/main" val="272944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226783" y="6339152"/>
            <a:ext cx="1760373" cy="274344"/>
          </a:xfrm>
          <a:prstGeom prst="rect">
            <a:avLst/>
          </a:prstGeom>
        </p:spPr>
      </p:pic>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DC89F-DFAA-4512-A2C4-D04455D2D08C}" type="datetimeFigureOut">
              <a:rPr lang="zh-TW" altLang="en-US" smtClean="0"/>
              <a:t>2021/2/4</a:t>
            </a:fld>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6AF19-3B56-4017-AB5A-AC3A88D40198}" type="slidenum">
              <a:rPr lang="zh-TW" altLang="en-US" smtClean="0"/>
              <a:t>‹#›</a:t>
            </a:fld>
            <a:endParaRPr lang="zh-TW" altLang="en-US"/>
          </a:p>
        </p:txBody>
      </p:sp>
    </p:spTree>
    <p:extLst>
      <p:ext uri="{BB962C8B-B14F-4D97-AF65-F5344CB8AC3E}">
        <p14:creationId xmlns:p14="http://schemas.microsoft.com/office/powerpoint/2010/main" val="374365054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64" r:id="rId4"/>
    <p:sldLayoutId id="2147483658" r:id="rId5"/>
    <p:sldLayoutId id="2147483663" r:id="rId6"/>
    <p:sldLayoutId id="2147483662" r:id="rId7"/>
    <p:sldLayoutId id="2147483650" r:id="rId8"/>
    <p:sldLayoutId id="2147483651" r:id="rId9"/>
    <p:sldLayoutId id="2147483652" r:id="rId10"/>
    <p:sldLayoutId id="2147483653" r:id="rId11"/>
    <p:sldLayoutId id="2147483654" r:id="rId12"/>
    <p:sldLayoutId id="2147483661" r:id="rId13"/>
    <p:sldLayoutId id="2147483655"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3.png"/><Relationship Id="rId1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slide" Target="slide12.xml"/><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slide" Target="slide10.xml"/><Relationship Id="rId1" Type="http://schemas.openxmlformats.org/officeDocument/2006/relationships/slideLayout" Target="../slideLayouts/slideLayout8.xml"/><Relationship Id="rId6" Type="http://schemas.openxmlformats.org/officeDocument/2006/relationships/slide" Target="slide6.xml"/><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image" Target="../media/image30.png"/><Relationship Id="rId4" Type="http://schemas.openxmlformats.org/officeDocument/2006/relationships/slide" Target="slide27.xml"/><Relationship Id="rId9" Type="http://schemas.openxmlformats.org/officeDocument/2006/relationships/image" Target="../media/image29.png"/><Relationship Id="rId1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hyperlink" Target="https://freshdesk.com/hk/feature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hyperlink" Target="https://support.freshcaller.com/support/solutions/articles/240232-understanding-freshcaller-pricing-plans" TargetMode="Externa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12592" y="4658360"/>
            <a:ext cx="9144000" cy="2387600"/>
          </a:xfrm>
          <a:prstGeom prst="rect">
            <a:avLst/>
          </a:prstGeom>
        </p:spPr>
        <p:txBody>
          <a:bodyPr/>
          <a:lstStyle/>
          <a:p>
            <a:r>
              <a:rPr lang="en-US" altLang="zh-TW" b="1" dirty="0" smtClean="0">
                <a:solidFill>
                  <a:srgbClr val="585858"/>
                </a:solidFill>
              </a:rPr>
              <a:t>Demo</a:t>
            </a:r>
            <a:endParaRPr lang="zh-TW" altLang="en-US" b="1" dirty="0">
              <a:solidFill>
                <a:srgbClr val="585858"/>
              </a:solidFill>
            </a:endParaRP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4986" t="7134" r="5053"/>
          <a:stretch/>
        </p:blipFill>
        <p:spPr>
          <a:xfrm>
            <a:off x="3830185" y="4658360"/>
            <a:ext cx="3099816" cy="762572"/>
          </a:xfrm>
          <a:prstGeom prst="rect">
            <a:avLst/>
          </a:prstGeom>
          <a:noFill/>
        </p:spPr>
      </p:pic>
    </p:spTree>
    <p:extLst>
      <p:ext uri="{BB962C8B-B14F-4D97-AF65-F5344CB8AC3E}">
        <p14:creationId xmlns:p14="http://schemas.microsoft.com/office/powerpoint/2010/main" val="234874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t="30572" b="24372"/>
          <a:stretch/>
        </p:blipFill>
        <p:spPr>
          <a:xfrm>
            <a:off x="4382171" y="318521"/>
            <a:ext cx="3171826" cy="804672"/>
          </a:xfrm>
          <a:prstGeom prst="rect">
            <a:avLst/>
          </a:prstGeom>
        </p:spPr>
      </p:pic>
      <p:pic>
        <p:nvPicPr>
          <p:cNvPr id="6" name="圖片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2502" y="1883469"/>
            <a:ext cx="3204289" cy="747668"/>
          </a:xfrm>
          <a:prstGeom prst="rect">
            <a:avLst/>
          </a:prstGeom>
        </p:spPr>
      </p:pic>
      <p:pic>
        <p:nvPicPr>
          <p:cNvPr id="9" name="圖片 8">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3726" r="3807"/>
          <a:stretch/>
        </p:blipFill>
        <p:spPr>
          <a:xfrm>
            <a:off x="1322393" y="2173597"/>
            <a:ext cx="2757475" cy="743691"/>
          </a:xfrm>
          <a:prstGeom prst="rect">
            <a:avLst/>
          </a:prstGeom>
        </p:spPr>
      </p:pic>
      <p:pic>
        <p:nvPicPr>
          <p:cNvPr id="12" name="圖片 11">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t="27670" b="29056"/>
          <a:stretch/>
        </p:blipFill>
        <p:spPr>
          <a:xfrm>
            <a:off x="7852502" y="2676304"/>
            <a:ext cx="3008925" cy="722416"/>
          </a:xfrm>
          <a:prstGeom prst="rect">
            <a:avLst/>
          </a:prstGeom>
        </p:spPr>
      </p:pic>
      <p:pic>
        <p:nvPicPr>
          <p:cNvPr id="13" name="圖片 12"/>
          <p:cNvPicPr>
            <a:picLocks noChangeAspect="1"/>
          </p:cNvPicPr>
          <p:nvPr/>
        </p:nvPicPr>
        <p:blipFill rotWithShape="1">
          <a:blip r:embed="rId10">
            <a:extLst>
              <a:ext uri="{28A0092B-C50C-407E-A947-70E740481C1C}">
                <a14:useLocalDpi xmlns:a14="http://schemas.microsoft.com/office/drawing/2010/main" val="0"/>
              </a:ext>
            </a:extLst>
          </a:blip>
          <a:srcRect t="28082" b="25957"/>
          <a:stretch/>
        </p:blipFill>
        <p:spPr>
          <a:xfrm>
            <a:off x="7980342" y="4610872"/>
            <a:ext cx="2893147" cy="737745"/>
          </a:xfrm>
          <a:prstGeom prst="rect">
            <a:avLst/>
          </a:prstGeom>
        </p:spPr>
      </p:pic>
      <p:pic>
        <p:nvPicPr>
          <p:cNvPr id="14" name="圖片 13"/>
          <p:cNvPicPr>
            <a:picLocks noChangeAspect="1"/>
          </p:cNvPicPr>
          <p:nvPr/>
        </p:nvPicPr>
        <p:blipFill rotWithShape="1">
          <a:blip r:embed="rId11">
            <a:extLst>
              <a:ext uri="{28A0092B-C50C-407E-A947-70E740481C1C}">
                <a14:useLocalDpi xmlns:a14="http://schemas.microsoft.com/office/drawing/2010/main" val="0"/>
              </a:ext>
            </a:extLst>
          </a:blip>
          <a:srcRect t="33006" b="33790"/>
          <a:stretch/>
        </p:blipFill>
        <p:spPr>
          <a:xfrm>
            <a:off x="878930" y="4610872"/>
            <a:ext cx="3644402" cy="671857"/>
          </a:xfrm>
          <a:prstGeom prst="rect">
            <a:avLst/>
          </a:prstGeom>
        </p:spPr>
      </p:pic>
      <p:sp>
        <p:nvSpPr>
          <p:cNvPr id="3" name="矩形 2"/>
          <p:cNvSpPr/>
          <p:nvPr/>
        </p:nvSpPr>
        <p:spPr>
          <a:xfrm>
            <a:off x="537377" y="1490959"/>
            <a:ext cx="4389120" cy="4116093"/>
          </a:xfrm>
          <a:prstGeom prst="rect">
            <a:avLst/>
          </a:prstGeom>
          <a:noFill/>
          <a:ln w="19050">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1684120" y="1229852"/>
            <a:ext cx="2095633" cy="584775"/>
          </a:xfrm>
          <a:prstGeom prst="rect">
            <a:avLst/>
          </a:prstGeom>
          <a:solidFill>
            <a:schemeClr val="bg1"/>
          </a:solidFill>
        </p:spPr>
        <p:txBody>
          <a:bodyPr wrap="square" rtlCol="0">
            <a:spAutoFit/>
          </a:bodyPr>
          <a:lstStyle/>
          <a:p>
            <a:pPr algn="ctr"/>
            <a:r>
              <a:rPr lang="zh-TW" altLang="en-US" sz="3200" b="1" dirty="0" smtClean="0">
                <a:solidFill>
                  <a:srgbClr val="663300"/>
                </a:solidFill>
              </a:rPr>
              <a:t>客戶服務</a:t>
            </a:r>
            <a:endParaRPr lang="zh-TW" altLang="en-US" sz="3200" b="1" dirty="0">
              <a:solidFill>
                <a:srgbClr val="663300"/>
              </a:solidFill>
            </a:endParaRPr>
          </a:p>
        </p:txBody>
      </p:sp>
      <p:sp>
        <p:nvSpPr>
          <p:cNvPr id="17" name="矩形 16"/>
          <p:cNvSpPr/>
          <p:nvPr/>
        </p:nvSpPr>
        <p:spPr>
          <a:xfrm>
            <a:off x="7232357" y="1490960"/>
            <a:ext cx="4389120" cy="2290466"/>
          </a:xfrm>
          <a:prstGeom prst="rect">
            <a:avLst/>
          </a:prstGeom>
          <a:noFill/>
          <a:ln w="19050">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8485773" y="1229851"/>
            <a:ext cx="1882286" cy="584775"/>
          </a:xfrm>
          <a:prstGeom prst="rect">
            <a:avLst/>
          </a:prstGeom>
          <a:solidFill>
            <a:schemeClr val="bg1"/>
          </a:solidFill>
        </p:spPr>
        <p:txBody>
          <a:bodyPr wrap="square" rtlCol="0">
            <a:spAutoFit/>
          </a:bodyPr>
          <a:lstStyle/>
          <a:p>
            <a:pPr algn="ctr"/>
            <a:r>
              <a:rPr lang="zh-TW" altLang="en-US" sz="3200" b="1" dirty="0">
                <a:solidFill>
                  <a:srgbClr val="663300"/>
                </a:solidFill>
              </a:rPr>
              <a:t>員工管理</a:t>
            </a:r>
          </a:p>
        </p:txBody>
      </p:sp>
      <p:grpSp>
        <p:nvGrpSpPr>
          <p:cNvPr id="4" name="群組 3"/>
          <p:cNvGrpSpPr/>
          <p:nvPr/>
        </p:nvGrpSpPr>
        <p:grpSpPr>
          <a:xfrm>
            <a:off x="4523332" y="1937644"/>
            <a:ext cx="3099816" cy="1488496"/>
            <a:chOff x="4529519" y="2816315"/>
            <a:chExt cx="3099816" cy="1488496"/>
          </a:xfrm>
        </p:grpSpPr>
        <p:pic>
          <p:nvPicPr>
            <p:cNvPr id="7" name="圖片 6">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4986" t="7134" r="5053"/>
            <a:stretch/>
          </p:blipFill>
          <p:spPr>
            <a:xfrm>
              <a:off x="4529519" y="2816315"/>
              <a:ext cx="3099816" cy="762572"/>
            </a:xfrm>
            <a:prstGeom prst="rect">
              <a:avLst/>
            </a:prstGeom>
            <a:solidFill>
              <a:schemeClr val="bg1"/>
            </a:solidFill>
          </p:spPr>
        </p:pic>
        <p:pic>
          <p:nvPicPr>
            <p:cNvPr id="8" name="圖片 7">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29519" y="3543669"/>
              <a:ext cx="2902662" cy="761142"/>
            </a:xfrm>
            <a:prstGeom prst="rect">
              <a:avLst/>
            </a:prstGeom>
            <a:solidFill>
              <a:schemeClr val="bg1"/>
            </a:solidFill>
          </p:spPr>
        </p:pic>
      </p:grpSp>
      <p:sp>
        <p:nvSpPr>
          <p:cNvPr id="18" name="文字方塊 17"/>
          <p:cNvSpPr txBox="1"/>
          <p:nvPr/>
        </p:nvSpPr>
        <p:spPr>
          <a:xfrm>
            <a:off x="5132097" y="1229851"/>
            <a:ext cx="1882286" cy="584775"/>
          </a:xfrm>
          <a:prstGeom prst="rect">
            <a:avLst/>
          </a:prstGeom>
          <a:solidFill>
            <a:schemeClr val="bg1"/>
          </a:solidFill>
        </p:spPr>
        <p:txBody>
          <a:bodyPr wrap="square" rtlCol="0">
            <a:spAutoFit/>
          </a:bodyPr>
          <a:lstStyle/>
          <a:p>
            <a:pPr algn="ctr"/>
            <a:r>
              <a:rPr lang="zh-TW" altLang="en-US" sz="3200" b="1" dirty="0" smtClean="0">
                <a:solidFill>
                  <a:srgbClr val="663300"/>
                </a:solidFill>
              </a:rPr>
              <a:t>聯繫軟體</a:t>
            </a:r>
            <a:endParaRPr lang="zh-TW" altLang="en-US" sz="3200" b="1" dirty="0">
              <a:solidFill>
                <a:srgbClr val="663300"/>
              </a:solidFill>
            </a:endParaRPr>
          </a:p>
        </p:txBody>
      </p:sp>
      <p:pic>
        <p:nvPicPr>
          <p:cNvPr id="19" name="圖片 18">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3223" y="3399613"/>
            <a:ext cx="4057425" cy="608613"/>
          </a:xfrm>
          <a:prstGeom prst="rect">
            <a:avLst/>
          </a:prstGeom>
        </p:spPr>
      </p:pic>
      <p:sp>
        <p:nvSpPr>
          <p:cNvPr id="20" name="矩形 19"/>
          <p:cNvSpPr/>
          <p:nvPr/>
        </p:nvSpPr>
        <p:spPr>
          <a:xfrm>
            <a:off x="7232357" y="4149193"/>
            <a:ext cx="4389120" cy="2290466"/>
          </a:xfrm>
          <a:prstGeom prst="rect">
            <a:avLst/>
          </a:prstGeom>
          <a:noFill/>
          <a:ln w="19050">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8485773" y="3888084"/>
            <a:ext cx="1882286" cy="584775"/>
          </a:xfrm>
          <a:prstGeom prst="rect">
            <a:avLst/>
          </a:prstGeom>
          <a:solidFill>
            <a:schemeClr val="bg1"/>
          </a:solidFill>
        </p:spPr>
        <p:txBody>
          <a:bodyPr wrap="square" rtlCol="0">
            <a:spAutoFit/>
          </a:bodyPr>
          <a:lstStyle/>
          <a:p>
            <a:pPr algn="ctr"/>
            <a:r>
              <a:rPr lang="zh-TW" altLang="en-US" sz="3200" b="1" dirty="0" smtClean="0">
                <a:solidFill>
                  <a:srgbClr val="663300"/>
                </a:solidFill>
              </a:rPr>
              <a:t>監測工具</a:t>
            </a:r>
            <a:endParaRPr lang="zh-TW" altLang="en-US" sz="3200" b="1" dirty="0">
              <a:solidFill>
                <a:srgbClr val="663300"/>
              </a:solidFill>
            </a:endParaRPr>
          </a:p>
        </p:txBody>
      </p:sp>
      <p:sp>
        <p:nvSpPr>
          <p:cNvPr id="11" name="文字方塊 10"/>
          <p:cNvSpPr txBox="1"/>
          <p:nvPr/>
        </p:nvSpPr>
        <p:spPr>
          <a:xfrm>
            <a:off x="5057632" y="5110676"/>
            <a:ext cx="2031215" cy="923330"/>
          </a:xfrm>
          <a:prstGeom prst="rect">
            <a:avLst/>
          </a:prstGeom>
          <a:solidFill>
            <a:srgbClr val="8D8D8E"/>
          </a:solidFill>
        </p:spPr>
        <p:txBody>
          <a:bodyPr wrap="square" rtlCol="0">
            <a:spAutoFit/>
          </a:bodyPr>
          <a:lstStyle/>
          <a:p>
            <a:pPr algn="ctr"/>
            <a:r>
              <a:rPr lang="en-US" altLang="zh-TW" b="1" dirty="0">
                <a:solidFill>
                  <a:schemeClr val="bg1"/>
                </a:solidFill>
                <a:latin typeface="Bradley Hand ITC" panose="03070402050302030203" pitchFamily="66" charset="0"/>
              </a:rPr>
              <a:t>All empowered </a:t>
            </a:r>
            <a:r>
              <a:rPr lang="en-US" altLang="zh-TW" b="1" dirty="0" smtClean="0">
                <a:solidFill>
                  <a:schemeClr val="bg1"/>
                </a:solidFill>
                <a:latin typeface="Bradley Hand ITC" panose="03070402050302030203" pitchFamily="66" charset="0"/>
              </a:rPr>
              <a:t>by</a:t>
            </a:r>
          </a:p>
          <a:p>
            <a:pPr algn="ctr"/>
            <a:r>
              <a:rPr lang="en-US" altLang="zh-TW" b="1" dirty="0" err="1" smtClean="0">
                <a:solidFill>
                  <a:schemeClr val="bg1"/>
                </a:solidFill>
                <a:latin typeface="Bradley Hand ITC" panose="03070402050302030203" pitchFamily="66" charset="0"/>
              </a:rPr>
              <a:t>Freshworks</a:t>
            </a:r>
            <a:r>
              <a:rPr lang="en-US" altLang="zh-TW" b="1" dirty="0" smtClean="0">
                <a:solidFill>
                  <a:schemeClr val="bg1"/>
                </a:solidFill>
                <a:latin typeface="Bradley Hand ITC" panose="03070402050302030203" pitchFamily="66" charset="0"/>
              </a:rPr>
              <a:t> </a:t>
            </a:r>
          </a:p>
          <a:p>
            <a:pPr algn="ctr"/>
            <a:r>
              <a:rPr lang="en-US" altLang="zh-TW" b="1" dirty="0" smtClean="0">
                <a:solidFill>
                  <a:schemeClr val="bg1"/>
                </a:solidFill>
                <a:latin typeface="Bradley Hand ITC" panose="03070402050302030203" pitchFamily="66" charset="0"/>
              </a:rPr>
              <a:t>AI </a:t>
            </a:r>
            <a:r>
              <a:rPr lang="en-US" altLang="zh-TW" b="1" dirty="0">
                <a:solidFill>
                  <a:schemeClr val="bg1"/>
                </a:solidFill>
                <a:latin typeface="Bradley Hand ITC" panose="03070402050302030203" pitchFamily="66" charset="0"/>
              </a:rPr>
              <a:t>engine </a:t>
            </a:r>
            <a:r>
              <a:rPr lang="en-US" altLang="zh-TW" b="1" dirty="0" smtClean="0">
                <a:solidFill>
                  <a:schemeClr val="bg1"/>
                </a:solidFill>
                <a:latin typeface="Bradley Hand ITC" panose="03070402050302030203" pitchFamily="66" charset="0"/>
              </a:rPr>
              <a:t>“</a:t>
            </a:r>
            <a:r>
              <a:rPr lang="en-US" altLang="zh-TW" b="1" dirty="0">
                <a:solidFill>
                  <a:schemeClr val="bg1"/>
                </a:solidFill>
                <a:latin typeface="Bradley Hand ITC" panose="03070402050302030203" pitchFamily="66" charset="0"/>
              </a:rPr>
              <a:t>Freddy” </a:t>
            </a:r>
            <a:endParaRPr lang="zh-TW" altLang="en-US" b="1" dirty="0">
              <a:solidFill>
                <a:schemeClr val="bg1"/>
              </a:solidFill>
              <a:latin typeface="Bradley Hand ITC" panose="03070402050302030203" pitchFamily="66" charset="0"/>
            </a:endParaRPr>
          </a:p>
        </p:txBody>
      </p:sp>
      <p:pic>
        <p:nvPicPr>
          <p:cNvPr id="22" name="圖片 21"/>
          <p:cNvPicPr>
            <a:picLocks noChangeAspect="1"/>
          </p:cNvPicPr>
          <p:nvPr/>
        </p:nvPicPr>
        <p:blipFill rotWithShape="1">
          <a:blip r:embed="rId18">
            <a:extLst>
              <a:ext uri="{28A0092B-C50C-407E-A947-70E740481C1C}">
                <a14:useLocalDpi xmlns:a14="http://schemas.microsoft.com/office/drawing/2010/main" val="0"/>
              </a:ext>
            </a:extLst>
          </a:blip>
          <a:srcRect l="3679" t="39181" r="2915" b="39998"/>
          <a:stretch/>
        </p:blipFill>
        <p:spPr>
          <a:xfrm>
            <a:off x="7852502" y="5405951"/>
            <a:ext cx="3238500" cy="723900"/>
          </a:xfrm>
          <a:prstGeom prst="rect">
            <a:avLst/>
          </a:prstGeom>
        </p:spPr>
      </p:pic>
    </p:spTree>
    <p:extLst>
      <p:ext uri="{BB962C8B-B14F-4D97-AF65-F5344CB8AC3E}">
        <p14:creationId xmlns:p14="http://schemas.microsoft.com/office/powerpoint/2010/main" val="3217873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2657" t="10417" r="47031" b="74306"/>
          <a:stretch/>
        </p:blipFill>
        <p:spPr>
          <a:xfrm>
            <a:off x="838103" y="429841"/>
            <a:ext cx="4152997" cy="709363"/>
          </a:xfrm>
          <a:prstGeom prst="rect">
            <a:avLst/>
          </a:prstGeom>
        </p:spPr>
      </p:pic>
      <p:sp>
        <p:nvSpPr>
          <p:cNvPr id="7" name="文字方塊 6"/>
          <p:cNvSpPr txBox="1"/>
          <p:nvPr/>
        </p:nvSpPr>
        <p:spPr>
          <a:xfrm>
            <a:off x="5540512" y="406492"/>
            <a:ext cx="4783064" cy="923330"/>
          </a:xfrm>
          <a:prstGeom prst="rect">
            <a:avLst/>
          </a:prstGeom>
          <a:noFill/>
          <a:ln w="38100">
            <a:solidFill>
              <a:srgbClr val="FDB002"/>
            </a:solidFill>
          </a:ln>
        </p:spPr>
        <p:txBody>
          <a:bodyPr wrap="square" rtlCol="0">
            <a:spAutoFit/>
          </a:bodyPr>
          <a:lstStyle/>
          <a:p>
            <a:pPr algn="ctr"/>
            <a:r>
              <a:rPr lang="en-US" altLang="zh-TW" b="1" dirty="0" err="1" smtClean="0">
                <a:solidFill>
                  <a:srgbClr val="18204F"/>
                </a:solidFill>
              </a:rPr>
              <a:t>Freshworks</a:t>
            </a:r>
            <a:r>
              <a:rPr lang="zh-TW" altLang="en-US" b="1" dirty="0" smtClean="0">
                <a:solidFill>
                  <a:srgbClr val="18204F"/>
                </a:solidFill>
              </a:rPr>
              <a:t>目標透過</a:t>
            </a:r>
            <a:r>
              <a:rPr lang="zh-TW" altLang="en-US" b="1" dirty="0">
                <a:solidFill>
                  <a:srgbClr val="18204F"/>
                </a:solidFill>
              </a:rPr>
              <a:t>整合</a:t>
            </a:r>
            <a:r>
              <a:rPr lang="zh-TW" altLang="en-US" b="1" dirty="0" smtClean="0">
                <a:solidFill>
                  <a:srgbClr val="18204F"/>
                </a:solidFill>
              </a:rPr>
              <a:t>所有</a:t>
            </a:r>
            <a:r>
              <a:rPr lang="en-US" altLang="zh-TW" b="1" dirty="0" err="1" smtClean="0">
                <a:solidFill>
                  <a:srgbClr val="18204F"/>
                </a:solidFill>
              </a:rPr>
              <a:t>Freshworks</a:t>
            </a:r>
            <a:r>
              <a:rPr lang="zh-TW" altLang="en-US" b="1" dirty="0" smtClean="0">
                <a:solidFill>
                  <a:srgbClr val="18204F"/>
                </a:solidFill>
              </a:rPr>
              <a:t>產品設計出最佳的顧客服務流程</a:t>
            </a:r>
            <a:r>
              <a:rPr lang="zh-TW" altLang="en-US" b="1" dirty="0">
                <a:solidFill>
                  <a:srgbClr val="18204F"/>
                </a:solidFill>
              </a:rPr>
              <a:t>，讓你抓住每一位顧客，提高每一位顧客的終身</a:t>
            </a:r>
            <a:r>
              <a:rPr lang="zh-TW" altLang="en-US" b="1" dirty="0" smtClean="0">
                <a:solidFill>
                  <a:srgbClr val="18204F"/>
                </a:solidFill>
              </a:rPr>
              <a:t>價值</a:t>
            </a:r>
          </a:p>
        </p:txBody>
      </p:sp>
      <p:sp>
        <p:nvSpPr>
          <p:cNvPr id="8" name="文字方塊 7"/>
          <p:cNvSpPr txBox="1"/>
          <p:nvPr/>
        </p:nvSpPr>
        <p:spPr>
          <a:xfrm>
            <a:off x="9780935" y="2869268"/>
            <a:ext cx="1749649" cy="523220"/>
          </a:xfrm>
          <a:prstGeom prst="rect">
            <a:avLst/>
          </a:prstGeom>
          <a:solidFill>
            <a:schemeClr val="bg1"/>
          </a:solidFill>
        </p:spPr>
        <p:txBody>
          <a:bodyPr wrap="square" rtlCol="0">
            <a:spAutoFit/>
          </a:bodyPr>
          <a:lstStyle/>
          <a:p>
            <a:pPr algn="ctr"/>
            <a:r>
              <a:rPr lang="zh-TW" altLang="en-US" sz="1400" dirty="0"/>
              <a:t>潛在</a:t>
            </a:r>
            <a:r>
              <a:rPr lang="zh-TW" altLang="en-US" sz="1400" dirty="0" smtClean="0"/>
              <a:t>顧客</a:t>
            </a:r>
            <a:endParaRPr lang="en-US" altLang="zh-TW" sz="1400" dirty="0" smtClean="0"/>
          </a:p>
          <a:p>
            <a:pPr algn="ctr"/>
            <a:endParaRPr lang="zh-TW" altLang="en-US" sz="1400" dirty="0"/>
          </a:p>
        </p:txBody>
      </p:sp>
      <p:grpSp>
        <p:nvGrpSpPr>
          <p:cNvPr id="15" name="群組 14"/>
          <p:cNvGrpSpPr/>
          <p:nvPr/>
        </p:nvGrpSpPr>
        <p:grpSpPr>
          <a:xfrm>
            <a:off x="315093" y="1408176"/>
            <a:ext cx="11634840" cy="4953800"/>
            <a:chOff x="73153" y="1353171"/>
            <a:chExt cx="11736175" cy="5066936"/>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97" y="1426464"/>
              <a:ext cx="11353631" cy="4778952"/>
            </a:xfrm>
            <a:prstGeom prst="rect">
              <a:avLst/>
            </a:prstGeom>
          </p:spPr>
        </p:pic>
        <p:sp>
          <p:nvSpPr>
            <p:cNvPr id="9" name="文字方塊 8"/>
            <p:cNvSpPr txBox="1"/>
            <p:nvPr/>
          </p:nvSpPr>
          <p:spPr>
            <a:xfrm>
              <a:off x="8321040" y="1353171"/>
              <a:ext cx="1700784" cy="307777"/>
            </a:xfrm>
            <a:prstGeom prst="rect">
              <a:avLst/>
            </a:prstGeom>
            <a:solidFill>
              <a:schemeClr val="bg1"/>
            </a:solidFill>
          </p:spPr>
          <p:txBody>
            <a:bodyPr wrap="square" rtlCol="0">
              <a:spAutoFit/>
            </a:bodyPr>
            <a:lstStyle/>
            <a:p>
              <a:pPr algn="ctr"/>
              <a:r>
                <a:rPr lang="zh-TW" altLang="en-US" sz="1400" dirty="0" smtClean="0"/>
                <a:t>顧客進入公司網站</a:t>
              </a:r>
              <a:endParaRPr lang="zh-TW" altLang="en-US" sz="1400" dirty="0"/>
            </a:p>
          </p:txBody>
        </p:sp>
        <p:sp>
          <p:nvSpPr>
            <p:cNvPr id="10" name="文字方塊 9"/>
            <p:cNvSpPr txBox="1"/>
            <p:nvPr/>
          </p:nvSpPr>
          <p:spPr>
            <a:xfrm>
              <a:off x="2106071" y="1642660"/>
              <a:ext cx="2411065" cy="523220"/>
            </a:xfrm>
            <a:prstGeom prst="rect">
              <a:avLst/>
            </a:prstGeom>
            <a:solidFill>
              <a:schemeClr val="bg1"/>
            </a:solidFill>
          </p:spPr>
          <p:txBody>
            <a:bodyPr wrap="square" rtlCol="0">
              <a:spAutoFit/>
            </a:bodyPr>
            <a:lstStyle/>
            <a:p>
              <a:pPr algn="ctr"/>
              <a:r>
                <a:rPr lang="zh-TW" altLang="en-US" sz="1400" dirty="0" smtClean="0"/>
                <a:t>行銷團隊透過</a:t>
              </a:r>
              <a:r>
                <a:rPr lang="en-US" altLang="zh-TW" sz="1400" dirty="0" err="1" smtClean="0"/>
                <a:t>Freshworks</a:t>
              </a:r>
              <a:r>
                <a:rPr lang="en-US" altLang="zh-TW" sz="1400" dirty="0" smtClean="0"/>
                <a:t> CRM</a:t>
              </a:r>
              <a:r>
                <a:rPr lang="zh-TW" altLang="en-US" sz="1400" dirty="0" smtClean="0"/>
                <a:t>收集數據和跑活動行銷</a:t>
              </a:r>
              <a:endParaRPr lang="en-US" altLang="zh-TW" sz="1400" dirty="0" smtClean="0"/>
            </a:p>
          </p:txBody>
        </p:sp>
        <p:sp>
          <p:nvSpPr>
            <p:cNvPr id="11" name="文字方塊 10"/>
            <p:cNvSpPr txBox="1"/>
            <p:nvPr/>
          </p:nvSpPr>
          <p:spPr>
            <a:xfrm>
              <a:off x="73153" y="3815940"/>
              <a:ext cx="2106070" cy="954107"/>
            </a:xfrm>
            <a:prstGeom prst="rect">
              <a:avLst/>
            </a:prstGeom>
            <a:solidFill>
              <a:schemeClr val="bg1"/>
            </a:solidFill>
          </p:spPr>
          <p:txBody>
            <a:bodyPr wrap="square" rtlCol="0">
              <a:spAutoFit/>
            </a:bodyPr>
            <a:lstStyle/>
            <a:p>
              <a:pPr algn="ctr"/>
              <a:r>
                <a:rPr lang="zh-TW" altLang="en-US" sz="1400" dirty="0" smtClean="0"/>
                <a:t>業務團隊透過</a:t>
              </a:r>
              <a:r>
                <a:rPr lang="en-US" altLang="zh-TW" sz="1400" dirty="0" err="1" smtClean="0"/>
                <a:t>Freshchat</a:t>
              </a:r>
              <a:r>
                <a:rPr lang="zh-TW" altLang="en-US" sz="1400" dirty="0" smtClean="0"/>
                <a:t>和</a:t>
              </a:r>
              <a:r>
                <a:rPr lang="en-US" altLang="zh-TW" sz="1400" dirty="0" err="1" smtClean="0"/>
                <a:t>Freshcaller</a:t>
              </a:r>
              <a:r>
                <a:rPr lang="zh-TW" altLang="en-US" sz="1400" dirty="0" smtClean="0"/>
                <a:t>與客戶聯繫，</a:t>
              </a:r>
              <a:endParaRPr lang="en-US" altLang="zh-TW" sz="1400" dirty="0" smtClean="0"/>
            </a:p>
            <a:p>
              <a:pPr algn="ctr"/>
              <a:r>
                <a:rPr lang="zh-TW" altLang="en-US" sz="1400" dirty="0" smtClean="0"/>
                <a:t>並且使用</a:t>
              </a:r>
              <a:r>
                <a:rPr lang="en-US" altLang="zh-TW" sz="1400" dirty="0" err="1" smtClean="0"/>
                <a:t>Freshworks</a:t>
              </a:r>
              <a:r>
                <a:rPr lang="en-US" altLang="zh-TW" sz="1400" dirty="0" smtClean="0"/>
                <a:t> CRM</a:t>
              </a:r>
              <a:r>
                <a:rPr lang="zh-TW" altLang="en-US" sz="1400" dirty="0" smtClean="0"/>
                <a:t>紀錄銷售情況</a:t>
              </a:r>
              <a:endParaRPr lang="en-US" altLang="zh-TW" sz="1400" dirty="0" smtClean="0"/>
            </a:p>
          </p:txBody>
        </p:sp>
        <p:sp>
          <p:nvSpPr>
            <p:cNvPr id="12" name="文字方塊 11"/>
            <p:cNvSpPr txBox="1"/>
            <p:nvPr/>
          </p:nvSpPr>
          <p:spPr>
            <a:xfrm>
              <a:off x="752007" y="5466000"/>
              <a:ext cx="2854431" cy="954107"/>
            </a:xfrm>
            <a:prstGeom prst="rect">
              <a:avLst/>
            </a:prstGeom>
            <a:solidFill>
              <a:schemeClr val="bg1"/>
            </a:solidFill>
          </p:spPr>
          <p:txBody>
            <a:bodyPr wrap="square" rtlCol="0">
              <a:spAutoFit/>
            </a:bodyPr>
            <a:lstStyle/>
            <a:p>
              <a:pPr algn="ctr"/>
              <a:r>
                <a:rPr lang="zh-TW" altLang="en-US" sz="1400" dirty="0" smtClean="0"/>
                <a:t>顧客服務團隊透過</a:t>
              </a:r>
              <a:r>
                <a:rPr lang="en-US" altLang="zh-TW" sz="1400" dirty="0" err="1" smtClean="0"/>
                <a:t>Freshdesk</a:t>
              </a:r>
              <a:r>
                <a:rPr lang="zh-TW" altLang="en-US" sz="1400" dirty="0" smtClean="0"/>
                <a:t>、</a:t>
              </a:r>
              <a:r>
                <a:rPr lang="en-US" altLang="zh-TW" sz="1400" dirty="0" err="1" smtClean="0"/>
                <a:t>Freshchat</a:t>
              </a:r>
              <a:r>
                <a:rPr lang="zh-TW" altLang="en-US" sz="1400" dirty="0" smtClean="0"/>
                <a:t>和</a:t>
              </a:r>
              <a:r>
                <a:rPr lang="en-US" altLang="zh-TW" sz="1400" dirty="0" err="1" smtClean="0"/>
                <a:t>Freshcaller</a:t>
              </a:r>
              <a:r>
                <a:rPr lang="zh-TW" altLang="en-US" sz="1400" dirty="0" smtClean="0"/>
                <a:t>來與顧客聯繫，透過公司的資料庫來回答顧客問題</a:t>
              </a:r>
              <a:endParaRPr lang="en-US" altLang="zh-TW" sz="1400" dirty="0"/>
            </a:p>
          </p:txBody>
        </p:sp>
        <p:sp>
          <p:nvSpPr>
            <p:cNvPr id="13" name="文字方塊 12"/>
            <p:cNvSpPr txBox="1"/>
            <p:nvPr/>
          </p:nvSpPr>
          <p:spPr>
            <a:xfrm>
              <a:off x="4544568" y="5500569"/>
              <a:ext cx="2414016" cy="738664"/>
            </a:xfrm>
            <a:prstGeom prst="rect">
              <a:avLst/>
            </a:prstGeom>
            <a:solidFill>
              <a:schemeClr val="bg1"/>
            </a:solidFill>
          </p:spPr>
          <p:txBody>
            <a:bodyPr wrap="square" rtlCol="0">
              <a:spAutoFit/>
            </a:bodyPr>
            <a:lstStyle/>
            <a:p>
              <a:pPr algn="ctr"/>
              <a:r>
                <a:rPr lang="zh-TW" altLang="en-US" sz="1400" dirty="0" smtClean="0"/>
                <a:t>顧客服務團隊使用</a:t>
              </a:r>
              <a:r>
                <a:rPr lang="en-US" altLang="zh-TW" sz="1400" dirty="0" err="1" smtClean="0"/>
                <a:t>Freshconnect</a:t>
              </a:r>
              <a:r>
                <a:rPr lang="zh-TW" altLang="en-US" sz="1400" dirty="0"/>
                <a:t>取得</a:t>
              </a:r>
              <a:r>
                <a:rPr lang="en-US" altLang="zh-TW" sz="1400" dirty="0" smtClean="0"/>
                <a:t>IT</a:t>
              </a:r>
              <a:r>
                <a:rPr lang="zh-TW" altLang="en-US" sz="1400" dirty="0" smtClean="0"/>
                <a:t>團隊的協助，解決顧客的單子</a:t>
              </a:r>
              <a:endParaRPr lang="zh-TW" altLang="en-US" sz="1400" dirty="0"/>
            </a:p>
          </p:txBody>
        </p:sp>
        <p:sp>
          <p:nvSpPr>
            <p:cNvPr id="14" name="文字方塊 13"/>
            <p:cNvSpPr txBox="1"/>
            <p:nvPr/>
          </p:nvSpPr>
          <p:spPr>
            <a:xfrm>
              <a:off x="7331276" y="5807830"/>
              <a:ext cx="2132764" cy="523220"/>
            </a:xfrm>
            <a:prstGeom prst="rect">
              <a:avLst/>
            </a:prstGeom>
            <a:solidFill>
              <a:schemeClr val="bg1"/>
            </a:solidFill>
          </p:spPr>
          <p:txBody>
            <a:bodyPr wrap="square" rtlCol="0">
              <a:spAutoFit/>
            </a:bodyPr>
            <a:lstStyle/>
            <a:p>
              <a:pPr algn="ctr"/>
              <a:r>
                <a:rPr lang="en-US" altLang="zh-TW" sz="1400" dirty="0" smtClean="0"/>
                <a:t>IT</a:t>
              </a:r>
              <a:r>
                <a:rPr lang="zh-TW" altLang="en-US" sz="1400" dirty="0" smtClean="0"/>
                <a:t>團隊使用</a:t>
              </a:r>
              <a:r>
                <a:rPr lang="en-US" altLang="zh-TW" sz="1400" dirty="0" err="1" smtClean="0"/>
                <a:t>Freshservice</a:t>
              </a:r>
              <a:r>
                <a:rPr lang="zh-TW" altLang="en-US" sz="1400" dirty="0" smtClean="0"/>
                <a:t>解決顧客問題</a:t>
              </a:r>
              <a:endParaRPr lang="zh-TW" altLang="en-US" sz="1400" dirty="0"/>
            </a:p>
          </p:txBody>
        </p:sp>
      </p:grpSp>
    </p:spTree>
    <p:extLst>
      <p:ext uri="{BB962C8B-B14F-4D97-AF65-F5344CB8AC3E}">
        <p14:creationId xmlns:p14="http://schemas.microsoft.com/office/powerpoint/2010/main" val="389252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How </a:t>
            </a:r>
            <a:r>
              <a:rPr lang="en-US" altLang="zh-TW" dirty="0" err="1">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Freshworks</a:t>
            </a:r>
            <a:r>
              <a:rPr lang="zh-TW" altLang="en-US"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zh-TW"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work</a:t>
            </a:r>
            <a:endParaRPr lang="zh-TW" altLang="en-US"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t="4078" b="2782"/>
          <a:stretch/>
        </p:blipFill>
        <p:spPr>
          <a:xfrm>
            <a:off x="1546814" y="1155922"/>
            <a:ext cx="9098371" cy="5065776"/>
          </a:xfrm>
          <a:prstGeom prst="rect">
            <a:avLst/>
          </a:prstGeom>
        </p:spPr>
      </p:pic>
    </p:spTree>
    <p:extLst>
      <p:ext uri="{BB962C8B-B14F-4D97-AF65-F5344CB8AC3E}">
        <p14:creationId xmlns:p14="http://schemas.microsoft.com/office/powerpoint/2010/main" val="4752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3726" r="3807"/>
          <a:stretch/>
        </p:blipFill>
        <p:spPr>
          <a:xfrm>
            <a:off x="801184" y="468007"/>
            <a:ext cx="2757475" cy="743691"/>
          </a:xfrm>
          <a:prstGeom prst="rect">
            <a:avLst/>
          </a:prstGeom>
        </p:spPr>
      </p:pic>
      <p:grpSp>
        <p:nvGrpSpPr>
          <p:cNvPr id="13" name="群組 12"/>
          <p:cNvGrpSpPr/>
          <p:nvPr/>
        </p:nvGrpSpPr>
        <p:grpSpPr>
          <a:xfrm>
            <a:off x="5199448" y="766022"/>
            <a:ext cx="6572640" cy="5435297"/>
            <a:chOff x="4919473" y="766026"/>
            <a:chExt cx="6572640" cy="5435297"/>
          </a:xfrm>
        </p:grpSpPr>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73" y="766026"/>
              <a:ext cx="6572640" cy="5435297"/>
            </a:xfrm>
            <a:prstGeom prst="rect">
              <a:avLst/>
            </a:prstGeom>
          </p:spPr>
        </p:pic>
        <p:sp>
          <p:nvSpPr>
            <p:cNvPr id="7" name="文字方塊 6"/>
            <p:cNvSpPr txBox="1"/>
            <p:nvPr/>
          </p:nvSpPr>
          <p:spPr>
            <a:xfrm>
              <a:off x="7053673" y="3252841"/>
              <a:ext cx="1792224" cy="461665"/>
            </a:xfrm>
            <a:prstGeom prst="rect">
              <a:avLst/>
            </a:prstGeom>
            <a:solidFill>
              <a:schemeClr val="bg1"/>
            </a:solidFill>
          </p:spPr>
          <p:txBody>
            <a:bodyPr wrap="square" rtlCol="0">
              <a:spAutoFit/>
            </a:bodyPr>
            <a:lstStyle/>
            <a:p>
              <a:pPr algn="ctr"/>
              <a:r>
                <a:rPr lang="zh-TW" altLang="en-US" sz="2400" b="1" dirty="0" smtClean="0">
                  <a:solidFill>
                    <a:srgbClr val="4C4A48"/>
                  </a:solidFill>
                </a:rPr>
                <a:t>功能</a:t>
              </a:r>
              <a:endParaRPr lang="zh-TW" altLang="en-US" sz="2400" b="1" dirty="0">
                <a:solidFill>
                  <a:srgbClr val="4C4A48"/>
                </a:solidFill>
              </a:endParaRPr>
            </a:p>
          </p:txBody>
        </p:sp>
      </p:grpSp>
      <p:grpSp>
        <p:nvGrpSpPr>
          <p:cNvPr id="19" name="群組 18"/>
          <p:cNvGrpSpPr/>
          <p:nvPr/>
        </p:nvGrpSpPr>
        <p:grpSpPr>
          <a:xfrm>
            <a:off x="801184" y="2776935"/>
            <a:ext cx="4118288" cy="1231106"/>
            <a:chOff x="801184" y="2776935"/>
            <a:chExt cx="4118288" cy="1231106"/>
          </a:xfrm>
        </p:grpSpPr>
        <p:sp>
          <p:nvSpPr>
            <p:cNvPr id="8" name="文字方塊 7"/>
            <p:cNvSpPr txBox="1"/>
            <p:nvPr/>
          </p:nvSpPr>
          <p:spPr>
            <a:xfrm>
              <a:off x="801184" y="2776935"/>
              <a:ext cx="4118288" cy="1231106"/>
            </a:xfrm>
            <a:prstGeom prst="rect">
              <a:avLst/>
            </a:prstGeom>
            <a:noFill/>
          </p:spPr>
          <p:txBody>
            <a:bodyPr wrap="square" rtlCol="0">
              <a:spAutoFit/>
            </a:bodyPr>
            <a:lstStyle/>
            <a:p>
              <a:r>
                <a:rPr lang="zh-TW" altLang="en-US" sz="2000" b="1" dirty="0" smtClean="0">
                  <a:solidFill>
                    <a:srgbClr val="174C43"/>
                  </a:solidFill>
                </a:rPr>
                <a:t>線</a:t>
              </a:r>
              <a:r>
                <a:rPr lang="zh-TW" altLang="en-US" sz="2000" b="1" dirty="0">
                  <a:solidFill>
                    <a:srgbClr val="174C43"/>
                  </a:solidFill>
                </a:rPr>
                <a:t>上雲端客服軟體</a:t>
              </a:r>
              <a:r>
                <a:rPr lang="zh-TW" altLang="en-US" sz="2000" b="1" dirty="0" smtClean="0">
                  <a:solidFill>
                    <a:srgbClr val="174C43"/>
                  </a:solidFill>
                </a:rPr>
                <a:t>與工單管理系統</a:t>
              </a:r>
              <a:endParaRPr lang="en-US" altLang="zh-TW" sz="2000" b="1" dirty="0" smtClean="0">
                <a:solidFill>
                  <a:srgbClr val="174C43"/>
                </a:solidFill>
              </a:endParaRPr>
            </a:p>
            <a:p>
              <a:endParaRPr lang="en-US" altLang="zh-TW" dirty="0" smtClean="0"/>
            </a:p>
            <a:p>
              <a:r>
                <a:rPr lang="zh-TW" altLang="en-US" dirty="0" smtClean="0"/>
                <a:t>提供各種</a:t>
              </a:r>
              <a:r>
                <a:rPr lang="zh-TW" altLang="en-US" dirty="0"/>
                <a:t>智慧自動化功能以提升您</a:t>
              </a:r>
              <a:r>
                <a:rPr lang="zh-TW" altLang="en-US" dirty="0" smtClean="0"/>
                <a:t>的客服支援</a:t>
              </a:r>
              <a:r>
                <a:rPr lang="zh-TW" altLang="en-US" dirty="0"/>
                <a:t>效率</a:t>
              </a:r>
            </a:p>
          </p:txBody>
        </p:sp>
        <p:cxnSp>
          <p:nvCxnSpPr>
            <p:cNvPr id="16" name="直線接點 15"/>
            <p:cNvCxnSpPr/>
            <p:nvPr/>
          </p:nvCxnSpPr>
          <p:spPr>
            <a:xfrm>
              <a:off x="905256" y="3252837"/>
              <a:ext cx="2788920" cy="0"/>
            </a:xfrm>
            <a:prstGeom prst="line">
              <a:avLst/>
            </a:prstGeom>
            <a:ln w="19050">
              <a:solidFill>
                <a:srgbClr val="174C43"/>
              </a:solidFill>
            </a:ln>
          </p:spPr>
          <p:style>
            <a:lnRef idx="1">
              <a:schemeClr val="accent5"/>
            </a:lnRef>
            <a:fillRef idx="0">
              <a:schemeClr val="accent5"/>
            </a:fillRef>
            <a:effectRef idx="0">
              <a:schemeClr val="accent5"/>
            </a:effectRef>
            <a:fontRef idx="minor">
              <a:schemeClr val="tx1"/>
            </a:fontRef>
          </p:style>
        </p:cxnSp>
      </p:grpSp>
      <p:sp>
        <p:nvSpPr>
          <p:cNvPr id="20" name="文字方塊 19"/>
          <p:cNvSpPr txBox="1"/>
          <p:nvPr/>
        </p:nvSpPr>
        <p:spPr>
          <a:xfrm>
            <a:off x="10491928" y="3252837"/>
            <a:ext cx="1280160" cy="584775"/>
          </a:xfrm>
          <a:prstGeom prst="rect">
            <a:avLst/>
          </a:prstGeom>
          <a:solidFill>
            <a:schemeClr val="bg1"/>
          </a:solidFill>
        </p:spPr>
        <p:txBody>
          <a:bodyPr wrap="square" rtlCol="0">
            <a:spAutoFit/>
          </a:bodyPr>
          <a:lstStyle/>
          <a:p>
            <a:pPr algn="ctr"/>
            <a:r>
              <a:rPr lang="zh-TW" altLang="en-US" sz="1600" b="1" dirty="0" smtClean="0">
                <a:solidFill>
                  <a:srgbClr val="9B999A"/>
                </a:solidFill>
              </a:rPr>
              <a:t>知識庫</a:t>
            </a:r>
            <a:endParaRPr lang="en-US" altLang="zh-TW" sz="1600" b="1" dirty="0" smtClean="0">
              <a:solidFill>
                <a:srgbClr val="9B999A"/>
              </a:solidFill>
            </a:endParaRPr>
          </a:p>
          <a:p>
            <a:pPr algn="ctr"/>
            <a:endParaRPr lang="zh-TW" altLang="en-US" sz="1600" b="1" dirty="0">
              <a:solidFill>
                <a:srgbClr val="9B999A"/>
              </a:solidFill>
            </a:endParaRPr>
          </a:p>
        </p:txBody>
      </p:sp>
      <p:sp>
        <p:nvSpPr>
          <p:cNvPr id="21" name="文字方塊 20"/>
          <p:cNvSpPr txBox="1"/>
          <p:nvPr/>
        </p:nvSpPr>
        <p:spPr>
          <a:xfrm>
            <a:off x="10245088" y="5893542"/>
            <a:ext cx="2029968" cy="307777"/>
          </a:xfrm>
          <a:prstGeom prst="rect">
            <a:avLst/>
          </a:prstGeom>
          <a:noFill/>
        </p:spPr>
        <p:txBody>
          <a:bodyPr wrap="square" rtlCol="0">
            <a:spAutoFit/>
          </a:bodyPr>
          <a:lstStyle/>
          <a:p>
            <a:r>
              <a:rPr lang="en-US" altLang="zh-TW" sz="1400" dirty="0" err="1" smtClean="0">
                <a:solidFill>
                  <a:srgbClr val="174C43"/>
                </a:solidFill>
                <a:hlinkClick r:id="rId4"/>
              </a:rPr>
              <a:t>Freshdesk</a:t>
            </a:r>
            <a:r>
              <a:rPr lang="zh-TW" altLang="en-US" sz="1400" dirty="0" smtClean="0">
                <a:solidFill>
                  <a:srgbClr val="174C43"/>
                </a:solidFill>
                <a:hlinkClick r:id="rId4"/>
              </a:rPr>
              <a:t>所有功能</a:t>
            </a:r>
            <a:r>
              <a:rPr lang="en-US" altLang="zh-TW" sz="1400" dirty="0" smtClean="0">
                <a:solidFill>
                  <a:srgbClr val="174C43"/>
                </a:solidFill>
                <a:hlinkClick r:id="rId4"/>
              </a:rPr>
              <a:t>&gt;&gt;</a:t>
            </a:r>
            <a:endParaRPr lang="zh-TW" altLang="en-US" sz="1400" dirty="0">
              <a:solidFill>
                <a:srgbClr val="174C43"/>
              </a:solidFill>
            </a:endParaRPr>
          </a:p>
        </p:txBody>
      </p:sp>
      <p:sp>
        <p:nvSpPr>
          <p:cNvPr id="22" name="文字方塊 21"/>
          <p:cNvSpPr txBox="1"/>
          <p:nvPr/>
        </p:nvSpPr>
        <p:spPr>
          <a:xfrm>
            <a:off x="9884662" y="4531260"/>
            <a:ext cx="1984250" cy="338554"/>
          </a:xfrm>
          <a:prstGeom prst="rect">
            <a:avLst/>
          </a:prstGeom>
          <a:solidFill>
            <a:schemeClr val="bg1"/>
          </a:solidFill>
        </p:spPr>
        <p:txBody>
          <a:bodyPr wrap="square" rtlCol="0">
            <a:spAutoFit/>
          </a:bodyPr>
          <a:lstStyle/>
          <a:p>
            <a:pPr algn="ctr"/>
            <a:r>
              <a:rPr lang="zh-TW" altLang="en-US" sz="1600" b="1" dirty="0" smtClean="0">
                <a:solidFill>
                  <a:srgbClr val="9B999A"/>
                </a:solidFill>
              </a:rPr>
              <a:t>自訂門戶網站</a:t>
            </a:r>
            <a:endParaRPr lang="zh-TW" altLang="en-US" sz="1600" b="1" dirty="0">
              <a:solidFill>
                <a:srgbClr val="9B999A"/>
              </a:solidFill>
            </a:endParaRPr>
          </a:p>
        </p:txBody>
      </p:sp>
      <p:sp>
        <p:nvSpPr>
          <p:cNvPr id="23" name="文字方塊 22"/>
          <p:cNvSpPr txBox="1"/>
          <p:nvPr/>
        </p:nvSpPr>
        <p:spPr>
          <a:xfrm>
            <a:off x="7237635" y="5724265"/>
            <a:ext cx="1984250" cy="338554"/>
          </a:xfrm>
          <a:prstGeom prst="rect">
            <a:avLst/>
          </a:prstGeom>
          <a:solidFill>
            <a:schemeClr val="bg1"/>
          </a:solidFill>
        </p:spPr>
        <p:txBody>
          <a:bodyPr wrap="square" rtlCol="0">
            <a:spAutoFit/>
          </a:bodyPr>
          <a:lstStyle/>
          <a:p>
            <a:pPr algn="ctr"/>
            <a:r>
              <a:rPr lang="zh-TW" altLang="en-US" sz="1600" b="1" dirty="0" smtClean="0">
                <a:solidFill>
                  <a:srgbClr val="9B999A"/>
                </a:solidFill>
              </a:rPr>
              <a:t>行動裝置</a:t>
            </a:r>
            <a:endParaRPr lang="zh-TW" altLang="en-US" sz="1600" b="1" dirty="0">
              <a:solidFill>
                <a:srgbClr val="9B999A"/>
              </a:solidFill>
            </a:endParaRPr>
          </a:p>
        </p:txBody>
      </p:sp>
      <p:sp>
        <p:nvSpPr>
          <p:cNvPr id="24" name="文字方塊 23"/>
          <p:cNvSpPr txBox="1"/>
          <p:nvPr/>
        </p:nvSpPr>
        <p:spPr>
          <a:xfrm>
            <a:off x="4919471" y="4531260"/>
            <a:ext cx="1537877" cy="338554"/>
          </a:xfrm>
          <a:prstGeom prst="rect">
            <a:avLst/>
          </a:prstGeom>
          <a:solidFill>
            <a:schemeClr val="bg1"/>
          </a:solidFill>
        </p:spPr>
        <p:txBody>
          <a:bodyPr wrap="square" rtlCol="0">
            <a:spAutoFit/>
          </a:bodyPr>
          <a:lstStyle/>
          <a:p>
            <a:pPr algn="ctr"/>
            <a:r>
              <a:rPr lang="en-US" altLang="zh-TW" sz="1600" b="1" dirty="0" smtClean="0">
                <a:solidFill>
                  <a:srgbClr val="9B999A"/>
                </a:solidFill>
              </a:rPr>
              <a:t>Facebook</a:t>
            </a:r>
            <a:endParaRPr lang="zh-TW" altLang="en-US" sz="1600" b="1" dirty="0">
              <a:solidFill>
                <a:srgbClr val="9B999A"/>
              </a:solidFill>
            </a:endParaRPr>
          </a:p>
        </p:txBody>
      </p:sp>
      <p:sp>
        <p:nvSpPr>
          <p:cNvPr id="25" name="文字方塊 24"/>
          <p:cNvSpPr txBox="1"/>
          <p:nvPr/>
        </p:nvSpPr>
        <p:spPr>
          <a:xfrm>
            <a:off x="4960890" y="3314392"/>
            <a:ext cx="1034909" cy="338554"/>
          </a:xfrm>
          <a:prstGeom prst="rect">
            <a:avLst/>
          </a:prstGeom>
          <a:solidFill>
            <a:schemeClr val="bg1"/>
          </a:solidFill>
        </p:spPr>
        <p:txBody>
          <a:bodyPr wrap="square" rtlCol="0">
            <a:spAutoFit/>
          </a:bodyPr>
          <a:lstStyle/>
          <a:p>
            <a:pPr algn="ctr"/>
            <a:r>
              <a:rPr lang="en-US" altLang="zh-TW" sz="1600" b="1" dirty="0" smtClean="0">
                <a:solidFill>
                  <a:srgbClr val="9B999A"/>
                </a:solidFill>
              </a:rPr>
              <a:t>Twitter</a:t>
            </a:r>
            <a:endParaRPr lang="zh-TW" altLang="en-US" sz="1600" b="1" dirty="0">
              <a:solidFill>
                <a:srgbClr val="9B999A"/>
              </a:solidFill>
            </a:endParaRPr>
          </a:p>
        </p:txBody>
      </p:sp>
      <p:sp>
        <p:nvSpPr>
          <p:cNvPr id="26" name="文字方塊 25"/>
          <p:cNvSpPr txBox="1"/>
          <p:nvPr/>
        </p:nvSpPr>
        <p:spPr>
          <a:xfrm>
            <a:off x="5209645" y="2140810"/>
            <a:ext cx="1034909" cy="338554"/>
          </a:xfrm>
          <a:prstGeom prst="rect">
            <a:avLst/>
          </a:prstGeom>
          <a:solidFill>
            <a:schemeClr val="bg1"/>
          </a:solidFill>
        </p:spPr>
        <p:txBody>
          <a:bodyPr wrap="square" rtlCol="0">
            <a:spAutoFit/>
          </a:bodyPr>
          <a:lstStyle/>
          <a:p>
            <a:pPr algn="ctr"/>
            <a:r>
              <a:rPr lang="en-US" altLang="zh-TW" sz="1600" b="1" dirty="0" smtClean="0">
                <a:solidFill>
                  <a:srgbClr val="9B999A"/>
                </a:solidFill>
              </a:rPr>
              <a:t>Live Chat</a:t>
            </a:r>
            <a:endParaRPr lang="zh-TW" altLang="en-US" sz="1600" b="1" dirty="0">
              <a:solidFill>
                <a:srgbClr val="9B999A"/>
              </a:solidFill>
            </a:endParaRPr>
          </a:p>
        </p:txBody>
      </p:sp>
      <p:sp>
        <p:nvSpPr>
          <p:cNvPr id="27" name="文字方塊 26"/>
          <p:cNvSpPr txBox="1"/>
          <p:nvPr/>
        </p:nvSpPr>
        <p:spPr>
          <a:xfrm>
            <a:off x="7712305" y="860655"/>
            <a:ext cx="1034909" cy="338554"/>
          </a:xfrm>
          <a:prstGeom prst="rect">
            <a:avLst/>
          </a:prstGeom>
          <a:solidFill>
            <a:schemeClr val="bg1"/>
          </a:solidFill>
        </p:spPr>
        <p:txBody>
          <a:bodyPr wrap="square" rtlCol="0">
            <a:spAutoFit/>
          </a:bodyPr>
          <a:lstStyle/>
          <a:p>
            <a:pPr algn="ctr"/>
            <a:r>
              <a:rPr lang="en-US" altLang="zh-TW" sz="1600" b="1" dirty="0" smtClean="0">
                <a:solidFill>
                  <a:srgbClr val="9B999A"/>
                </a:solidFill>
              </a:rPr>
              <a:t>Email</a:t>
            </a:r>
            <a:endParaRPr lang="zh-TW" altLang="en-US" sz="1600" b="1" dirty="0">
              <a:solidFill>
                <a:srgbClr val="9B999A"/>
              </a:solidFill>
            </a:endParaRPr>
          </a:p>
        </p:txBody>
      </p:sp>
      <p:sp>
        <p:nvSpPr>
          <p:cNvPr id="28" name="文字方塊 27"/>
          <p:cNvSpPr txBox="1"/>
          <p:nvPr/>
        </p:nvSpPr>
        <p:spPr>
          <a:xfrm>
            <a:off x="9974473" y="2140810"/>
            <a:ext cx="1034909" cy="338554"/>
          </a:xfrm>
          <a:prstGeom prst="rect">
            <a:avLst/>
          </a:prstGeom>
          <a:solidFill>
            <a:schemeClr val="bg1"/>
          </a:solidFill>
        </p:spPr>
        <p:txBody>
          <a:bodyPr wrap="square" rtlCol="0">
            <a:spAutoFit/>
          </a:bodyPr>
          <a:lstStyle/>
          <a:p>
            <a:pPr algn="ctr"/>
            <a:r>
              <a:rPr lang="en-US" altLang="zh-TW" sz="1600" b="1" dirty="0" smtClean="0">
                <a:solidFill>
                  <a:srgbClr val="9B999A"/>
                </a:solidFill>
              </a:rPr>
              <a:t>Phone</a:t>
            </a:r>
            <a:endParaRPr lang="zh-TW" altLang="en-US" sz="1600" b="1" dirty="0">
              <a:solidFill>
                <a:srgbClr val="9B999A"/>
              </a:solidFill>
            </a:endParaRPr>
          </a:p>
        </p:txBody>
      </p:sp>
    </p:spTree>
    <p:extLst>
      <p:ext uri="{BB962C8B-B14F-4D97-AF65-F5344CB8AC3E}">
        <p14:creationId xmlns:p14="http://schemas.microsoft.com/office/powerpoint/2010/main" val="4100698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3726" r="3807"/>
          <a:stretch/>
        </p:blipFill>
        <p:spPr>
          <a:xfrm>
            <a:off x="801184" y="468007"/>
            <a:ext cx="2757475" cy="743691"/>
          </a:xfrm>
          <a:prstGeom prst="rect">
            <a:avLst/>
          </a:prstGeom>
        </p:spPr>
      </p:pic>
      <p:graphicFrame>
        <p:nvGraphicFramePr>
          <p:cNvPr id="3" name="資料庫圖表 2"/>
          <p:cNvGraphicFramePr/>
          <p:nvPr>
            <p:extLst/>
          </p:nvPr>
        </p:nvGraphicFramePr>
        <p:xfrm>
          <a:off x="801184" y="1424211"/>
          <a:ext cx="3971544" cy="205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9" name="群組 48"/>
          <p:cNvGrpSpPr/>
          <p:nvPr/>
        </p:nvGrpSpPr>
        <p:grpSpPr>
          <a:xfrm>
            <a:off x="4772728" y="1820422"/>
            <a:ext cx="747361" cy="1258239"/>
            <a:chOff x="4923824" y="2010243"/>
            <a:chExt cx="747361" cy="1258239"/>
          </a:xfrm>
        </p:grpSpPr>
        <p:cxnSp>
          <p:nvCxnSpPr>
            <p:cNvPr id="9" name="直線接點 8"/>
            <p:cNvCxnSpPr/>
            <p:nvPr/>
          </p:nvCxnSpPr>
          <p:spPr>
            <a:xfrm>
              <a:off x="4923824" y="2638171"/>
              <a:ext cx="379696" cy="45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11141" y="2010243"/>
              <a:ext cx="12572" cy="12582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303520" y="2638171"/>
              <a:ext cx="347472" cy="4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5311141" y="2010243"/>
              <a:ext cx="347472" cy="4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323713" y="3256430"/>
              <a:ext cx="347472" cy="4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文字方塊 22"/>
          <p:cNvSpPr txBox="1"/>
          <p:nvPr/>
        </p:nvSpPr>
        <p:spPr>
          <a:xfrm>
            <a:off x="5520088" y="1635756"/>
            <a:ext cx="2514600" cy="369332"/>
          </a:xfrm>
          <a:prstGeom prst="rect">
            <a:avLst/>
          </a:prstGeom>
          <a:noFill/>
        </p:spPr>
        <p:txBody>
          <a:bodyPr wrap="square" rtlCol="0">
            <a:spAutoFit/>
          </a:bodyPr>
          <a:lstStyle/>
          <a:p>
            <a:r>
              <a:rPr lang="zh-TW" altLang="en-US" dirty="0" smtClean="0">
                <a:solidFill>
                  <a:srgbClr val="4C4C4C"/>
                </a:solidFill>
              </a:rPr>
              <a:t>網站</a:t>
            </a:r>
            <a:endParaRPr lang="zh-TW" altLang="en-US" dirty="0">
              <a:solidFill>
                <a:srgbClr val="4C4C4C"/>
              </a:solidFill>
            </a:endParaRPr>
          </a:p>
        </p:txBody>
      </p:sp>
      <p:sp>
        <p:nvSpPr>
          <p:cNvPr id="24" name="文字方塊 23"/>
          <p:cNvSpPr txBox="1"/>
          <p:nvPr/>
        </p:nvSpPr>
        <p:spPr>
          <a:xfrm>
            <a:off x="5510784" y="2608504"/>
            <a:ext cx="2514600" cy="369332"/>
          </a:xfrm>
          <a:prstGeom prst="rect">
            <a:avLst/>
          </a:prstGeom>
          <a:noFill/>
        </p:spPr>
        <p:txBody>
          <a:bodyPr wrap="square" rtlCol="0">
            <a:spAutoFit/>
          </a:bodyPr>
          <a:lstStyle/>
          <a:p>
            <a:r>
              <a:rPr lang="zh-TW" altLang="en-US" dirty="0">
                <a:solidFill>
                  <a:schemeClr val="tx1">
                    <a:lumMod val="65000"/>
                    <a:lumOff val="35000"/>
                  </a:schemeClr>
                </a:solidFill>
              </a:rPr>
              <a:t>社群網站</a:t>
            </a:r>
          </a:p>
        </p:txBody>
      </p:sp>
      <p:sp>
        <p:nvSpPr>
          <p:cNvPr id="26" name="文字方塊 25"/>
          <p:cNvSpPr txBox="1"/>
          <p:nvPr/>
        </p:nvSpPr>
        <p:spPr>
          <a:xfrm>
            <a:off x="5510784" y="2247265"/>
            <a:ext cx="2514600" cy="369332"/>
          </a:xfrm>
          <a:prstGeom prst="rect">
            <a:avLst/>
          </a:prstGeom>
          <a:noFill/>
        </p:spPr>
        <p:txBody>
          <a:bodyPr wrap="square" rtlCol="0">
            <a:spAutoFit/>
          </a:bodyPr>
          <a:lstStyle/>
          <a:p>
            <a:r>
              <a:rPr lang="zh-TW" altLang="en-US" dirty="0" smtClean="0">
                <a:solidFill>
                  <a:schemeClr val="tx1">
                    <a:lumMod val="65000"/>
                    <a:lumOff val="35000"/>
                  </a:schemeClr>
                </a:solidFill>
              </a:rPr>
              <a:t>網頁對話框</a:t>
            </a:r>
            <a:r>
              <a:rPr lang="en-US" altLang="zh-TW" dirty="0" smtClean="0">
                <a:solidFill>
                  <a:schemeClr val="tx1">
                    <a:lumMod val="65000"/>
                    <a:lumOff val="35000"/>
                  </a:schemeClr>
                </a:solidFill>
              </a:rPr>
              <a:t>(Bots)</a:t>
            </a:r>
            <a:endParaRPr lang="zh-TW" altLang="en-US" dirty="0">
              <a:solidFill>
                <a:schemeClr val="tx1">
                  <a:lumMod val="65000"/>
                  <a:lumOff val="35000"/>
                </a:schemeClr>
              </a:solidFill>
            </a:endParaRPr>
          </a:p>
        </p:txBody>
      </p:sp>
      <p:grpSp>
        <p:nvGrpSpPr>
          <p:cNvPr id="45" name="群組 44"/>
          <p:cNvGrpSpPr/>
          <p:nvPr/>
        </p:nvGrpSpPr>
        <p:grpSpPr>
          <a:xfrm>
            <a:off x="7481396" y="1149019"/>
            <a:ext cx="1051720" cy="1303560"/>
            <a:chOff x="7330440" y="1343616"/>
            <a:chExt cx="1051720" cy="1303560"/>
          </a:xfrm>
        </p:grpSpPr>
        <p:cxnSp>
          <p:nvCxnSpPr>
            <p:cNvPr id="28" name="直線接點 27"/>
            <p:cNvCxnSpPr/>
            <p:nvPr/>
          </p:nvCxnSpPr>
          <p:spPr>
            <a:xfrm>
              <a:off x="7677912" y="1997056"/>
              <a:ext cx="0" cy="6395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7330440" y="2628247"/>
              <a:ext cx="347472" cy="45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7330440" y="1997056"/>
              <a:ext cx="347472" cy="45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7677912" y="2317849"/>
              <a:ext cx="347472" cy="45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8025384" y="1343616"/>
              <a:ext cx="4" cy="13010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8025384" y="2642668"/>
              <a:ext cx="347472" cy="45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8034688" y="1990888"/>
              <a:ext cx="347472" cy="45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文字方塊 39"/>
          <p:cNvSpPr txBox="1"/>
          <p:nvPr/>
        </p:nvSpPr>
        <p:spPr>
          <a:xfrm>
            <a:off x="8507448" y="971381"/>
            <a:ext cx="2514600" cy="369332"/>
          </a:xfrm>
          <a:prstGeom prst="rect">
            <a:avLst/>
          </a:prstGeom>
          <a:noFill/>
        </p:spPr>
        <p:txBody>
          <a:bodyPr wrap="square" rtlCol="0">
            <a:spAutoFit/>
          </a:bodyPr>
          <a:lstStyle/>
          <a:p>
            <a:r>
              <a:rPr lang="en-US" altLang="zh-TW" dirty="0">
                <a:solidFill>
                  <a:srgbClr val="4C4C4C"/>
                </a:solidFill>
              </a:rPr>
              <a:t>Flows(</a:t>
            </a:r>
            <a:r>
              <a:rPr lang="zh-TW" altLang="en-US" dirty="0">
                <a:solidFill>
                  <a:srgbClr val="4C4C4C"/>
                </a:solidFill>
              </a:rPr>
              <a:t>關鍵字、流程</a:t>
            </a:r>
            <a:r>
              <a:rPr lang="en-US" altLang="zh-TW" dirty="0">
                <a:solidFill>
                  <a:srgbClr val="4C4C4C"/>
                </a:solidFill>
              </a:rPr>
              <a:t>)</a:t>
            </a:r>
            <a:endParaRPr lang="zh-TW" altLang="en-US" dirty="0">
              <a:solidFill>
                <a:srgbClr val="4C4C4C"/>
              </a:solidFill>
            </a:endParaRPr>
          </a:p>
        </p:txBody>
      </p:sp>
      <p:grpSp>
        <p:nvGrpSpPr>
          <p:cNvPr id="46" name="群組 45"/>
          <p:cNvGrpSpPr/>
          <p:nvPr/>
        </p:nvGrpSpPr>
        <p:grpSpPr>
          <a:xfrm>
            <a:off x="8507448" y="1600934"/>
            <a:ext cx="2514600" cy="646331"/>
            <a:chOff x="8491728" y="2451955"/>
            <a:chExt cx="2514600" cy="646331"/>
          </a:xfrm>
        </p:grpSpPr>
        <p:sp>
          <p:nvSpPr>
            <p:cNvPr id="41" name="文字方塊 40"/>
            <p:cNvSpPr txBox="1"/>
            <p:nvPr/>
          </p:nvSpPr>
          <p:spPr>
            <a:xfrm>
              <a:off x="8491728" y="2451955"/>
              <a:ext cx="2514600" cy="369332"/>
            </a:xfrm>
            <a:prstGeom prst="rect">
              <a:avLst/>
            </a:prstGeom>
            <a:noFill/>
          </p:spPr>
          <p:txBody>
            <a:bodyPr wrap="square" rtlCol="0">
              <a:spAutoFit/>
            </a:bodyPr>
            <a:lstStyle/>
            <a:p>
              <a:r>
                <a:rPr lang="zh-TW" altLang="en-US" dirty="0">
                  <a:solidFill>
                    <a:srgbClr val="4C4C4C"/>
                  </a:solidFill>
                </a:rPr>
                <a:t>表格</a:t>
              </a:r>
            </a:p>
          </p:txBody>
        </p:sp>
        <p:cxnSp>
          <p:nvCxnSpPr>
            <p:cNvPr id="43" name="直線單箭頭接點 42"/>
            <p:cNvCxnSpPr/>
            <p:nvPr/>
          </p:nvCxnSpPr>
          <p:spPr>
            <a:xfrm>
              <a:off x="9183624" y="2643806"/>
              <a:ext cx="268224" cy="0"/>
            </a:xfrm>
            <a:prstGeom prst="straightConnector1">
              <a:avLst/>
            </a:prstGeom>
            <a:ln>
              <a:solidFill>
                <a:srgbClr val="4C4C4C"/>
              </a:solidFill>
              <a:tailEnd type="triangle"/>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9500616" y="2451955"/>
              <a:ext cx="1286256" cy="646331"/>
            </a:xfrm>
            <a:prstGeom prst="rect">
              <a:avLst/>
            </a:prstGeom>
            <a:noFill/>
          </p:spPr>
          <p:txBody>
            <a:bodyPr wrap="square" rtlCol="0">
              <a:spAutoFit/>
            </a:bodyPr>
            <a:lstStyle/>
            <a:p>
              <a:r>
                <a:rPr lang="en-US" altLang="zh-TW" dirty="0">
                  <a:solidFill>
                    <a:srgbClr val="4C4C4C"/>
                  </a:solidFill>
                </a:rPr>
                <a:t>Ticket(</a:t>
              </a:r>
              <a:r>
                <a:rPr lang="zh-TW" altLang="en-US" dirty="0">
                  <a:solidFill>
                    <a:srgbClr val="4C4C4C"/>
                  </a:solidFill>
                </a:rPr>
                <a:t>工單</a:t>
              </a:r>
              <a:r>
                <a:rPr lang="en-US" altLang="zh-TW" dirty="0">
                  <a:solidFill>
                    <a:srgbClr val="4C4C4C"/>
                  </a:solidFill>
                </a:rPr>
                <a:t>)</a:t>
              </a:r>
              <a:endParaRPr lang="zh-TW" altLang="en-US" dirty="0">
                <a:solidFill>
                  <a:srgbClr val="4C4C4C"/>
                </a:solidFill>
              </a:endParaRPr>
            </a:p>
            <a:p>
              <a:endParaRPr lang="zh-TW" altLang="en-US" dirty="0"/>
            </a:p>
          </p:txBody>
        </p:sp>
      </p:grpSp>
      <p:pic>
        <p:nvPicPr>
          <p:cNvPr id="47" name="圖片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0088" y="2903038"/>
            <a:ext cx="1537911" cy="403274"/>
          </a:xfrm>
          <a:prstGeom prst="rect">
            <a:avLst/>
          </a:prstGeom>
          <a:noFill/>
        </p:spPr>
      </p:pic>
      <p:sp>
        <p:nvSpPr>
          <p:cNvPr id="48" name="文字方塊 47"/>
          <p:cNvSpPr txBox="1"/>
          <p:nvPr/>
        </p:nvSpPr>
        <p:spPr>
          <a:xfrm>
            <a:off x="7532803" y="2793170"/>
            <a:ext cx="1816608" cy="646331"/>
          </a:xfrm>
          <a:prstGeom prst="rect">
            <a:avLst/>
          </a:prstGeom>
          <a:solidFill>
            <a:srgbClr val="DFF0E6"/>
          </a:solidFill>
          <a:ln>
            <a:solidFill>
              <a:srgbClr val="DFF0E6"/>
            </a:solidFill>
          </a:ln>
        </p:spPr>
        <p:txBody>
          <a:bodyPr wrap="square" rtlCol="0">
            <a:spAutoFit/>
          </a:bodyPr>
          <a:lstStyle/>
          <a:p>
            <a:pPr algn="ctr"/>
            <a:r>
              <a:rPr lang="en-US" altLang="zh-TW" dirty="0">
                <a:solidFill>
                  <a:schemeClr val="tx1">
                    <a:lumMod val="65000"/>
                    <a:lumOff val="35000"/>
                  </a:schemeClr>
                </a:solidFill>
              </a:rPr>
              <a:t>Fb</a:t>
            </a:r>
            <a:r>
              <a:rPr lang="zh-TW" altLang="en-US" dirty="0">
                <a:solidFill>
                  <a:schemeClr val="tx1">
                    <a:lumMod val="65000"/>
                    <a:lumOff val="35000"/>
                  </a:schemeClr>
                </a:solidFill>
              </a:rPr>
              <a:t>、</a:t>
            </a:r>
            <a:r>
              <a:rPr lang="en-US" altLang="zh-TW" dirty="0">
                <a:solidFill>
                  <a:schemeClr val="tx1">
                    <a:lumMod val="65000"/>
                    <a:lumOff val="35000"/>
                  </a:schemeClr>
                </a:solidFill>
              </a:rPr>
              <a:t>IG</a:t>
            </a:r>
            <a:r>
              <a:rPr lang="zh-TW" altLang="en-US" dirty="0">
                <a:solidFill>
                  <a:schemeClr val="tx1">
                    <a:lumMod val="65000"/>
                    <a:lumOff val="35000"/>
                  </a:schemeClr>
                </a:solidFill>
              </a:rPr>
              <a:t>、</a:t>
            </a:r>
            <a:r>
              <a:rPr lang="en-US" altLang="zh-TW" dirty="0">
                <a:solidFill>
                  <a:schemeClr val="tx1">
                    <a:lumMod val="65000"/>
                    <a:lumOff val="35000"/>
                  </a:schemeClr>
                </a:solidFill>
              </a:rPr>
              <a:t>Twitter</a:t>
            </a:r>
          </a:p>
          <a:p>
            <a:pPr algn="ctr"/>
            <a:r>
              <a:rPr lang="en-US" altLang="zh-TW" dirty="0" err="1">
                <a:solidFill>
                  <a:schemeClr val="tx1">
                    <a:lumMod val="65000"/>
                    <a:lumOff val="35000"/>
                  </a:schemeClr>
                </a:solidFill>
              </a:rPr>
              <a:t>Whatsapp</a:t>
            </a:r>
            <a:endParaRPr lang="zh-TW" altLang="en-US" dirty="0">
              <a:solidFill>
                <a:schemeClr val="tx1">
                  <a:lumMod val="65000"/>
                  <a:lumOff val="35000"/>
                </a:schemeClr>
              </a:solidFill>
            </a:endParaRPr>
          </a:p>
        </p:txBody>
      </p:sp>
      <p:grpSp>
        <p:nvGrpSpPr>
          <p:cNvPr id="64" name="群組 63"/>
          <p:cNvGrpSpPr/>
          <p:nvPr/>
        </p:nvGrpSpPr>
        <p:grpSpPr>
          <a:xfrm>
            <a:off x="801184" y="5068678"/>
            <a:ext cx="7224199" cy="1240682"/>
            <a:chOff x="801184" y="4069081"/>
            <a:chExt cx="7224199" cy="2055487"/>
          </a:xfrm>
        </p:grpSpPr>
        <p:sp>
          <p:nvSpPr>
            <p:cNvPr id="65" name="手繪多邊形 64"/>
            <p:cNvSpPr/>
            <p:nvPr/>
          </p:nvSpPr>
          <p:spPr>
            <a:xfrm>
              <a:off x="2670838" y="4088386"/>
              <a:ext cx="5354545" cy="2036182"/>
            </a:xfrm>
            <a:custGeom>
              <a:avLst/>
              <a:gdLst>
                <a:gd name="connsiteX0" fmla="*/ 339370 w 2036181"/>
                <a:gd name="connsiteY0" fmla="*/ 0 h 2247221"/>
                <a:gd name="connsiteX1" fmla="*/ 1696811 w 2036181"/>
                <a:gd name="connsiteY1" fmla="*/ 0 h 2247221"/>
                <a:gd name="connsiteX2" fmla="*/ 2036181 w 2036181"/>
                <a:gd name="connsiteY2" fmla="*/ 339370 h 2247221"/>
                <a:gd name="connsiteX3" fmla="*/ 2036181 w 2036181"/>
                <a:gd name="connsiteY3" fmla="*/ 2247221 h 2247221"/>
                <a:gd name="connsiteX4" fmla="*/ 2036181 w 2036181"/>
                <a:gd name="connsiteY4" fmla="*/ 2247221 h 2247221"/>
                <a:gd name="connsiteX5" fmla="*/ 0 w 2036181"/>
                <a:gd name="connsiteY5" fmla="*/ 2247221 h 2247221"/>
                <a:gd name="connsiteX6" fmla="*/ 0 w 2036181"/>
                <a:gd name="connsiteY6" fmla="*/ 2247221 h 2247221"/>
                <a:gd name="connsiteX7" fmla="*/ 0 w 2036181"/>
                <a:gd name="connsiteY7" fmla="*/ 339370 h 2247221"/>
                <a:gd name="connsiteX8" fmla="*/ 339370 w 2036181"/>
                <a:gd name="connsiteY8" fmla="*/ 0 h 224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6181" h="2247221">
                  <a:moveTo>
                    <a:pt x="2036181" y="374544"/>
                  </a:moveTo>
                  <a:lnTo>
                    <a:pt x="2036181" y="1872677"/>
                  </a:lnTo>
                  <a:cubicBezTo>
                    <a:pt x="2036181" y="2079532"/>
                    <a:pt x="1898509" y="2247220"/>
                    <a:pt x="1728682" y="2247220"/>
                  </a:cubicBezTo>
                  <a:lnTo>
                    <a:pt x="0" y="2247220"/>
                  </a:lnTo>
                  <a:lnTo>
                    <a:pt x="0" y="2247220"/>
                  </a:lnTo>
                  <a:lnTo>
                    <a:pt x="0" y="1"/>
                  </a:lnTo>
                  <a:lnTo>
                    <a:pt x="0" y="1"/>
                  </a:lnTo>
                  <a:lnTo>
                    <a:pt x="1728682" y="1"/>
                  </a:lnTo>
                  <a:cubicBezTo>
                    <a:pt x="1898509" y="1"/>
                    <a:pt x="2036181" y="167689"/>
                    <a:pt x="2036181" y="374544"/>
                  </a:cubicBezTo>
                  <a:close/>
                </a:path>
              </a:pathLst>
            </a:custGeom>
            <a:solidFill>
              <a:schemeClr val="bg1">
                <a:alpha val="90000"/>
              </a:schemeClr>
            </a:solidFill>
            <a:ln w="28575">
              <a:solidFill>
                <a:srgbClr val="174C43"/>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23223" rIns="347048" bIns="223223" numCol="1" spcCol="1270" anchor="ctr" anchorCtr="0">
              <a:noAutofit/>
            </a:bodyPr>
            <a:lstStyle/>
            <a:p>
              <a:pPr marL="171450" lvl="1" indent="-171450" defTabSz="800100">
                <a:lnSpc>
                  <a:spcPct val="90000"/>
                </a:lnSpc>
                <a:spcBef>
                  <a:spcPct val="0"/>
                </a:spcBef>
                <a:spcAft>
                  <a:spcPct val="15000"/>
                </a:spcAft>
                <a:buChar char="••"/>
              </a:pPr>
              <a:r>
                <a:rPr lang="zh-TW" altLang="en-US" dirty="0">
                  <a:solidFill>
                    <a:srgbClr val="4C4C4C"/>
                  </a:solidFill>
                </a:rPr>
                <a:t>視覺化報告分析專員的每週或每日</a:t>
              </a:r>
              <a:r>
                <a:rPr lang="zh-TW" altLang="en-US" dirty="0" smtClean="0">
                  <a:solidFill>
                    <a:srgbClr val="4C4C4C"/>
                  </a:solidFill>
                </a:rPr>
                <a:t>工作量</a:t>
              </a:r>
              <a:endParaRPr lang="en-US" altLang="zh-TW" dirty="0" smtClean="0">
                <a:solidFill>
                  <a:srgbClr val="4C4C4C"/>
                </a:solidFill>
              </a:endParaRPr>
            </a:p>
            <a:p>
              <a:pPr marL="171450" lvl="1" indent="-171450" defTabSz="800100">
                <a:lnSpc>
                  <a:spcPct val="90000"/>
                </a:lnSpc>
                <a:spcBef>
                  <a:spcPct val="0"/>
                </a:spcBef>
                <a:spcAft>
                  <a:spcPct val="15000"/>
                </a:spcAft>
                <a:buChar char="••"/>
              </a:pPr>
              <a:r>
                <a:rPr lang="zh-TW" altLang="en-US" dirty="0">
                  <a:solidFill>
                    <a:srgbClr val="4C4C4C"/>
                  </a:solidFill>
                </a:rPr>
                <a:t>您可以提出如「上個月有多少工單重新開啟」或者「今天哪一個客戶的未解決工單數量最多」等問題</a:t>
              </a:r>
              <a:r>
                <a:rPr lang="zh-TW" altLang="en-US" dirty="0" smtClean="0">
                  <a:solidFill>
                    <a:srgbClr val="4C4C4C"/>
                  </a:solidFill>
                </a:rPr>
                <a:t>，幫助</a:t>
              </a:r>
              <a:r>
                <a:rPr lang="zh-TW" altLang="en-US" dirty="0">
                  <a:solidFill>
                    <a:srgbClr val="4C4C4C"/>
                  </a:solidFill>
                </a:rPr>
                <a:t>台將提取數據以及趨勢圖</a:t>
              </a:r>
            </a:p>
          </p:txBody>
        </p:sp>
        <p:sp>
          <p:nvSpPr>
            <p:cNvPr id="66" name="手繪多邊形 65"/>
            <p:cNvSpPr/>
            <p:nvPr/>
          </p:nvSpPr>
          <p:spPr>
            <a:xfrm>
              <a:off x="801184" y="4069081"/>
              <a:ext cx="1722890" cy="2055487"/>
            </a:xfrm>
            <a:custGeom>
              <a:avLst/>
              <a:gdLst>
                <a:gd name="connsiteX0" fmla="*/ 0 w 1722890"/>
                <a:gd name="connsiteY0" fmla="*/ 287154 h 2055487"/>
                <a:gd name="connsiteX1" fmla="*/ 287154 w 1722890"/>
                <a:gd name="connsiteY1" fmla="*/ 0 h 2055487"/>
                <a:gd name="connsiteX2" fmla="*/ 1435736 w 1722890"/>
                <a:gd name="connsiteY2" fmla="*/ 0 h 2055487"/>
                <a:gd name="connsiteX3" fmla="*/ 1722890 w 1722890"/>
                <a:gd name="connsiteY3" fmla="*/ 287154 h 2055487"/>
                <a:gd name="connsiteX4" fmla="*/ 1722890 w 1722890"/>
                <a:gd name="connsiteY4" fmla="*/ 1768333 h 2055487"/>
                <a:gd name="connsiteX5" fmla="*/ 1435736 w 1722890"/>
                <a:gd name="connsiteY5" fmla="*/ 2055487 h 2055487"/>
                <a:gd name="connsiteX6" fmla="*/ 287154 w 1722890"/>
                <a:gd name="connsiteY6" fmla="*/ 2055487 h 2055487"/>
                <a:gd name="connsiteX7" fmla="*/ 0 w 1722890"/>
                <a:gd name="connsiteY7" fmla="*/ 1768333 h 2055487"/>
                <a:gd name="connsiteX8" fmla="*/ 0 w 1722890"/>
                <a:gd name="connsiteY8" fmla="*/ 287154 h 205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890" h="2055487">
                  <a:moveTo>
                    <a:pt x="0" y="287154"/>
                  </a:moveTo>
                  <a:cubicBezTo>
                    <a:pt x="0" y="128563"/>
                    <a:pt x="128563" y="0"/>
                    <a:pt x="287154" y="0"/>
                  </a:cubicBezTo>
                  <a:lnTo>
                    <a:pt x="1435736" y="0"/>
                  </a:lnTo>
                  <a:cubicBezTo>
                    <a:pt x="1594327" y="0"/>
                    <a:pt x="1722890" y="128563"/>
                    <a:pt x="1722890" y="287154"/>
                  </a:cubicBezTo>
                  <a:lnTo>
                    <a:pt x="1722890" y="1768333"/>
                  </a:lnTo>
                  <a:cubicBezTo>
                    <a:pt x="1722890" y="1926924"/>
                    <a:pt x="1594327" y="2055487"/>
                    <a:pt x="1435736" y="2055487"/>
                  </a:cubicBezTo>
                  <a:lnTo>
                    <a:pt x="287154" y="2055487"/>
                  </a:lnTo>
                  <a:cubicBezTo>
                    <a:pt x="128563" y="2055487"/>
                    <a:pt x="0" y="1926924"/>
                    <a:pt x="0" y="1768333"/>
                  </a:cubicBezTo>
                  <a:lnTo>
                    <a:pt x="0" y="287154"/>
                  </a:lnTo>
                  <a:close/>
                </a:path>
              </a:pathLst>
            </a:custGeom>
            <a:solidFill>
              <a:schemeClr val="bg1"/>
            </a:solidFill>
            <a:ln w="28575">
              <a:solidFill>
                <a:srgbClr val="25C16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0305" tIns="122205" rIns="160305" bIns="122205"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rgbClr val="4C4C4C"/>
                  </a:solidFill>
                </a:rPr>
                <a:t>報告與分析</a:t>
              </a:r>
              <a:endParaRPr lang="zh-TW" altLang="en-US" sz="2000" b="1" kern="1200" dirty="0">
                <a:solidFill>
                  <a:srgbClr val="4C4C4C"/>
                </a:solidFill>
              </a:endParaRPr>
            </a:p>
          </p:txBody>
        </p:sp>
      </p:grpSp>
      <p:cxnSp>
        <p:nvCxnSpPr>
          <p:cNvPr id="73" name="直線接點 72"/>
          <p:cNvCxnSpPr/>
          <p:nvPr/>
        </p:nvCxnSpPr>
        <p:spPr>
          <a:xfrm>
            <a:off x="8159976" y="1149019"/>
            <a:ext cx="347472" cy="45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8507448" y="2241178"/>
            <a:ext cx="2514600" cy="369332"/>
          </a:xfrm>
          <a:prstGeom prst="rect">
            <a:avLst/>
          </a:prstGeom>
          <a:noFill/>
        </p:spPr>
        <p:txBody>
          <a:bodyPr wrap="square" rtlCol="0">
            <a:spAutoFit/>
          </a:bodyPr>
          <a:lstStyle/>
          <a:p>
            <a:r>
              <a:rPr lang="en-US" altLang="zh-TW" dirty="0">
                <a:solidFill>
                  <a:srgbClr val="4C4C4C"/>
                </a:solidFill>
              </a:rPr>
              <a:t>Discussions</a:t>
            </a:r>
            <a:endParaRPr lang="zh-TW" altLang="en-US" dirty="0">
              <a:solidFill>
                <a:srgbClr val="4C4C4C"/>
              </a:solidFill>
            </a:endParaRPr>
          </a:p>
        </p:txBody>
      </p:sp>
      <p:grpSp>
        <p:nvGrpSpPr>
          <p:cNvPr id="89" name="群組 88"/>
          <p:cNvGrpSpPr/>
          <p:nvPr/>
        </p:nvGrpSpPr>
        <p:grpSpPr>
          <a:xfrm>
            <a:off x="801184" y="3798040"/>
            <a:ext cx="7224199" cy="1078991"/>
            <a:chOff x="801184" y="4069081"/>
            <a:chExt cx="7224199" cy="2055487"/>
          </a:xfrm>
        </p:grpSpPr>
        <p:sp>
          <p:nvSpPr>
            <p:cNvPr id="90" name="手繪多邊形 89"/>
            <p:cNvSpPr/>
            <p:nvPr/>
          </p:nvSpPr>
          <p:spPr>
            <a:xfrm>
              <a:off x="2670838" y="4088387"/>
              <a:ext cx="5354545" cy="2036181"/>
            </a:xfrm>
            <a:custGeom>
              <a:avLst/>
              <a:gdLst>
                <a:gd name="connsiteX0" fmla="*/ 339370 w 2036181"/>
                <a:gd name="connsiteY0" fmla="*/ 0 h 2247221"/>
                <a:gd name="connsiteX1" fmla="*/ 1696811 w 2036181"/>
                <a:gd name="connsiteY1" fmla="*/ 0 h 2247221"/>
                <a:gd name="connsiteX2" fmla="*/ 2036181 w 2036181"/>
                <a:gd name="connsiteY2" fmla="*/ 339370 h 2247221"/>
                <a:gd name="connsiteX3" fmla="*/ 2036181 w 2036181"/>
                <a:gd name="connsiteY3" fmla="*/ 2247221 h 2247221"/>
                <a:gd name="connsiteX4" fmla="*/ 2036181 w 2036181"/>
                <a:gd name="connsiteY4" fmla="*/ 2247221 h 2247221"/>
                <a:gd name="connsiteX5" fmla="*/ 0 w 2036181"/>
                <a:gd name="connsiteY5" fmla="*/ 2247221 h 2247221"/>
                <a:gd name="connsiteX6" fmla="*/ 0 w 2036181"/>
                <a:gd name="connsiteY6" fmla="*/ 2247221 h 2247221"/>
                <a:gd name="connsiteX7" fmla="*/ 0 w 2036181"/>
                <a:gd name="connsiteY7" fmla="*/ 339370 h 2247221"/>
                <a:gd name="connsiteX8" fmla="*/ 339370 w 2036181"/>
                <a:gd name="connsiteY8" fmla="*/ 0 h 224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6181" h="2247221">
                  <a:moveTo>
                    <a:pt x="2036181" y="374544"/>
                  </a:moveTo>
                  <a:lnTo>
                    <a:pt x="2036181" y="1872677"/>
                  </a:lnTo>
                  <a:cubicBezTo>
                    <a:pt x="2036181" y="2079532"/>
                    <a:pt x="1898509" y="2247220"/>
                    <a:pt x="1728682" y="2247220"/>
                  </a:cubicBezTo>
                  <a:lnTo>
                    <a:pt x="0" y="2247220"/>
                  </a:lnTo>
                  <a:lnTo>
                    <a:pt x="0" y="2247220"/>
                  </a:lnTo>
                  <a:lnTo>
                    <a:pt x="0" y="1"/>
                  </a:lnTo>
                  <a:lnTo>
                    <a:pt x="0" y="1"/>
                  </a:lnTo>
                  <a:lnTo>
                    <a:pt x="1728682" y="1"/>
                  </a:lnTo>
                  <a:cubicBezTo>
                    <a:pt x="1898509" y="1"/>
                    <a:pt x="2036181" y="167689"/>
                    <a:pt x="2036181" y="374544"/>
                  </a:cubicBezTo>
                  <a:close/>
                </a:path>
              </a:pathLst>
            </a:custGeom>
            <a:solidFill>
              <a:schemeClr val="bg1">
                <a:alpha val="90000"/>
              </a:schemeClr>
            </a:solidFill>
            <a:ln w="28575">
              <a:solidFill>
                <a:srgbClr val="174C43"/>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23223" rIns="347048" bIns="223223" numCol="1" spcCol="1270" anchor="ctr" anchorCtr="0">
              <a:noAutofit/>
            </a:bodyPr>
            <a:lstStyle/>
            <a:p>
              <a:pPr marL="171450" lvl="1" indent="-171450" defTabSz="800100">
                <a:lnSpc>
                  <a:spcPct val="90000"/>
                </a:lnSpc>
                <a:spcBef>
                  <a:spcPct val="0"/>
                </a:spcBef>
                <a:spcAft>
                  <a:spcPct val="15000"/>
                </a:spcAft>
                <a:buFontTx/>
                <a:buChar char="••"/>
              </a:pPr>
              <a:r>
                <a:rPr lang="zh-TW" altLang="en-US" dirty="0">
                  <a:solidFill>
                    <a:srgbClr val="4C4C4C"/>
                  </a:solidFill>
                </a:rPr>
                <a:t>編輯群組</a:t>
              </a:r>
              <a:r>
                <a:rPr lang="en-US" altLang="zh-TW" dirty="0">
                  <a:solidFill>
                    <a:srgbClr val="4C4C4C"/>
                  </a:solidFill>
                </a:rPr>
                <a:t>(</a:t>
              </a:r>
              <a:r>
                <a:rPr lang="zh-TW" altLang="en-US" dirty="0">
                  <a:solidFill>
                    <a:srgbClr val="4C4C4C"/>
                  </a:solidFill>
                </a:rPr>
                <a:t>智慧工單分派</a:t>
              </a:r>
              <a:r>
                <a:rPr lang="en-US" altLang="zh-TW" dirty="0">
                  <a:solidFill>
                    <a:srgbClr val="4C4C4C"/>
                  </a:solidFill>
                </a:rPr>
                <a:t>)</a:t>
              </a:r>
              <a:endParaRPr lang="zh-TW" altLang="en-US" dirty="0">
                <a:solidFill>
                  <a:srgbClr val="4C4C4C"/>
                </a:solidFill>
              </a:endParaRPr>
            </a:p>
            <a:p>
              <a:pPr marL="171450" lvl="1" indent="-171450" algn="l" defTabSz="800100">
                <a:lnSpc>
                  <a:spcPct val="90000"/>
                </a:lnSpc>
                <a:spcBef>
                  <a:spcPct val="0"/>
                </a:spcBef>
                <a:spcAft>
                  <a:spcPct val="15000"/>
                </a:spcAft>
                <a:buChar char="••"/>
              </a:pPr>
              <a:r>
                <a:rPr lang="zh-TW" altLang="en-US" dirty="0" smtClean="0">
                  <a:solidFill>
                    <a:srgbClr val="4C4C4C"/>
                  </a:solidFill>
                </a:rPr>
                <a:t>觸發式自動化</a:t>
              </a:r>
              <a:r>
                <a:rPr lang="en-US" altLang="zh-TW" dirty="0" smtClean="0">
                  <a:solidFill>
                    <a:srgbClr val="4C4C4C"/>
                  </a:solidFill>
                </a:rPr>
                <a:t>(</a:t>
              </a:r>
              <a:r>
                <a:rPr lang="zh-TW" altLang="en-US" dirty="0" smtClean="0">
                  <a:solidFill>
                    <a:srgbClr val="4C4C4C"/>
                  </a:solidFill>
                </a:rPr>
                <a:t>供單內容如含</a:t>
              </a:r>
              <a:r>
                <a:rPr lang="en-US" altLang="zh-TW" dirty="0" smtClean="0">
                  <a:solidFill>
                    <a:srgbClr val="4C4C4C"/>
                  </a:solidFill>
                </a:rPr>
                <a:t>”</a:t>
              </a:r>
              <a:r>
                <a:rPr lang="zh-TW" altLang="en-US" dirty="0" smtClean="0">
                  <a:solidFill>
                    <a:srgbClr val="4C4C4C"/>
                  </a:solidFill>
                </a:rPr>
                <a:t>退貨</a:t>
              </a:r>
              <a:r>
                <a:rPr lang="en-US" altLang="zh-TW" dirty="0" smtClean="0">
                  <a:solidFill>
                    <a:srgbClr val="4C4C4C"/>
                  </a:solidFill>
                </a:rPr>
                <a:t>”</a:t>
              </a:r>
              <a:r>
                <a:rPr lang="zh-TW" altLang="en-US" dirty="0" smtClean="0">
                  <a:solidFill>
                    <a:srgbClr val="4C4C4C"/>
                  </a:solidFill>
                </a:rPr>
                <a:t>，自動設為緊急的單子，並且指派給特定的</a:t>
              </a:r>
              <a:r>
                <a:rPr lang="en-US" altLang="zh-TW" dirty="0" smtClean="0">
                  <a:solidFill>
                    <a:srgbClr val="4C4C4C"/>
                  </a:solidFill>
                </a:rPr>
                <a:t>Agent)</a:t>
              </a:r>
            </a:p>
          </p:txBody>
        </p:sp>
        <p:sp>
          <p:nvSpPr>
            <p:cNvPr id="91" name="手繪多邊形 90"/>
            <p:cNvSpPr/>
            <p:nvPr/>
          </p:nvSpPr>
          <p:spPr>
            <a:xfrm>
              <a:off x="801184" y="4069081"/>
              <a:ext cx="1722890" cy="2055487"/>
            </a:xfrm>
            <a:custGeom>
              <a:avLst/>
              <a:gdLst>
                <a:gd name="connsiteX0" fmla="*/ 0 w 1722890"/>
                <a:gd name="connsiteY0" fmla="*/ 287154 h 2055487"/>
                <a:gd name="connsiteX1" fmla="*/ 287154 w 1722890"/>
                <a:gd name="connsiteY1" fmla="*/ 0 h 2055487"/>
                <a:gd name="connsiteX2" fmla="*/ 1435736 w 1722890"/>
                <a:gd name="connsiteY2" fmla="*/ 0 h 2055487"/>
                <a:gd name="connsiteX3" fmla="*/ 1722890 w 1722890"/>
                <a:gd name="connsiteY3" fmla="*/ 287154 h 2055487"/>
                <a:gd name="connsiteX4" fmla="*/ 1722890 w 1722890"/>
                <a:gd name="connsiteY4" fmla="*/ 1768333 h 2055487"/>
                <a:gd name="connsiteX5" fmla="*/ 1435736 w 1722890"/>
                <a:gd name="connsiteY5" fmla="*/ 2055487 h 2055487"/>
                <a:gd name="connsiteX6" fmla="*/ 287154 w 1722890"/>
                <a:gd name="connsiteY6" fmla="*/ 2055487 h 2055487"/>
                <a:gd name="connsiteX7" fmla="*/ 0 w 1722890"/>
                <a:gd name="connsiteY7" fmla="*/ 1768333 h 2055487"/>
                <a:gd name="connsiteX8" fmla="*/ 0 w 1722890"/>
                <a:gd name="connsiteY8" fmla="*/ 287154 h 205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890" h="2055487">
                  <a:moveTo>
                    <a:pt x="0" y="287154"/>
                  </a:moveTo>
                  <a:cubicBezTo>
                    <a:pt x="0" y="128563"/>
                    <a:pt x="128563" y="0"/>
                    <a:pt x="287154" y="0"/>
                  </a:cubicBezTo>
                  <a:lnTo>
                    <a:pt x="1435736" y="0"/>
                  </a:lnTo>
                  <a:cubicBezTo>
                    <a:pt x="1594327" y="0"/>
                    <a:pt x="1722890" y="128563"/>
                    <a:pt x="1722890" y="287154"/>
                  </a:cubicBezTo>
                  <a:lnTo>
                    <a:pt x="1722890" y="1768333"/>
                  </a:lnTo>
                  <a:cubicBezTo>
                    <a:pt x="1722890" y="1926924"/>
                    <a:pt x="1594327" y="2055487"/>
                    <a:pt x="1435736" y="2055487"/>
                  </a:cubicBezTo>
                  <a:lnTo>
                    <a:pt x="287154" y="2055487"/>
                  </a:lnTo>
                  <a:cubicBezTo>
                    <a:pt x="128563" y="2055487"/>
                    <a:pt x="0" y="1926924"/>
                    <a:pt x="0" y="1768333"/>
                  </a:cubicBezTo>
                  <a:lnTo>
                    <a:pt x="0" y="287154"/>
                  </a:lnTo>
                  <a:close/>
                </a:path>
              </a:pathLst>
            </a:custGeom>
            <a:solidFill>
              <a:schemeClr val="bg1"/>
            </a:solidFill>
            <a:ln w="28575">
              <a:solidFill>
                <a:srgbClr val="25C16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0305" tIns="122205" rIns="160305" bIns="122205"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rgbClr val="4C4C4C"/>
                  </a:solidFill>
                </a:rPr>
                <a:t>Ticket</a:t>
              </a:r>
            </a:p>
            <a:p>
              <a:pPr lvl="0" algn="ctr" defTabSz="889000">
                <a:lnSpc>
                  <a:spcPct val="90000"/>
                </a:lnSpc>
                <a:spcBef>
                  <a:spcPct val="0"/>
                </a:spcBef>
                <a:spcAft>
                  <a:spcPct val="35000"/>
                </a:spcAft>
              </a:pPr>
              <a:r>
                <a:rPr lang="en-US" altLang="zh-TW" sz="2000" b="1" kern="1200" dirty="0" smtClean="0">
                  <a:solidFill>
                    <a:srgbClr val="4C4C4C"/>
                  </a:solidFill>
                </a:rPr>
                <a:t>(</a:t>
              </a:r>
              <a:r>
                <a:rPr lang="zh-TW" altLang="en-US" sz="2000" b="1" kern="1200" dirty="0" smtClean="0">
                  <a:solidFill>
                    <a:srgbClr val="4C4C4C"/>
                  </a:solidFill>
                </a:rPr>
                <a:t>工單</a:t>
              </a:r>
              <a:r>
                <a:rPr lang="en-US" altLang="zh-TW" sz="2000" b="1" kern="1200" dirty="0" smtClean="0">
                  <a:solidFill>
                    <a:srgbClr val="4C4C4C"/>
                  </a:solidFill>
                </a:rPr>
                <a:t>)</a:t>
              </a:r>
              <a:endParaRPr lang="zh-TW" altLang="en-US" sz="2000" b="1" kern="1200" dirty="0">
                <a:solidFill>
                  <a:srgbClr val="4C4C4C"/>
                </a:solidFill>
              </a:endParaRPr>
            </a:p>
          </p:txBody>
        </p:sp>
      </p:grpSp>
      <p:pic>
        <p:nvPicPr>
          <p:cNvPr id="39" name="圖片 38"/>
          <p:cNvPicPr>
            <a:picLocks noChangeAspect="1"/>
          </p:cNvPicPr>
          <p:nvPr/>
        </p:nvPicPr>
        <p:blipFill rotWithShape="1">
          <a:blip r:embed="rId9" cstate="print">
            <a:extLst>
              <a:ext uri="{28A0092B-C50C-407E-A947-70E740481C1C}">
                <a14:useLocalDpi xmlns:a14="http://schemas.microsoft.com/office/drawing/2010/main" val="0"/>
              </a:ext>
            </a:extLst>
          </a:blip>
          <a:srcRect l="4986" t="7134" r="5053"/>
          <a:stretch/>
        </p:blipFill>
        <p:spPr>
          <a:xfrm>
            <a:off x="5520088" y="3244304"/>
            <a:ext cx="1709565" cy="420563"/>
          </a:xfrm>
          <a:prstGeom prst="rect">
            <a:avLst/>
          </a:prstGeom>
          <a:noFill/>
        </p:spPr>
      </p:pic>
    </p:spTree>
    <p:extLst>
      <p:ext uri="{BB962C8B-B14F-4D97-AF65-F5344CB8AC3E}">
        <p14:creationId xmlns:p14="http://schemas.microsoft.com/office/powerpoint/2010/main" val="1579520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l="4986" t="7134" r="5053"/>
          <a:stretch/>
        </p:blipFill>
        <p:spPr>
          <a:xfrm>
            <a:off x="675486" y="1501919"/>
            <a:ext cx="4610913" cy="1134310"/>
          </a:xfrm>
          <a:prstGeom prst="rect">
            <a:avLst/>
          </a:prstGeom>
          <a:noFill/>
        </p:spPr>
      </p:pic>
      <p:grpSp>
        <p:nvGrpSpPr>
          <p:cNvPr id="25" name="群組 24"/>
          <p:cNvGrpSpPr/>
          <p:nvPr/>
        </p:nvGrpSpPr>
        <p:grpSpPr>
          <a:xfrm>
            <a:off x="1617337" y="3300808"/>
            <a:ext cx="3523928" cy="1508105"/>
            <a:chOff x="801184" y="2776935"/>
            <a:chExt cx="3523928" cy="1508105"/>
          </a:xfrm>
        </p:grpSpPr>
        <p:sp>
          <p:nvSpPr>
            <p:cNvPr id="8" name="文字方塊 7"/>
            <p:cNvSpPr txBox="1"/>
            <p:nvPr/>
          </p:nvSpPr>
          <p:spPr>
            <a:xfrm>
              <a:off x="801184" y="2776935"/>
              <a:ext cx="3523928" cy="1508105"/>
            </a:xfrm>
            <a:prstGeom prst="rect">
              <a:avLst/>
            </a:prstGeom>
            <a:noFill/>
          </p:spPr>
          <p:txBody>
            <a:bodyPr wrap="square" rtlCol="0">
              <a:spAutoFit/>
            </a:bodyPr>
            <a:lstStyle/>
            <a:p>
              <a:r>
                <a:rPr lang="zh-TW" altLang="en-US" sz="2000" b="1" dirty="0" smtClean="0">
                  <a:solidFill>
                    <a:srgbClr val="401C2C"/>
                  </a:solidFill>
                </a:rPr>
                <a:t>雲端電話客服中心系統</a:t>
              </a:r>
              <a:endParaRPr lang="en-US" altLang="zh-TW" sz="2000" b="1" dirty="0" smtClean="0">
                <a:solidFill>
                  <a:srgbClr val="401C2C"/>
                </a:solidFill>
              </a:endParaRPr>
            </a:p>
            <a:p>
              <a:endParaRPr lang="en-US" altLang="zh-TW" dirty="0" smtClean="0"/>
            </a:p>
            <a:p>
              <a:r>
                <a:rPr lang="zh-TW" altLang="en-US" dirty="0" smtClean="0"/>
                <a:t>功能強大的遠端語音電話系統，</a:t>
              </a:r>
              <a:endParaRPr lang="en-US" altLang="zh-TW" dirty="0" smtClean="0"/>
            </a:p>
            <a:p>
              <a:r>
                <a:rPr lang="zh-TW" altLang="en-US" dirty="0"/>
                <a:t>將您當前的電話技術升級為最先進</a:t>
              </a:r>
              <a:r>
                <a:rPr lang="zh-TW" altLang="en-US" dirty="0" smtClean="0"/>
                <a:t>的語音</a:t>
              </a:r>
              <a:r>
                <a:rPr lang="en-US" altLang="zh-TW" dirty="0"/>
                <a:t>AI</a:t>
              </a:r>
              <a:r>
                <a:rPr lang="zh-TW" altLang="en-US" dirty="0"/>
                <a:t>引擎</a:t>
              </a:r>
              <a:endParaRPr lang="en-US" altLang="zh-TW" dirty="0"/>
            </a:p>
          </p:txBody>
        </p:sp>
        <p:cxnSp>
          <p:nvCxnSpPr>
            <p:cNvPr id="16" name="直線接點 15"/>
            <p:cNvCxnSpPr/>
            <p:nvPr/>
          </p:nvCxnSpPr>
          <p:spPr>
            <a:xfrm>
              <a:off x="905256" y="3252837"/>
              <a:ext cx="2788920" cy="0"/>
            </a:xfrm>
            <a:prstGeom prst="line">
              <a:avLst/>
            </a:prstGeom>
            <a:ln w="19050">
              <a:solidFill>
                <a:srgbClr val="401C2C"/>
              </a:solidFill>
            </a:ln>
          </p:spPr>
          <p:style>
            <a:lnRef idx="1">
              <a:schemeClr val="accent5"/>
            </a:lnRef>
            <a:fillRef idx="0">
              <a:schemeClr val="accent5"/>
            </a:fillRef>
            <a:effectRef idx="0">
              <a:schemeClr val="accent5"/>
            </a:effectRef>
            <a:fontRef idx="minor">
              <a:schemeClr val="tx1"/>
            </a:fontRef>
          </p:style>
        </p:cxn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863" y="545909"/>
            <a:ext cx="9822011" cy="6058437"/>
          </a:xfrm>
          <a:prstGeom prst="rect">
            <a:avLst/>
          </a:prstGeom>
        </p:spPr>
      </p:pic>
    </p:spTree>
    <p:extLst>
      <p:ext uri="{BB962C8B-B14F-4D97-AF65-F5344CB8AC3E}">
        <p14:creationId xmlns:p14="http://schemas.microsoft.com/office/powerpoint/2010/main" val="1774821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Center</a:t>
            </a:r>
            <a:r>
              <a:rPr lang="zh-TW" altLang="en-US"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客服系統</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056" y="1306411"/>
            <a:ext cx="6998764" cy="4774249"/>
          </a:xfrm>
          <a:prstGeom prst="rect">
            <a:avLst/>
          </a:prstGeom>
        </p:spPr>
      </p:pic>
      <p:sp>
        <p:nvSpPr>
          <p:cNvPr id="11" name="文字方塊 10"/>
          <p:cNvSpPr txBox="1"/>
          <p:nvPr/>
        </p:nvSpPr>
        <p:spPr>
          <a:xfrm>
            <a:off x="1298063" y="1306411"/>
            <a:ext cx="2825496" cy="461665"/>
          </a:xfrm>
          <a:prstGeom prst="rect">
            <a:avLst/>
          </a:prstGeom>
          <a:solidFill>
            <a:srgbClr val="FFA80F"/>
          </a:solidFill>
        </p:spPr>
        <p:txBody>
          <a:bodyPr wrap="square" rtlCol="0">
            <a:spAutoFit/>
          </a:bodyPr>
          <a:lstStyle/>
          <a:p>
            <a:pPr algn="ctr"/>
            <a:r>
              <a:rPr lang="en-US" altLang="zh-TW" sz="2400" b="1" dirty="0" smtClean="0">
                <a:solidFill>
                  <a:schemeClr val="bg1"/>
                </a:solidFill>
              </a:rPr>
              <a:t>Call Center</a:t>
            </a:r>
            <a:r>
              <a:rPr lang="zh-TW" altLang="en-US" sz="2400" b="1" dirty="0" smtClean="0">
                <a:solidFill>
                  <a:schemeClr val="bg1"/>
                </a:solidFill>
              </a:rPr>
              <a:t>客服系統</a:t>
            </a:r>
            <a:endParaRPr lang="zh-TW" altLang="en-US" sz="2400" b="1" dirty="0">
              <a:solidFill>
                <a:schemeClr val="bg1"/>
              </a:solidFill>
            </a:endParaRPr>
          </a:p>
        </p:txBody>
      </p:sp>
      <p:sp>
        <p:nvSpPr>
          <p:cNvPr id="12" name="文字方塊 11"/>
          <p:cNvSpPr txBox="1"/>
          <p:nvPr/>
        </p:nvSpPr>
        <p:spPr>
          <a:xfrm>
            <a:off x="1298063" y="3058077"/>
            <a:ext cx="2825496" cy="461665"/>
          </a:xfrm>
          <a:prstGeom prst="rect">
            <a:avLst/>
          </a:prstGeom>
          <a:noFill/>
        </p:spPr>
        <p:txBody>
          <a:bodyPr wrap="square" rtlCol="0">
            <a:spAutoFit/>
          </a:bodyPr>
          <a:lstStyle/>
          <a:p>
            <a:pPr algn="ctr"/>
            <a:r>
              <a:rPr lang="zh-TW" altLang="en-US" sz="2400" b="1" dirty="0" smtClean="0">
                <a:solidFill>
                  <a:schemeClr val="tx1">
                    <a:lumMod val="85000"/>
                    <a:lumOff val="15000"/>
                  </a:schemeClr>
                </a:solidFill>
              </a:rPr>
              <a:t>營業時間</a:t>
            </a:r>
            <a:endParaRPr lang="en-US" altLang="zh-TW" sz="2400" b="1" dirty="0">
              <a:solidFill>
                <a:schemeClr val="tx1">
                  <a:lumMod val="85000"/>
                  <a:lumOff val="15000"/>
                </a:schemeClr>
              </a:solidFill>
            </a:endParaRPr>
          </a:p>
        </p:txBody>
      </p:sp>
      <p:sp>
        <p:nvSpPr>
          <p:cNvPr id="13" name="文字方塊 12"/>
          <p:cNvSpPr txBox="1"/>
          <p:nvPr/>
        </p:nvSpPr>
        <p:spPr>
          <a:xfrm>
            <a:off x="497388" y="3933910"/>
            <a:ext cx="4426847"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CTI</a:t>
            </a:r>
            <a:r>
              <a:rPr lang="zh-TW" altLang="en-US" sz="2400" b="1" dirty="0">
                <a:solidFill>
                  <a:schemeClr val="tx1">
                    <a:lumMod val="85000"/>
                    <a:lumOff val="15000"/>
                  </a:schemeClr>
                </a:solidFill>
              </a:rPr>
              <a:t>電腦電話整合</a:t>
            </a:r>
          </a:p>
          <a:p>
            <a:pPr algn="ctr"/>
            <a:r>
              <a:rPr lang="en-US" altLang="zh-TW" sz="2400" b="1" dirty="0" smtClean="0">
                <a:solidFill>
                  <a:schemeClr val="tx1">
                    <a:lumMod val="85000"/>
                    <a:lumOff val="15000"/>
                  </a:schemeClr>
                </a:solidFill>
              </a:rPr>
              <a:t>(</a:t>
            </a:r>
            <a:r>
              <a:rPr lang="en-US" altLang="zh-TW" sz="2400" b="1" dirty="0">
                <a:solidFill>
                  <a:schemeClr val="tx1">
                    <a:lumMod val="85000"/>
                    <a:lumOff val="15000"/>
                  </a:schemeClr>
                </a:solidFill>
              </a:rPr>
              <a:t>Computer Telephone Integration</a:t>
            </a:r>
            <a:r>
              <a:rPr lang="en-US" altLang="zh-TW" sz="2400" b="1" dirty="0" smtClean="0">
                <a:solidFill>
                  <a:schemeClr val="tx1">
                    <a:lumMod val="85000"/>
                    <a:lumOff val="15000"/>
                  </a:schemeClr>
                </a:solidFill>
              </a:rPr>
              <a:t>)</a:t>
            </a:r>
            <a:endParaRPr lang="en-US" altLang="zh-TW" sz="2400" b="1" dirty="0">
              <a:solidFill>
                <a:schemeClr val="tx1">
                  <a:lumMod val="85000"/>
                  <a:lumOff val="15000"/>
                </a:schemeClr>
              </a:solidFill>
            </a:endParaRPr>
          </a:p>
        </p:txBody>
      </p:sp>
      <p:sp>
        <p:nvSpPr>
          <p:cNvPr id="15" name="文字方塊 14"/>
          <p:cNvSpPr txBox="1"/>
          <p:nvPr/>
        </p:nvSpPr>
        <p:spPr>
          <a:xfrm>
            <a:off x="743228" y="5179076"/>
            <a:ext cx="3935166"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VoIP</a:t>
            </a:r>
            <a:r>
              <a:rPr lang="zh-TW" altLang="en-US" sz="2400" b="1" dirty="0" smtClean="0">
                <a:solidFill>
                  <a:schemeClr val="tx1">
                    <a:lumMod val="85000"/>
                    <a:lumOff val="15000"/>
                  </a:schemeClr>
                </a:solidFill>
              </a:rPr>
              <a:t>網路電話</a:t>
            </a:r>
            <a:endParaRPr lang="en-US" altLang="zh-TW" sz="2400" b="1" dirty="0" smtClean="0">
              <a:solidFill>
                <a:schemeClr val="tx1">
                  <a:lumMod val="85000"/>
                  <a:lumOff val="15000"/>
                </a:schemeClr>
              </a:solidFill>
            </a:endParaRPr>
          </a:p>
          <a:p>
            <a:pPr algn="ctr"/>
            <a:r>
              <a:rPr lang="en-US" altLang="zh-TW" sz="2400" b="1" dirty="0" smtClean="0">
                <a:solidFill>
                  <a:schemeClr val="tx1">
                    <a:lumMod val="85000"/>
                    <a:lumOff val="15000"/>
                  </a:schemeClr>
                </a:solidFill>
              </a:rPr>
              <a:t>(Voice over Internet Protocol)</a:t>
            </a:r>
            <a:endParaRPr lang="en-US" altLang="zh-TW" sz="2400" b="1" dirty="0">
              <a:solidFill>
                <a:schemeClr val="tx1">
                  <a:lumMod val="85000"/>
                  <a:lumOff val="15000"/>
                </a:schemeClr>
              </a:solidFill>
            </a:endParaRPr>
          </a:p>
        </p:txBody>
      </p:sp>
      <p:sp>
        <p:nvSpPr>
          <p:cNvPr id="16" name="文字方塊 15"/>
          <p:cNvSpPr txBox="1"/>
          <p:nvPr/>
        </p:nvSpPr>
        <p:spPr>
          <a:xfrm>
            <a:off x="1298063" y="2182244"/>
            <a:ext cx="2825496" cy="461665"/>
          </a:xfrm>
          <a:prstGeom prst="rect">
            <a:avLst/>
          </a:prstGeom>
          <a:noFill/>
        </p:spPr>
        <p:txBody>
          <a:bodyPr wrap="square" rtlCol="0">
            <a:spAutoFit/>
          </a:bodyPr>
          <a:lstStyle/>
          <a:p>
            <a:pPr algn="ctr"/>
            <a:r>
              <a:rPr lang="zh-TW" altLang="en-US" sz="2400" b="1" dirty="0">
                <a:solidFill>
                  <a:schemeClr val="tx1">
                    <a:lumMod val="85000"/>
                    <a:lumOff val="15000"/>
                  </a:schemeClr>
                </a:solidFill>
              </a:rPr>
              <a:t>電話錄音系統</a:t>
            </a:r>
            <a:endParaRPr lang="en-US" altLang="zh-TW" sz="2400" b="1" dirty="0">
              <a:solidFill>
                <a:schemeClr val="tx1">
                  <a:lumMod val="85000"/>
                  <a:lumOff val="15000"/>
                </a:schemeClr>
              </a:solidFill>
            </a:endParaRPr>
          </a:p>
        </p:txBody>
      </p:sp>
    </p:spTree>
    <p:extLst>
      <p:ext uri="{BB962C8B-B14F-4D97-AF65-F5344CB8AC3E}">
        <p14:creationId xmlns:p14="http://schemas.microsoft.com/office/powerpoint/2010/main" val="222224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68158"/>
            <a:ext cx="5429250" cy="4638675"/>
          </a:xfrm>
          <a:prstGeom prst="rect">
            <a:avLst/>
          </a:prstGeom>
        </p:spPr>
      </p:pic>
      <p:sp>
        <p:nvSpPr>
          <p:cNvPr id="12"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Center</a:t>
            </a:r>
            <a:r>
              <a:rPr lang="zh-TW" altLang="en-US"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客服系統</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文字方塊 13"/>
          <p:cNvSpPr txBox="1"/>
          <p:nvPr/>
        </p:nvSpPr>
        <p:spPr>
          <a:xfrm>
            <a:off x="1298063" y="1306411"/>
            <a:ext cx="2825496" cy="461665"/>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Call Center</a:t>
            </a:r>
            <a:r>
              <a:rPr lang="zh-TW" altLang="en-US" sz="2400" b="1" dirty="0" smtClean="0">
                <a:solidFill>
                  <a:schemeClr val="tx1">
                    <a:lumMod val="85000"/>
                    <a:lumOff val="15000"/>
                  </a:schemeClr>
                </a:solidFill>
              </a:rPr>
              <a:t>客服系統</a:t>
            </a:r>
            <a:endParaRPr lang="zh-TW" altLang="en-US" sz="2400" b="1" dirty="0">
              <a:solidFill>
                <a:schemeClr val="tx1">
                  <a:lumMod val="85000"/>
                  <a:lumOff val="15000"/>
                </a:schemeClr>
              </a:solidFill>
            </a:endParaRPr>
          </a:p>
        </p:txBody>
      </p:sp>
      <p:sp>
        <p:nvSpPr>
          <p:cNvPr id="15" name="文字方塊 14"/>
          <p:cNvSpPr txBox="1"/>
          <p:nvPr/>
        </p:nvSpPr>
        <p:spPr>
          <a:xfrm>
            <a:off x="1298063" y="3058077"/>
            <a:ext cx="2825496" cy="461665"/>
          </a:xfrm>
          <a:prstGeom prst="rect">
            <a:avLst/>
          </a:prstGeom>
          <a:noFill/>
        </p:spPr>
        <p:txBody>
          <a:bodyPr wrap="square" rtlCol="0">
            <a:spAutoFit/>
          </a:bodyPr>
          <a:lstStyle/>
          <a:p>
            <a:pPr algn="ctr"/>
            <a:r>
              <a:rPr lang="zh-TW" altLang="en-US" sz="2400" b="1" dirty="0" smtClean="0">
                <a:solidFill>
                  <a:schemeClr val="tx1">
                    <a:lumMod val="85000"/>
                    <a:lumOff val="15000"/>
                  </a:schemeClr>
                </a:solidFill>
              </a:rPr>
              <a:t>營業時間</a:t>
            </a:r>
            <a:endParaRPr lang="en-US" altLang="zh-TW" sz="2400" b="1" dirty="0">
              <a:solidFill>
                <a:schemeClr val="tx1">
                  <a:lumMod val="85000"/>
                  <a:lumOff val="15000"/>
                </a:schemeClr>
              </a:solidFill>
            </a:endParaRPr>
          </a:p>
        </p:txBody>
      </p:sp>
      <p:sp>
        <p:nvSpPr>
          <p:cNvPr id="16" name="文字方塊 15"/>
          <p:cNvSpPr txBox="1"/>
          <p:nvPr/>
        </p:nvSpPr>
        <p:spPr>
          <a:xfrm>
            <a:off x="497388" y="3933910"/>
            <a:ext cx="4426847"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CTI</a:t>
            </a:r>
            <a:r>
              <a:rPr lang="zh-TW" altLang="en-US" sz="2400" b="1" dirty="0">
                <a:solidFill>
                  <a:schemeClr val="tx1">
                    <a:lumMod val="85000"/>
                    <a:lumOff val="15000"/>
                  </a:schemeClr>
                </a:solidFill>
              </a:rPr>
              <a:t>電腦電話整合</a:t>
            </a:r>
          </a:p>
          <a:p>
            <a:pPr algn="ctr"/>
            <a:r>
              <a:rPr lang="en-US" altLang="zh-TW" sz="2400" b="1" dirty="0" smtClean="0">
                <a:solidFill>
                  <a:schemeClr val="tx1">
                    <a:lumMod val="85000"/>
                    <a:lumOff val="15000"/>
                  </a:schemeClr>
                </a:solidFill>
              </a:rPr>
              <a:t>(</a:t>
            </a:r>
            <a:r>
              <a:rPr lang="en-US" altLang="zh-TW" sz="2400" b="1" dirty="0">
                <a:solidFill>
                  <a:schemeClr val="tx1">
                    <a:lumMod val="85000"/>
                    <a:lumOff val="15000"/>
                  </a:schemeClr>
                </a:solidFill>
              </a:rPr>
              <a:t>Computer Telephone Integration</a:t>
            </a:r>
            <a:r>
              <a:rPr lang="en-US" altLang="zh-TW" sz="2400" b="1" dirty="0" smtClean="0">
                <a:solidFill>
                  <a:schemeClr val="tx1">
                    <a:lumMod val="85000"/>
                    <a:lumOff val="15000"/>
                  </a:schemeClr>
                </a:solidFill>
              </a:rPr>
              <a:t>)</a:t>
            </a:r>
            <a:endParaRPr lang="en-US" altLang="zh-TW" sz="2400" b="1" dirty="0">
              <a:solidFill>
                <a:schemeClr val="tx1">
                  <a:lumMod val="85000"/>
                  <a:lumOff val="15000"/>
                </a:schemeClr>
              </a:solidFill>
            </a:endParaRPr>
          </a:p>
        </p:txBody>
      </p:sp>
      <p:sp>
        <p:nvSpPr>
          <p:cNvPr id="17" name="文字方塊 16"/>
          <p:cNvSpPr txBox="1"/>
          <p:nvPr/>
        </p:nvSpPr>
        <p:spPr>
          <a:xfrm>
            <a:off x="743228" y="5179076"/>
            <a:ext cx="3935166"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VoIP</a:t>
            </a:r>
            <a:r>
              <a:rPr lang="zh-TW" altLang="en-US" sz="2400" b="1" dirty="0" smtClean="0">
                <a:solidFill>
                  <a:schemeClr val="tx1">
                    <a:lumMod val="85000"/>
                    <a:lumOff val="15000"/>
                  </a:schemeClr>
                </a:solidFill>
              </a:rPr>
              <a:t>網路電話</a:t>
            </a:r>
            <a:endParaRPr lang="en-US" altLang="zh-TW" sz="2400" b="1" dirty="0" smtClean="0">
              <a:solidFill>
                <a:schemeClr val="tx1">
                  <a:lumMod val="85000"/>
                  <a:lumOff val="15000"/>
                </a:schemeClr>
              </a:solidFill>
            </a:endParaRPr>
          </a:p>
          <a:p>
            <a:pPr algn="ctr"/>
            <a:r>
              <a:rPr lang="en-US" altLang="zh-TW" sz="2400" b="1" dirty="0" smtClean="0">
                <a:solidFill>
                  <a:schemeClr val="tx1">
                    <a:lumMod val="85000"/>
                    <a:lumOff val="15000"/>
                  </a:schemeClr>
                </a:solidFill>
              </a:rPr>
              <a:t>(Voice over Internet Protocol)</a:t>
            </a:r>
            <a:endParaRPr lang="en-US" altLang="zh-TW" sz="2400" b="1" dirty="0">
              <a:solidFill>
                <a:schemeClr val="tx1">
                  <a:lumMod val="85000"/>
                  <a:lumOff val="15000"/>
                </a:schemeClr>
              </a:solidFill>
            </a:endParaRPr>
          </a:p>
        </p:txBody>
      </p:sp>
      <p:sp>
        <p:nvSpPr>
          <p:cNvPr id="18" name="文字方塊 17"/>
          <p:cNvSpPr txBox="1"/>
          <p:nvPr/>
        </p:nvSpPr>
        <p:spPr>
          <a:xfrm>
            <a:off x="1298063" y="2182244"/>
            <a:ext cx="2825496" cy="461665"/>
          </a:xfrm>
          <a:prstGeom prst="rect">
            <a:avLst/>
          </a:prstGeom>
          <a:solidFill>
            <a:srgbClr val="FFA80F"/>
          </a:solidFill>
        </p:spPr>
        <p:txBody>
          <a:bodyPr wrap="square" rtlCol="0">
            <a:spAutoFit/>
          </a:bodyPr>
          <a:lstStyle/>
          <a:p>
            <a:pPr algn="ctr"/>
            <a:r>
              <a:rPr lang="zh-TW" altLang="en-US" sz="2400" b="1" dirty="0">
                <a:solidFill>
                  <a:schemeClr val="bg1"/>
                </a:solidFill>
              </a:rPr>
              <a:t>電話錄音系統</a:t>
            </a:r>
            <a:endParaRPr lang="en-US" altLang="zh-TW" sz="2400" b="1" dirty="0">
              <a:solidFill>
                <a:schemeClr val="bg1"/>
              </a:solidFill>
            </a:endParaRPr>
          </a:p>
        </p:txBody>
      </p:sp>
    </p:spTree>
    <p:extLst>
      <p:ext uri="{BB962C8B-B14F-4D97-AF65-F5344CB8AC3E}">
        <p14:creationId xmlns:p14="http://schemas.microsoft.com/office/powerpoint/2010/main" val="19260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Center</a:t>
            </a:r>
            <a:r>
              <a:rPr lang="zh-TW" altLang="en-US"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客服系統</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文字方塊 13"/>
          <p:cNvSpPr txBox="1"/>
          <p:nvPr/>
        </p:nvSpPr>
        <p:spPr>
          <a:xfrm>
            <a:off x="1298063" y="1306411"/>
            <a:ext cx="2825496" cy="461665"/>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Call Center</a:t>
            </a:r>
            <a:r>
              <a:rPr lang="zh-TW" altLang="en-US" sz="2400" b="1" dirty="0" smtClean="0">
                <a:solidFill>
                  <a:schemeClr val="tx1">
                    <a:lumMod val="85000"/>
                    <a:lumOff val="15000"/>
                  </a:schemeClr>
                </a:solidFill>
              </a:rPr>
              <a:t>客服系統</a:t>
            </a:r>
            <a:endParaRPr lang="zh-TW" altLang="en-US" sz="2400" b="1" dirty="0">
              <a:solidFill>
                <a:schemeClr val="tx1">
                  <a:lumMod val="85000"/>
                  <a:lumOff val="15000"/>
                </a:schemeClr>
              </a:solidFill>
            </a:endParaRPr>
          </a:p>
        </p:txBody>
      </p:sp>
      <p:sp>
        <p:nvSpPr>
          <p:cNvPr id="15" name="文字方塊 14"/>
          <p:cNvSpPr txBox="1"/>
          <p:nvPr/>
        </p:nvSpPr>
        <p:spPr>
          <a:xfrm>
            <a:off x="1298063" y="3058077"/>
            <a:ext cx="2825496" cy="461665"/>
          </a:xfrm>
          <a:prstGeom prst="rect">
            <a:avLst/>
          </a:prstGeom>
          <a:solidFill>
            <a:srgbClr val="FFA80F"/>
          </a:solidFill>
        </p:spPr>
        <p:txBody>
          <a:bodyPr wrap="square" rtlCol="0">
            <a:spAutoFit/>
          </a:bodyPr>
          <a:lstStyle/>
          <a:p>
            <a:pPr algn="ctr"/>
            <a:r>
              <a:rPr lang="zh-TW" altLang="en-US" sz="2400" b="1" dirty="0" smtClean="0">
                <a:solidFill>
                  <a:schemeClr val="bg1"/>
                </a:solidFill>
              </a:rPr>
              <a:t>營業時間</a:t>
            </a:r>
            <a:endParaRPr lang="en-US" altLang="zh-TW" sz="2400" b="1" dirty="0">
              <a:solidFill>
                <a:schemeClr val="bg1"/>
              </a:solidFill>
            </a:endParaRPr>
          </a:p>
        </p:txBody>
      </p:sp>
      <p:sp>
        <p:nvSpPr>
          <p:cNvPr id="16" name="文字方塊 15"/>
          <p:cNvSpPr txBox="1"/>
          <p:nvPr/>
        </p:nvSpPr>
        <p:spPr>
          <a:xfrm>
            <a:off x="497388" y="3933910"/>
            <a:ext cx="4426847"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CTI</a:t>
            </a:r>
            <a:r>
              <a:rPr lang="zh-TW" altLang="en-US" sz="2400" b="1" dirty="0">
                <a:solidFill>
                  <a:schemeClr val="tx1">
                    <a:lumMod val="85000"/>
                    <a:lumOff val="15000"/>
                  </a:schemeClr>
                </a:solidFill>
              </a:rPr>
              <a:t>電腦電話整合</a:t>
            </a:r>
          </a:p>
          <a:p>
            <a:pPr algn="ctr"/>
            <a:r>
              <a:rPr lang="en-US" altLang="zh-TW" sz="2400" b="1" dirty="0" smtClean="0">
                <a:solidFill>
                  <a:schemeClr val="tx1">
                    <a:lumMod val="85000"/>
                    <a:lumOff val="15000"/>
                  </a:schemeClr>
                </a:solidFill>
              </a:rPr>
              <a:t>(</a:t>
            </a:r>
            <a:r>
              <a:rPr lang="en-US" altLang="zh-TW" sz="2400" b="1" dirty="0">
                <a:solidFill>
                  <a:schemeClr val="tx1">
                    <a:lumMod val="85000"/>
                    <a:lumOff val="15000"/>
                  </a:schemeClr>
                </a:solidFill>
              </a:rPr>
              <a:t>Computer Telephone Integration</a:t>
            </a:r>
            <a:r>
              <a:rPr lang="en-US" altLang="zh-TW" sz="2400" b="1" dirty="0" smtClean="0">
                <a:solidFill>
                  <a:schemeClr val="tx1">
                    <a:lumMod val="85000"/>
                    <a:lumOff val="15000"/>
                  </a:schemeClr>
                </a:solidFill>
              </a:rPr>
              <a:t>)</a:t>
            </a:r>
            <a:endParaRPr lang="en-US" altLang="zh-TW" sz="2400" b="1" dirty="0">
              <a:solidFill>
                <a:schemeClr val="tx1">
                  <a:lumMod val="85000"/>
                  <a:lumOff val="15000"/>
                </a:schemeClr>
              </a:solidFill>
            </a:endParaRPr>
          </a:p>
        </p:txBody>
      </p:sp>
      <p:sp>
        <p:nvSpPr>
          <p:cNvPr id="17" name="文字方塊 16"/>
          <p:cNvSpPr txBox="1"/>
          <p:nvPr/>
        </p:nvSpPr>
        <p:spPr>
          <a:xfrm>
            <a:off x="743228" y="5179076"/>
            <a:ext cx="3935166"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VoIP</a:t>
            </a:r>
            <a:r>
              <a:rPr lang="zh-TW" altLang="en-US" sz="2400" b="1" dirty="0" smtClean="0">
                <a:solidFill>
                  <a:schemeClr val="tx1">
                    <a:lumMod val="85000"/>
                    <a:lumOff val="15000"/>
                  </a:schemeClr>
                </a:solidFill>
              </a:rPr>
              <a:t>網路電話</a:t>
            </a:r>
            <a:endParaRPr lang="en-US" altLang="zh-TW" sz="2400" b="1" dirty="0" smtClean="0">
              <a:solidFill>
                <a:schemeClr val="tx1">
                  <a:lumMod val="85000"/>
                  <a:lumOff val="15000"/>
                </a:schemeClr>
              </a:solidFill>
            </a:endParaRPr>
          </a:p>
          <a:p>
            <a:pPr algn="ctr"/>
            <a:r>
              <a:rPr lang="en-US" altLang="zh-TW" sz="2400" b="1" dirty="0" smtClean="0">
                <a:solidFill>
                  <a:schemeClr val="tx1">
                    <a:lumMod val="85000"/>
                    <a:lumOff val="15000"/>
                  </a:schemeClr>
                </a:solidFill>
              </a:rPr>
              <a:t>(Voice over Internet Protocol)</a:t>
            </a:r>
            <a:endParaRPr lang="en-US" altLang="zh-TW" sz="2400" b="1" dirty="0">
              <a:solidFill>
                <a:schemeClr val="tx1">
                  <a:lumMod val="85000"/>
                  <a:lumOff val="15000"/>
                </a:schemeClr>
              </a:solidFill>
            </a:endParaRPr>
          </a:p>
        </p:txBody>
      </p:sp>
      <p:sp>
        <p:nvSpPr>
          <p:cNvPr id="18" name="文字方塊 17"/>
          <p:cNvSpPr txBox="1"/>
          <p:nvPr/>
        </p:nvSpPr>
        <p:spPr>
          <a:xfrm>
            <a:off x="1298063" y="2182244"/>
            <a:ext cx="2825496" cy="461665"/>
          </a:xfrm>
          <a:prstGeom prst="rect">
            <a:avLst/>
          </a:prstGeom>
          <a:solidFill>
            <a:schemeClr val="bg1"/>
          </a:solidFill>
        </p:spPr>
        <p:txBody>
          <a:bodyPr wrap="square" rtlCol="0">
            <a:spAutoFit/>
          </a:bodyPr>
          <a:lstStyle/>
          <a:p>
            <a:pPr algn="ctr"/>
            <a:r>
              <a:rPr lang="zh-TW" altLang="en-US" sz="2400" b="1" dirty="0">
                <a:solidFill>
                  <a:schemeClr val="tx1">
                    <a:lumMod val="85000"/>
                    <a:lumOff val="15000"/>
                  </a:schemeClr>
                </a:solidFill>
              </a:rPr>
              <a:t>電話錄音系統</a:t>
            </a:r>
            <a:endParaRPr lang="en-US" altLang="zh-TW" sz="2400" b="1" dirty="0">
              <a:solidFill>
                <a:schemeClr val="tx1">
                  <a:lumMod val="85000"/>
                  <a:lumOff val="15000"/>
                </a:schemeClr>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1041962"/>
            <a:ext cx="7912485" cy="5783895"/>
          </a:xfrm>
          <a:prstGeom prst="rect">
            <a:avLst/>
          </a:prstGeom>
        </p:spPr>
      </p:pic>
    </p:spTree>
    <p:extLst>
      <p:ext uri="{BB962C8B-B14F-4D97-AF65-F5344CB8AC3E}">
        <p14:creationId xmlns:p14="http://schemas.microsoft.com/office/powerpoint/2010/main" val="273129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Center</a:t>
            </a:r>
            <a:r>
              <a:rPr lang="zh-TW" altLang="en-US"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客服系統</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479" y="215074"/>
            <a:ext cx="4629521" cy="4743229"/>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368" y="3860561"/>
            <a:ext cx="2253819" cy="2195485"/>
          </a:xfrm>
          <a:prstGeom prst="rect">
            <a:avLst/>
          </a:prstGeom>
        </p:spPr>
      </p:pic>
      <p:sp>
        <p:nvSpPr>
          <p:cNvPr id="14" name="文字方塊 13"/>
          <p:cNvSpPr txBox="1"/>
          <p:nvPr/>
        </p:nvSpPr>
        <p:spPr>
          <a:xfrm>
            <a:off x="1298063" y="1306411"/>
            <a:ext cx="2825496" cy="461665"/>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Call Center</a:t>
            </a:r>
            <a:r>
              <a:rPr lang="zh-TW" altLang="en-US" sz="2400" b="1" dirty="0" smtClean="0">
                <a:solidFill>
                  <a:schemeClr val="tx1">
                    <a:lumMod val="85000"/>
                    <a:lumOff val="15000"/>
                  </a:schemeClr>
                </a:solidFill>
              </a:rPr>
              <a:t>客服系統</a:t>
            </a:r>
            <a:endParaRPr lang="zh-TW" altLang="en-US" sz="2400" b="1" dirty="0">
              <a:solidFill>
                <a:schemeClr val="tx1">
                  <a:lumMod val="85000"/>
                  <a:lumOff val="15000"/>
                </a:schemeClr>
              </a:solidFill>
            </a:endParaRPr>
          </a:p>
        </p:txBody>
      </p:sp>
      <p:sp>
        <p:nvSpPr>
          <p:cNvPr id="15" name="文字方塊 14"/>
          <p:cNvSpPr txBox="1"/>
          <p:nvPr/>
        </p:nvSpPr>
        <p:spPr>
          <a:xfrm>
            <a:off x="1298063" y="3058077"/>
            <a:ext cx="2825496" cy="461665"/>
          </a:xfrm>
          <a:prstGeom prst="rect">
            <a:avLst/>
          </a:prstGeom>
          <a:noFill/>
        </p:spPr>
        <p:txBody>
          <a:bodyPr wrap="square" rtlCol="0">
            <a:spAutoFit/>
          </a:bodyPr>
          <a:lstStyle/>
          <a:p>
            <a:pPr algn="ctr"/>
            <a:r>
              <a:rPr lang="zh-TW" altLang="en-US" sz="2400" b="1" dirty="0" smtClean="0">
                <a:solidFill>
                  <a:schemeClr val="tx1">
                    <a:lumMod val="85000"/>
                    <a:lumOff val="15000"/>
                  </a:schemeClr>
                </a:solidFill>
              </a:rPr>
              <a:t>營業時間</a:t>
            </a:r>
            <a:endParaRPr lang="en-US" altLang="zh-TW" sz="2400" b="1" dirty="0">
              <a:solidFill>
                <a:schemeClr val="tx1">
                  <a:lumMod val="85000"/>
                  <a:lumOff val="15000"/>
                </a:schemeClr>
              </a:solidFill>
            </a:endParaRPr>
          </a:p>
        </p:txBody>
      </p:sp>
      <p:sp>
        <p:nvSpPr>
          <p:cNvPr id="16" name="文字方塊 15"/>
          <p:cNvSpPr txBox="1"/>
          <p:nvPr/>
        </p:nvSpPr>
        <p:spPr>
          <a:xfrm>
            <a:off x="497388" y="3933910"/>
            <a:ext cx="4426847" cy="830997"/>
          </a:xfrm>
          <a:prstGeom prst="rect">
            <a:avLst/>
          </a:prstGeom>
          <a:solidFill>
            <a:srgbClr val="FFA80F"/>
          </a:solidFill>
        </p:spPr>
        <p:txBody>
          <a:bodyPr wrap="square" rtlCol="0">
            <a:spAutoFit/>
          </a:bodyPr>
          <a:lstStyle/>
          <a:p>
            <a:pPr algn="ctr"/>
            <a:r>
              <a:rPr lang="en-US" altLang="zh-TW" sz="2400" b="1" dirty="0" smtClean="0">
                <a:solidFill>
                  <a:schemeClr val="bg1"/>
                </a:solidFill>
              </a:rPr>
              <a:t>CTI</a:t>
            </a:r>
            <a:r>
              <a:rPr lang="zh-TW" altLang="en-US" sz="2400" b="1" dirty="0">
                <a:solidFill>
                  <a:schemeClr val="bg1"/>
                </a:solidFill>
              </a:rPr>
              <a:t>電腦電話整合</a:t>
            </a:r>
          </a:p>
          <a:p>
            <a:pPr algn="ctr"/>
            <a:r>
              <a:rPr lang="en-US" altLang="zh-TW" sz="2400" b="1" dirty="0" smtClean="0">
                <a:solidFill>
                  <a:schemeClr val="bg1"/>
                </a:solidFill>
              </a:rPr>
              <a:t>(</a:t>
            </a:r>
            <a:r>
              <a:rPr lang="en-US" altLang="zh-TW" sz="2400" b="1" dirty="0">
                <a:solidFill>
                  <a:schemeClr val="bg1"/>
                </a:solidFill>
              </a:rPr>
              <a:t>Computer Telephone Integration</a:t>
            </a:r>
            <a:r>
              <a:rPr lang="en-US" altLang="zh-TW" sz="2400" b="1" dirty="0" smtClean="0">
                <a:solidFill>
                  <a:schemeClr val="bg1"/>
                </a:solidFill>
              </a:rPr>
              <a:t>)</a:t>
            </a:r>
            <a:endParaRPr lang="en-US" altLang="zh-TW" sz="2400" b="1" dirty="0">
              <a:solidFill>
                <a:schemeClr val="bg1"/>
              </a:solidFill>
            </a:endParaRPr>
          </a:p>
        </p:txBody>
      </p:sp>
      <p:sp>
        <p:nvSpPr>
          <p:cNvPr id="17" name="文字方塊 16"/>
          <p:cNvSpPr txBox="1"/>
          <p:nvPr/>
        </p:nvSpPr>
        <p:spPr>
          <a:xfrm>
            <a:off x="743228" y="5179076"/>
            <a:ext cx="3935166"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VoIP</a:t>
            </a:r>
            <a:r>
              <a:rPr lang="zh-TW" altLang="en-US" sz="2400" b="1" dirty="0" smtClean="0">
                <a:solidFill>
                  <a:schemeClr val="tx1">
                    <a:lumMod val="85000"/>
                    <a:lumOff val="15000"/>
                  </a:schemeClr>
                </a:solidFill>
              </a:rPr>
              <a:t>網路電話</a:t>
            </a:r>
            <a:endParaRPr lang="en-US" altLang="zh-TW" sz="2400" b="1" dirty="0" smtClean="0">
              <a:solidFill>
                <a:schemeClr val="tx1">
                  <a:lumMod val="85000"/>
                  <a:lumOff val="15000"/>
                </a:schemeClr>
              </a:solidFill>
            </a:endParaRPr>
          </a:p>
          <a:p>
            <a:pPr algn="ctr"/>
            <a:r>
              <a:rPr lang="en-US" altLang="zh-TW" sz="2400" b="1" dirty="0" smtClean="0">
                <a:solidFill>
                  <a:schemeClr val="tx1">
                    <a:lumMod val="85000"/>
                    <a:lumOff val="15000"/>
                  </a:schemeClr>
                </a:solidFill>
              </a:rPr>
              <a:t>(Voice over Internet Protocol)</a:t>
            </a:r>
            <a:endParaRPr lang="en-US" altLang="zh-TW" sz="2400" b="1" dirty="0">
              <a:solidFill>
                <a:schemeClr val="tx1">
                  <a:lumMod val="85000"/>
                  <a:lumOff val="15000"/>
                </a:schemeClr>
              </a:solidFill>
            </a:endParaRPr>
          </a:p>
        </p:txBody>
      </p:sp>
      <p:sp>
        <p:nvSpPr>
          <p:cNvPr id="18" name="文字方塊 17"/>
          <p:cNvSpPr txBox="1"/>
          <p:nvPr/>
        </p:nvSpPr>
        <p:spPr>
          <a:xfrm>
            <a:off x="1298063" y="2182244"/>
            <a:ext cx="2825496" cy="461665"/>
          </a:xfrm>
          <a:prstGeom prst="rect">
            <a:avLst/>
          </a:prstGeom>
          <a:noFill/>
        </p:spPr>
        <p:txBody>
          <a:bodyPr wrap="square" rtlCol="0">
            <a:spAutoFit/>
          </a:bodyPr>
          <a:lstStyle/>
          <a:p>
            <a:pPr algn="ctr"/>
            <a:r>
              <a:rPr lang="zh-TW" altLang="en-US" sz="2400" b="1" dirty="0">
                <a:solidFill>
                  <a:schemeClr val="tx1">
                    <a:lumMod val="85000"/>
                    <a:lumOff val="15000"/>
                  </a:schemeClr>
                </a:solidFill>
              </a:rPr>
              <a:t>電話錄音系統</a:t>
            </a:r>
            <a:endParaRPr lang="en-US" altLang="zh-TW" sz="2400" b="1" dirty="0">
              <a:solidFill>
                <a:schemeClr val="tx1">
                  <a:lumMod val="85000"/>
                  <a:lumOff val="15000"/>
                </a:schemeClr>
              </a:solidFill>
            </a:endParaRPr>
          </a:p>
        </p:txBody>
      </p:sp>
    </p:spTree>
    <p:extLst>
      <p:ext uri="{BB962C8B-B14F-4D97-AF65-F5344CB8AC3E}">
        <p14:creationId xmlns:p14="http://schemas.microsoft.com/office/powerpoint/2010/main" val="32213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79230" y="992187"/>
            <a:ext cx="6172200" cy="4873625"/>
          </a:xfrm>
        </p:spPr>
        <p:txBody>
          <a:bodyPr/>
          <a:lstStyle/>
          <a:p>
            <a:r>
              <a:rPr lang="zh-TW" altLang="en-US" dirty="0" smtClean="0">
                <a:solidFill>
                  <a:schemeClr val="tx1">
                    <a:lumMod val="75000"/>
                    <a:lumOff val="25000"/>
                  </a:schemeClr>
                </a:solidFill>
              </a:rPr>
              <a:t>戴博斯科技</a:t>
            </a:r>
            <a:endParaRPr lang="en-US" altLang="zh-TW" dirty="0" smtClean="0">
              <a:solidFill>
                <a:schemeClr val="tx1">
                  <a:lumMod val="75000"/>
                  <a:lumOff val="25000"/>
                </a:schemeClr>
              </a:solidFill>
            </a:endParaRPr>
          </a:p>
          <a:p>
            <a:r>
              <a:rPr lang="zh-TW" altLang="en-US" dirty="0" smtClean="0">
                <a:solidFill>
                  <a:schemeClr val="tx1">
                    <a:lumMod val="75000"/>
                    <a:lumOff val="25000"/>
                  </a:schemeClr>
                </a:solidFill>
              </a:rPr>
              <a:t>關於</a:t>
            </a:r>
            <a:r>
              <a:rPr lang="en-US" altLang="zh-TW" dirty="0" err="1" smtClean="0">
                <a:solidFill>
                  <a:schemeClr val="tx1">
                    <a:lumMod val="75000"/>
                    <a:lumOff val="25000"/>
                  </a:schemeClr>
                </a:solidFill>
              </a:rPr>
              <a:t>Freshworks</a:t>
            </a:r>
            <a:endParaRPr lang="en-US" altLang="zh-TW" dirty="0" smtClean="0">
              <a:solidFill>
                <a:schemeClr val="tx1">
                  <a:lumMod val="75000"/>
                  <a:lumOff val="25000"/>
                </a:schemeClr>
              </a:solidFill>
            </a:endParaRPr>
          </a:p>
          <a:p>
            <a:r>
              <a:rPr lang="en-US" altLang="zh-TW" dirty="0" err="1" smtClean="0">
                <a:solidFill>
                  <a:schemeClr val="tx1">
                    <a:lumMod val="75000"/>
                    <a:lumOff val="25000"/>
                  </a:schemeClr>
                </a:solidFill>
              </a:rPr>
              <a:t>Freshworks</a:t>
            </a:r>
            <a:r>
              <a:rPr lang="zh-TW" altLang="en-US" dirty="0" smtClean="0">
                <a:solidFill>
                  <a:schemeClr val="tx1">
                    <a:lumMod val="75000"/>
                    <a:lumOff val="25000"/>
                  </a:schemeClr>
                </a:solidFill>
              </a:rPr>
              <a:t>系列產品介紹</a:t>
            </a:r>
            <a:endParaRPr lang="en-US" altLang="zh-TW" dirty="0" smtClean="0">
              <a:solidFill>
                <a:schemeClr val="tx1">
                  <a:lumMod val="75000"/>
                  <a:lumOff val="25000"/>
                </a:schemeClr>
              </a:solidFill>
            </a:endParaRPr>
          </a:p>
          <a:p>
            <a:r>
              <a:rPr lang="en-US" altLang="zh-TW" dirty="0" err="1" smtClean="0">
                <a:solidFill>
                  <a:schemeClr val="tx1">
                    <a:lumMod val="75000"/>
                    <a:lumOff val="25000"/>
                  </a:schemeClr>
                </a:solidFill>
              </a:rPr>
              <a:t>Freshcaller</a:t>
            </a:r>
            <a:endParaRPr lang="en-US" altLang="zh-TW" dirty="0" smtClean="0">
              <a:solidFill>
                <a:schemeClr val="tx1">
                  <a:lumMod val="75000"/>
                  <a:lumOff val="25000"/>
                </a:schemeClr>
              </a:solidFill>
            </a:endParaRPr>
          </a:p>
          <a:p>
            <a:r>
              <a:rPr lang="en-US" altLang="zh-TW" dirty="0" smtClean="0">
                <a:solidFill>
                  <a:schemeClr val="tx1">
                    <a:lumMod val="75000"/>
                    <a:lumOff val="25000"/>
                  </a:schemeClr>
                </a:solidFill>
              </a:rPr>
              <a:t>Phone Plan</a:t>
            </a:r>
          </a:p>
          <a:p>
            <a:r>
              <a:rPr lang="en-US" altLang="zh-TW" dirty="0" smtClean="0">
                <a:solidFill>
                  <a:schemeClr val="tx1">
                    <a:lumMod val="75000"/>
                    <a:lumOff val="25000"/>
                  </a:schemeClr>
                </a:solidFill>
              </a:rPr>
              <a:t>Versions</a:t>
            </a:r>
          </a:p>
          <a:p>
            <a:r>
              <a:rPr lang="en-US" altLang="zh-TW" dirty="0" smtClean="0">
                <a:solidFill>
                  <a:schemeClr val="tx1">
                    <a:lumMod val="75000"/>
                    <a:lumOff val="25000"/>
                  </a:schemeClr>
                </a:solidFill>
              </a:rPr>
              <a:t>Q&amp;A</a:t>
            </a:r>
          </a:p>
        </p:txBody>
      </p:sp>
      <p:sp>
        <p:nvSpPr>
          <p:cNvPr id="2" name="橢圓 1"/>
          <p:cNvSpPr/>
          <p:nvPr/>
        </p:nvSpPr>
        <p:spPr>
          <a:xfrm>
            <a:off x="1286256" y="5422392"/>
            <a:ext cx="118872" cy="109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2073941" y="1179576"/>
            <a:ext cx="118872" cy="3538728"/>
            <a:chOff x="2073941" y="1179576"/>
            <a:chExt cx="118872" cy="3538728"/>
          </a:xfrm>
        </p:grpSpPr>
        <p:grpSp>
          <p:nvGrpSpPr>
            <p:cNvPr id="12" name="群組 11"/>
            <p:cNvGrpSpPr/>
            <p:nvPr/>
          </p:nvGrpSpPr>
          <p:grpSpPr>
            <a:xfrm>
              <a:off x="2073941" y="1179576"/>
              <a:ext cx="118872" cy="2401824"/>
              <a:chOff x="2073941" y="1179576"/>
              <a:chExt cx="118872" cy="2401824"/>
            </a:xfrm>
          </p:grpSpPr>
          <p:grpSp>
            <p:nvGrpSpPr>
              <p:cNvPr id="4" name="群組 3"/>
              <p:cNvGrpSpPr/>
              <p:nvPr/>
            </p:nvGrpSpPr>
            <p:grpSpPr>
              <a:xfrm>
                <a:off x="2073941" y="1179576"/>
                <a:ext cx="118872" cy="1833372"/>
                <a:chOff x="2073941" y="1179576"/>
                <a:chExt cx="118872" cy="1833372"/>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2073941" y="1179576"/>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2073941" y="1748028"/>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2073941" y="2316480"/>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2073941" y="2884932"/>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gr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2073941" y="3453384"/>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gr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2073941" y="4021836"/>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pic>
          <p:nvPicPr>
            <p:cNvPr id="14" name="圖片 13"/>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2073941" y="4590288"/>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grpSp>
    </p:spTree>
    <p:extLst>
      <p:ext uri="{BB962C8B-B14F-4D97-AF65-F5344CB8AC3E}">
        <p14:creationId xmlns:p14="http://schemas.microsoft.com/office/powerpoint/2010/main" val="2596211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Center</a:t>
            </a:r>
            <a:r>
              <a:rPr lang="zh-TW" altLang="en-US"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客服系統</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文字方塊 12"/>
          <p:cNvSpPr txBox="1"/>
          <p:nvPr/>
        </p:nvSpPr>
        <p:spPr>
          <a:xfrm>
            <a:off x="1298063" y="1306411"/>
            <a:ext cx="2825496" cy="461665"/>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Call Center</a:t>
            </a:r>
            <a:r>
              <a:rPr lang="zh-TW" altLang="en-US" sz="2400" b="1" dirty="0" smtClean="0">
                <a:solidFill>
                  <a:schemeClr val="tx1">
                    <a:lumMod val="85000"/>
                    <a:lumOff val="15000"/>
                  </a:schemeClr>
                </a:solidFill>
              </a:rPr>
              <a:t>客服系統</a:t>
            </a:r>
            <a:endParaRPr lang="zh-TW" altLang="en-US" sz="2400" b="1" dirty="0">
              <a:solidFill>
                <a:schemeClr val="tx1">
                  <a:lumMod val="85000"/>
                  <a:lumOff val="15000"/>
                </a:schemeClr>
              </a:solidFill>
            </a:endParaRPr>
          </a:p>
        </p:txBody>
      </p:sp>
      <p:sp>
        <p:nvSpPr>
          <p:cNvPr id="14" name="文字方塊 13"/>
          <p:cNvSpPr txBox="1"/>
          <p:nvPr/>
        </p:nvSpPr>
        <p:spPr>
          <a:xfrm>
            <a:off x="1298063" y="3058077"/>
            <a:ext cx="2825496" cy="461665"/>
          </a:xfrm>
          <a:prstGeom prst="rect">
            <a:avLst/>
          </a:prstGeom>
          <a:noFill/>
        </p:spPr>
        <p:txBody>
          <a:bodyPr wrap="square" rtlCol="0">
            <a:spAutoFit/>
          </a:bodyPr>
          <a:lstStyle/>
          <a:p>
            <a:pPr algn="ctr"/>
            <a:r>
              <a:rPr lang="zh-TW" altLang="en-US" sz="2400" b="1" dirty="0" smtClean="0">
                <a:solidFill>
                  <a:schemeClr val="tx1">
                    <a:lumMod val="85000"/>
                    <a:lumOff val="15000"/>
                  </a:schemeClr>
                </a:solidFill>
              </a:rPr>
              <a:t>營業時間</a:t>
            </a:r>
            <a:endParaRPr lang="en-US" altLang="zh-TW" sz="2400" b="1" dirty="0">
              <a:solidFill>
                <a:schemeClr val="tx1">
                  <a:lumMod val="85000"/>
                  <a:lumOff val="15000"/>
                </a:schemeClr>
              </a:solidFill>
            </a:endParaRPr>
          </a:p>
        </p:txBody>
      </p:sp>
      <p:sp>
        <p:nvSpPr>
          <p:cNvPr id="15" name="文字方塊 14"/>
          <p:cNvSpPr txBox="1"/>
          <p:nvPr/>
        </p:nvSpPr>
        <p:spPr>
          <a:xfrm>
            <a:off x="497388" y="3933910"/>
            <a:ext cx="4426847" cy="830997"/>
          </a:xfrm>
          <a:prstGeom prst="rect">
            <a:avLst/>
          </a:prstGeom>
          <a:noFill/>
        </p:spPr>
        <p:txBody>
          <a:bodyPr wrap="square" rtlCol="0">
            <a:spAutoFit/>
          </a:bodyPr>
          <a:lstStyle/>
          <a:p>
            <a:pPr algn="ctr"/>
            <a:r>
              <a:rPr lang="en-US" altLang="zh-TW" sz="2400" b="1" dirty="0" smtClean="0">
                <a:solidFill>
                  <a:schemeClr val="tx1">
                    <a:lumMod val="85000"/>
                    <a:lumOff val="15000"/>
                  </a:schemeClr>
                </a:solidFill>
              </a:rPr>
              <a:t>CTI</a:t>
            </a:r>
            <a:r>
              <a:rPr lang="zh-TW" altLang="en-US" sz="2400" b="1" dirty="0">
                <a:solidFill>
                  <a:schemeClr val="tx1">
                    <a:lumMod val="85000"/>
                    <a:lumOff val="15000"/>
                  </a:schemeClr>
                </a:solidFill>
              </a:rPr>
              <a:t>電腦電話整合</a:t>
            </a:r>
          </a:p>
          <a:p>
            <a:pPr algn="ctr"/>
            <a:r>
              <a:rPr lang="en-US" altLang="zh-TW" sz="2400" b="1" dirty="0" smtClean="0">
                <a:solidFill>
                  <a:schemeClr val="tx1">
                    <a:lumMod val="85000"/>
                    <a:lumOff val="15000"/>
                  </a:schemeClr>
                </a:solidFill>
              </a:rPr>
              <a:t>(</a:t>
            </a:r>
            <a:r>
              <a:rPr lang="en-US" altLang="zh-TW" sz="2400" b="1" dirty="0">
                <a:solidFill>
                  <a:schemeClr val="tx1">
                    <a:lumMod val="85000"/>
                    <a:lumOff val="15000"/>
                  </a:schemeClr>
                </a:solidFill>
              </a:rPr>
              <a:t>Computer Telephone Integration</a:t>
            </a:r>
            <a:r>
              <a:rPr lang="en-US" altLang="zh-TW" sz="2400" b="1" dirty="0" smtClean="0">
                <a:solidFill>
                  <a:schemeClr val="tx1">
                    <a:lumMod val="85000"/>
                    <a:lumOff val="15000"/>
                  </a:schemeClr>
                </a:solidFill>
              </a:rPr>
              <a:t>)</a:t>
            </a:r>
            <a:endParaRPr lang="en-US" altLang="zh-TW" sz="2400" b="1" dirty="0">
              <a:solidFill>
                <a:schemeClr val="tx1">
                  <a:lumMod val="85000"/>
                  <a:lumOff val="15000"/>
                </a:schemeClr>
              </a:solidFill>
            </a:endParaRPr>
          </a:p>
        </p:txBody>
      </p:sp>
      <p:sp>
        <p:nvSpPr>
          <p:cNvPr id="16" name="文字方塊 15"/>
          <p:cNvSpPr txBox="1"/>
          <p:nvPr/>
        </p:nvSpPr>
        <p:spPr>
          <a:xfrm>
            <a:off x="743228" y="5179076"/>
            <a:ext cx="3935166" cy="830997"/>
          </a:xfrm>
          <a:prstGeom prst="rect">
            <a:avLst/>
          </a:prstGeom>
          <a:solidFill>
            <a:srgbClr val="FFA80F"/>
          </a:solidFill>
        </p:spPr>
        <p:txBody>
          <a:bodyPr wrap="square" rtlCol="0">
            <a:spAutoFit/>
          </a:bodyPr>
          <a:lstStyle/>
          <a:p>
            <a:pPr algn="ctr"/>
            <a:r>
              <a:rPr lang="en-US" altLang="zh-TW" sz="2400" b="1" dirty="0" smtClean="0">
                <a:solidFill>
                  <a:schemeClr val="tx1">
                    <a:lumMod val="85000"/>
                    <a:lumOff val="15000"/>
                  </a:schemeClr>
                </a:solidFill>
              </a:rPr>
              <a:t>VoIP</a:t>
            </a:r>
            <a:r>
              <a:rPr lang="zh-TW" altLang="en-US" sz="2400" b="1" dirty="0" smtClean="0">
                <a:solidFill>
                  <a:schemeClr val="tx1">
                    <a:lumMod val="85000"/>
                    <a:lumOff val="15000"/>
                  </a:schemeClr>
                </a:solidFill>
              </a:rPr>
              <a:t>網路電話</a:t>
            </a:r>
            <a:endParaRPr lang="en-US" altLang="zh-TW" sz="2400" b="1" dirty="0" smtClean="0">
              <a:solidFill>
                <a:schemeClr val="tx1">
                  <a:lumMod val="85000"/>
                  <a:lumOff val="15000"/>
                </a:schemeClr>
              </a:solidFill>
            </a:endParaRPr>
          </a:p>
          <a:p>
            <a:pPr algn="ctr"/>
            <a:r>
              <a:rPr lang="en-US" altLang="zh-TW" sz="2400" b="1" dirty="0" smtClean="0">
                <a:solidFill>
                  <a:schemeClr val="tx1">
                    <a:lumMod val="85000"/>
                    <a:lumOff val="15000"/>
                  </a:schemeClr>
                </a:solidFill>
              </a:rPr>
              <a:t>(Voice over Internet Protocol)</a:t>
            </a:r>
            <a:endParaRPr lang="en-US" altLang="zh-TW" sz="2400" b="1" dirty="0">
              <a:solidFill>
                <a:schemeClr val="tx1">
                  <a:lumMod val="85000"/>
                  <a:lumOff val="15000"/>
                </a:schemeClr>
              </a:solidFill>
            </a:endParaRPr>
          </a:p>
        </p:txBody>
      </p:sp>
      <p:sp>
        <p:nvSpPr>
          <p:cNvPr id="17" name="文字方塊 16"/>
          <p:cNvSpPr txBox="1"/>
          <p:nvPr/>
        </p:nvSpPr>
        <p:spPr>
          <a:xfrm>
            <a:off x="1298063" y="2182244"/>
            <a:ext cx="2825496" cy="461665"/>
          </a:xfrm>
          <a:prstGeom prst="rect">
            <a:avLst/>
          </a:prstGeom>
          <a:noFill/>
        </p:spPr>
        <p:txBody>
          <a:bodyPr wrap="square" rtlCol="0">
            <a:spAutoFit/>
          </a:bodyPr>
          <a:lstStyle/>
          <a:p>
            <a:pPr algn="ctr"/>
            <a:r>
              <a:rPr lang="zh-TW" altLang="en-US" sz="2400" b="1" dirty="0">
                <a:solidFill>
                  <a:schemeClr val="tx1">
                    <a:lumMod val="85000"/>
                    <a:lumOff val="15000"/>
                  </a:schemeClr>
                </a:solidFill>
              </a:rPr>
              <a:t>電話錄音系統</a:t>
            </a:r>
            <a:endParaRPr lang="en-US" altLang="zh-TW" sz="2400" b="1" dirty="0">
              <a:solidFill>
                <a:schemeClr val="tx1">
                  <a:lumMod val="85000"/>
                  <a:lumOff val="15000"/>
                </a:schemeClr>
              </a:solidFill>
            </a:endParaRPr>
          </a:p>
        </p:txBody>
      </p:sp>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l="5711" t="11393" r="4749" b="11800"/>
          <a:stretch/>
        </p:blipFill>
        <p:spPr>
          <a:xfrm>
            <a:off x="4678394" y="1027906"/>
            <a:ext cx="6125084" cy="5254022"/>
          </a:xfrm>
          <a:prstGeom prst="rect">
            <a:avLst/>
          </a:prstGeom>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6216" y="1283023"/>
            <a:ext cx="3505299" cy="2182719"/>
          </a:xfrm>
          <a:prstGeom prst="rect">
            <a:avLst/>
          </a:prstGeom>
        </p:spPr>
      </p:pic>
    </p:spTree>
    <p:extLst>
      <p:ext uri="{BB962C8B-B14F-4D97-AF65-F5344CB8AC3E}">
        <p14:creationId xmlns:p14="http://schemas.microsoft.com/office/powerpoint/2010/main" val="36083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Flows</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36" name="群組 35"/>
          <p:cNvGrpSpPr/>
          <p:nvPr/>
        </p:nvGrpSpPr>
        <p:grpSpPr>
          <a:xfrm>
            <a:off x="2165245" y="2726665"/>
            <a:ext cx="7354824" cy="1323350"/>
            <a:chOff x="3846576" y="2697789"/>
            <a:chExt cx="7354824" cy="1323350"/>
          </a:xfrm>
        </p:grpSpPr>
        <p:pic>
          <p:nvPicPr>
            <p:cNvPr id="37" name="圖片 36"/>
            <p:cNvPicPr>
              <a:picLocks noChangeAspect="1"/>
            </p:cNvPicPr>
            <p:nvPr/>
          </p:nvPicPr>
          <p:blipFill rotWithShape="1">
            <a:blip r:embed="rId2">
              <a:extLst>
                <a:ext uri="{28A0092B-C50C-407E-A947-70E740481C1C}">
                  <a14:useLocalDpi xmlns:a14="http://schemas.microsoft.com/office/drawing/2010/main" val="0"/>
                </a:ext>
              </a:extLst>
            </a:blip>
            <a:srcRect l="31361" t="28824" r="32597" b="28824"/>
            <a:stretch/>
          </p:blipFill>
          <p:spPr>
            <a:xfrm>
              <a:off x="3846576" y="2984562"/>
              <a:ext cx="978408" cy="960120"/>
            </a:xfrm>
            <a:prstGeom prst="rect">
              <a:avLst/>
            </a:prstGeom>
          </p:spPr>
        </p:pic>
        <p:cxnSp>
          <p:nvCxnSpPr>
            <p:cNvPr id="38" name="直線接點 37"/>
            <p:cNvCxnSpPr>
              <a:stCxn id="37" idx="3"/>
              <a:endCxn id="39" idx="1"/>
            </p:cNvCxnSpPr>
            <p:nvPr/>
          </p:nvCxnSpPr>
          <p:spPr>
            <a:xfrm>
              <a:off x="4824984" y="3464622"/>
              <a:ext cx="46177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5286756" y="3279956"/>
              <a:ext cx="1618488" cy="369332"/>
            </a:xfrm>
            <a:prstGeom prst="rect">
              <a:avLst/>
            </a:prstGeom>
            <a:noFill/>
            <a:ln w="19050">
              <a:solidFill>
                <a:srgbClr val="F870A7"/>
              </a:solidFill>
            </a:ln>
          </p:spPr>
          <p:txBody>
            <a:bodyPr wrap="square" rtlCol="0">
              <a:spAutoFit/>
            </a:bodyPr>
            <a:lstStyle/>
            <a:p>
              <a:pPr algn="ctr"/>
              <a:r>
                <a:rPr lang="en-US" altLang="zh-TW" dirty="0" smtClean="0"/>
                <a:t>Welcome </a:t>
              </a:r>
              <a:r>
                <a:rPr lang="en-US" altLang="zh-TW" dirty="0" err="1" smtClean="0"/>
                <a:t>Msg</a:t>
              </a:r>
              <a:endParaRPr lang="zh-TW" altLang="en-US" dirty="0"/>
            </a:p>
          </p:txBody>
        </p:sp>
        <p:cxnSp>
          <p:nvCxnSpPr>
            <p:cNvPr id="40" name="直線接點 39"/>
            <p:cNvCxnSpPr>
              <a:stCxn id="39" idx="3"/>
            </p:cNvCxnSpPr>
            <p:nvPr/>
          </p:nvCxnSpPr>
          <p:spPr>
            <a:xfrm>
              <a:off x="6905244" y="3464622"/>
              <a:ext cx="461772" cy="89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7367016" y="3280847"/>
              <a:ext cx="1156716" cy="369332"/>
            </a:xfrm>
            <a:prstGeom prst="rect">
              <a:avLst/>
            </a:prstGeom>
            <a:noFill/>
            <a:ln w="19050">
              <a:solidFill>
                <a:srgbClr val="F870A7"/>
              </a:solidFill>
            </a:ln>
          </p:spPr>
          <p:txBody>
            <a:bodyPr wrap="square" rtlCol="0">
              <a:spAutoFit/>
            </a:bodyPr>
            <a:lstStyle/>
            <a:p>
              <a:pPr algn="ctr"/>
              <a:r>
                <a:rPr lang="en-US" altLang="zh-TW" dirty="0" smtClean="0"/>
                <a:t>IVR Menu</a:t>
              </a:r>
              <a:endParaRPr lang="zh-TW" altLang="en-US" dirty="0"/>
            </a:p>
          </p:txBody>
        </p:sp>
        <p:cxnSp>
          <p:nvCxnSpPr>
            <p:cNvPr id="42" name="肘形接點 41"/>
            <p:cNvCxnSpPr>
              <a:stCxn id="41" idx="3"/>
            </p:cNvCxnSpPr>
            <p:nvPr/>
          </p:nvCxnSpPr>
          <p:spPr>
            <a:xfrm flipV="1">
              <a:off x="8523732" y="2873311"/>
              <a:ext cx="784860" cy="592202"/>
            </a:xfrm>
            <a:prstGeom prst="bentConnector3">
              <a:avLst/>
            </a:prstGeom>
            <a:ln w="19050">
              <a:solidFill>
                <a:srgbClr val="F870A7"/>
              </a:solidFill>
              <a:prstDash val="sysDot"/>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41" idx="3"/>
              <a:endCxn id="45" idx="1"/>
            </p:cNvCxnSpPr>
            <p:nvPr/>
          </p:nvCxnSpPr>
          <p:spPr>
            <a:xfrm>
              <a:off x="8523732" y="3465513"/>
              <a:ext cx="1260348" cy="370960"/>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9308592" y="2697789"/>
              <a:ext cx="1389888" cy="369332"/>
            </a:xfrm>
            <a:prstGeom prst="rect">
              <a:avLst/>
            </a:prstGeom>
            <a:noFill/>
            <a:ln w="19050">
              <a:solidFill>
                <a:srgbClr val="F870A7"/>
              </a:solidFill>
            </a:ln>
          </p:spPr>
          <p:txBody>
            <a:bodyPr wrap="square" rtlCol="0">
              <a:spAutoFit/>
            </a:bodyPr>
            <a:lstStyle/>
            <a:p>
              <a:pPr algn="ctr"/>
              <a:r>
                <a:rPr lang="en-US" altLang="zh-TW" dirty="0" smtClean="0"/>
                <a:t>Call Queue 1</a:t>
              </a:r>
              <a:endParaRPr lang="zh-TW" altLang="en-US" dirty="0"/>
            </a:p>
          </p:txBody>
        </p:sp>
        <p:sp>
          <p:nvSpPr>
            <p:cNvPr id="45" name="文字方塊 44"/>
            <p:cNvSpPr txBox="1"/>
            <p:nvPr/>
          </p:nvSpPr>
          <p:spPr>
            <a:xfrm>
              <a:off x="9784080" y="3651807"/>
              <a:ext cx="1417320" cy="369332"/>
            </a:xfrm>
            <a:prstGeom prst="rect">
              <a:avLst/>
            </a:prstGeom>
            <a:noFill/>
            <a:ln w="19050">
              <a:solidFill>
                <a:srgbClr val="F870A7"/>
              </a:solidFill>
            </a:ln>
          </p:spPr>
          <p:txBody>
            <a:bodyPr wrap="square" rtlCol="0">
              <a:spAutoFit/>
            </a:bodyPr>
            <a:lstStyle/>
            <a:p>
              <a:pPr algn="ctr"/>
              <a:r>
                <a:rPr lang="en-US" altLang="zh-TW" dirty="0" smtClean="0"/>
                <a:t>Call Queue 2</a:t>
              </a:r>
              <a:endParaRPr lang="zh-TW" altLang="en-US" dirty="0"/>
            </a:p>
          </p:txBody>
        </p:sp>
      </p:grpSp>
    </p:spTree>
    <p:extLst>
      <p:ext uri="{BB962C8B-B14F-4D97-AF65-F5344CB8AC3E}">
        <p14:creationId xmlns:p14="http://schemas.microsoft.com/office/powerpoint/2010/main" val="28298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0.00078 -0.00069 L 0.13958 -0.3287 " pathEditMode="relative" rAng="0" ptsTypes="AA">
                                      <p:cBhvr>
                                        <p:cTn id="11" dur="1000" fill="hold"/>
                                        <p:tgtEl>
                                          <p:spTgt spid="36"/>
                                        </p:tgtEl>
                                        <p:attrNameLst>
                                          <p:attrName>ppt_x</p:attrName>
                                          <p:attrName>ppt_y</p:attrName>
                                        </p:attrNameLst>
                                      </p:cBhvr>
                                      <p:rCtr x="6940" y="-16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Flows</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18" name="群組 17"/>
          <p:cNvGrpSpPr/>
          <p:nvPr/>
        </p:nvGrpSpPr>
        <p:grpSpPr>
          <a:xfrm>
            <a:off x="3867588" y="473219"/>
            <a:ext cx="7354824" cy="1323350"/>
            <a:chOff x="3846576" y="2697789"/>
            <a:chExt cx="7354824" cy="1323350"/>
          </a:xfrm>
        </p:grpSpPr>
        <p:pic>
          <p:nvPicPr>
            <p:cNvPr id="19" name="圖片 18"/>
            <p:cNvPicPr>
              <a:picLocks noChangeAspect="1"/>
            </p:cNvPicPr>
            <p:nvPr/>
          </p:nvPicPr>
          <p:blipFill rotWithShape="1">
            <a:blip r:embed="rId2">
              <a:extLst>
                <a:ext uri="{28A0092B-C50C-407E-A947-70E740481C1C}">
                  <a14:useLocalDpi xmlns:a14="http://schemas.microsoft.com/office/drawing/2010/main" val="0"/>
                </a:ext>
              </a:extLst>
            </a:blip>
            <a:srcRect l="31361" t="28824" r="32597" b="28824"/>
            <a:stretch/>
          </p:blipFill>
          <p:spPr>
            <a:xfrm>
              <a:off x="3846576" y="2984562"/>
              <a:ext cx="978408" cy="960120"/>
            </a:xfrm>
            <a:prstGeom prst="rect">
              <a:avLst/>
            </a:prstGeom>
          </p:spPr>
        </p:pic>
        <p:cxnSp>
          <p:nvCxnSpPr>
            <p:cNvPr id="20" name="直線接點 19"/>
            <p:cNvCxnSpPr>
              <a:stCxn id="19" idx="3"/>
              <a:endCxn id="21" idx="1"/>
            </p:cNvCxnSpPr>
            <p:nvPr/>
          </p:nvCxnSpPr>
          <p:spPr>
            <a:xfrm>
              <a:off x="4824984" y="3464622"/>
              <a:ext cx="46177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286756" y="3279956"/>
              <a:ext cx="1618488" cy="369332"/>
            </a:xfrm>
            <a:prstGeom prst="rect">
              <a:avLst/>
            </a:prstGeom>
            <a:solidFill>
              <a:srgbClr val="F870A7"/>
            </a:solidFill>
            <a:ln w="19050">
              <a:solidFill>
                <a:srgbClr val="F870A7"/>
              </a:solidFill>
            </a:ln>
          </p:spPr>
          <p:txBody>
            <a:bodyPr wrap="square" rtlCol="0">
              <a:spAutoFit/>
            </a:bodyPr>
            <a:lstStyle/>
            <a:p>
              <a:pPr algn="ctr"/>
              <a:r>
                <a:rPr lang="en-US" altLang="zh-TW" dirty="0" smtClean="0">
                  <a:solidFill>
                    <a:schemeClr val="bg1"/>
                  </a:solidFill>
                </a:rPr>
                <a:t>Welcome </a:t>
              </a:r>
              <a:r>
                <a:rPr lang="en-US" altLang="zh-TW" dirty="0" err="1" smtClean="0">
                  <a:solidFill>
                    <a:schemeClr val="bg1"/>
                  </a:solidFill>
                </a:rPr>
                <a:t>Msg</a:t>
              </a:r>
              <a:endParaRPr lang="zh-TW" altLang="en-US" dirty="0">
                <a:solidFill>
                  <a:schemeClr val="bg1"/>
                </a:solidFill>
              </a:endParaRPr>
            </a:p>
          </p:txBody>
        </p:sp>
        <p:cxnSp>
          <p:nvCxnSpPr>
            <p:cNvPr id="22" name="直線接點 21"/>
            <p:cNvCxnSpPr>
              <a:stCxn id="21" idx="3"/>
            </p:cNvCxnSpPr>
            <p:nvPr/>
          </p:nvCxnSpPr>
          <p:spPr>
            <a:xfrm>
              <a:off x="6905244" y="3464622"/>
              <a:ext cx="461772" cy="89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7367016" y="3280847"/>
              <a:ext cx="1156716" cy="369332"/>
            </a:xfrm>
            <a:prstGeom prst="rect">
              <a:avLst/>
            </a:prstGeom>
            <a:noFill/>
            <a:ln w="19050">
              <a:solidFill>
                <a:srgbClr val="F870A7"/>
              </a:solidFill>
            </a:ln>
          </p:spPr>
          <p:txBody>
            <a:bodyPr wrap="square" rtlCol="0">
              <a:spAutoFit/>
            </a:bodyPr>
            <a:lstStyle/>
            <a:p>
              <a:pPr algn="ctr"/>
              <a:r>
                <a:rPr lang="en-US" altLang="zh-TW" dirty="0" smtClean="0"/>
                <a:t>IVR Menu</a:t>
              </a:r>
              <a:endParaRPr lang="zh-TW" altLang="en-US" dirty="0"/>
            </a:p>
          </p:txBody>
        </p:sp>
        <p:cxnSp>
          <p:nvCxnSpPr>
            <p:cNvPr id="24" name="肘形接點 23"/>
            <p:cNvCxnSpPr>
              <a:stCxn id="23" idx="3"/>
            </p:cNvCxnSpPr>
            <p:nvPr/>
          </p:nvCxnSpPr>
          <p:spPr>
            <a:xfrm flipV="1">
              <a:off x="8523732" y="2873311"/>
              <a:ext cx="784860" cy="592202"/>
            </a:xfrm>
            <a:prstGeom prst="bentConnector3">
              <a:avLst/>
            </a:prstGeom>
            <a:ln w="19050">
              <a:solidFill>
                <a:srgbClr val="F870A7"/>
              </a:solidFill>
              <a:prstDash val="sysDot"/>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23" idx="3"/>
              <a:endCxn id="27" idx="1"/>
            </p:cNvCxnSpPr>
            <p:nvPr/>
          </p:nvCxnSpPr>
          <p:spPr>
            <a:xfrm>
              <a:off x="8523732" y="3465513"/>
              <a:ext cx="1260348" cy="370960"/>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9308592" y="2697789"/>
              <a:ext cx="1389888" cy="369332"/>
            </a:xfrm>
            <a:prstGeom prst="rect">
              <a:avLst/>
            </a:prstGeom>
            <a:noFill/>
            <a:ln w="19050">
              <a:solidFill>
                <a:srgbClr val="F870A7"/>
              </a:solidFill>
            </a:ln>
          </p:spPr>
          <p:txBody>
            <a:bodyPr wrap="square" rtlCol="0">
              <a:spAutoFit/>
            </a:bodyPr>
            <a:lstStyle/>
            <a:p>
              <a:pPr algn="ctr"/>
              <a:r>
                <a:rPr lang="en-US" altLang="zh-TW" dirty="0" smtClean="0"/>
                <a:t>Call Queue 1</a:t>
              </a:r>
              <a:endParaRPr lang="zh-TW" altLang="en-US" dirty="0"/>
            </a:p>
          </p:txBody>
        </p:sp>
        <p:sp>
          <p:nvSpPr>
            <p:cNvPr id="27" name="文字方塊 26"/>
            <p:cNvSpPr txBox="1"/>
            <p:nvPr/>
          </p:nvSpPr>
          <p:spPr>
            <a:xfrm>
              <a:off x="9784080" y="3651807"/>
              <a:ext cx="1417320" cy="369332"/>
            </a:xfrm>
            <a:prstGeom prst="rect">
              <a:avLst/>
            </a:prstGeom>
            <a:noFill/>
            <a:ln w="19050">
              <a:solidFill>
                <a:srgbClr val="F870A7"/>
              </a:solidFill>
            </a:ln>
          </p:spPr>
          <p:txBody>
            <a:bodyPr wrap="square" rtlCol="0">
              <a:spAutoFit/>
            </a:bodyPr>
            <a:lstStyle/>
            <a:p>
              <a:pPr algn="ctr"/>
              <a:r>
                <a:rPr lang="en-US" altLang="zh-TW" dirty="0" smtClean="0"/>
                <a:t>Call Queue 2</a:t>
              </a:r>
              <a:endParaRPr lang="zh-TW" altLang="en-US" dirty="0"/>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224" y="2020824"/>
            <a:ext cx="4217312" cy="4177713"/>
          </a:xfrm>
          <a:prstGeom prst="rect">
            <a:avLst/>
          </a:prstGeom>
        </p:spPr>
      </p:pic>
      <p:sp>
        <p:nvSpPr>
          <p:cNvPr id="14" name="文字方塊 13"/>
          <p:cNvSpPr txBox="1"/>
          <p:nvPr/>
        </p:nvSpPr>
        <p:spPr>
          <a:xfrm>
            <a:off x="6926256" y="2534622"/>
            <a:ext cx="4118846" cy="830997"/>
          </a:xfrm>
          <a:prstGeom prst="rect">
            <a:avLst/>
          </a:prstGeom>
          <a:noFill/>
        </p:spPr>
        <p:txBody>
          <a:bodyPr wrap="square" rtlCol="0">
            <a:spAutoFit/>
          </a:bodyPr>
          <a:lstStyle/>
          <a:p>
            <a:pPr algn="ct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Voice Message</a:t>
            </a:r>
          </a:p>
          <a:p>
            <a:pPr algn="ct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zh-TW" altLang="en-US"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語音訊息</a:t>
            </a: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zh-TW" altLang="en-US" sz="2400" b="1" dirty="0">
              <a:solidFill>
                <a:schemeClr val="tx1">
                  <a:lumMod val="75000"/>
                  <a:lumOff val="25000"/>
                </a:schemeClr>
              </a:solidFill>
            </a:endParaRPr>
          </a:p>
        </p:txBody>
      </p:sp>
      <p:sp>
        <p:nvSpPr>
          <p:cNvPr id="3" name="文字方塊 2"/>
          <p:cNvSpPr txBox="1"/>
          <p:nvPr/>
        </p:nvSpPr>
        <p:spPr>
          <a:xfrm>
            <a:off x="7211743" y="3986721"/>
            <a:ext cx="3547872" cy="1477328"/>
          </a:xfrm>
          <a:prstGeom prst="rect">
            <a:avLst/>
          </a:prstGeom>
          <a:noFill/>
          <a:ln w="19050">
            <a:solidFill>
              <a:srgbClr val="F870A7"/>
            </a:solidFill>
          </a:ln>
        </p:spPr>
        <p:txBody>
          <a:bodyPr wrap="square" rtlCol="0">
            <a:spAutoFit/>
          </a:bodyPr>
          <a:lstStyle/>
          <a:p>
            <a:pPr marL="285750" indent="-285750">
              <a:buFont typeface="Arial" panose="020B0604020202020204" pitchFamily="34" charset="0"/>
              <a:buChar char="•"/>
            </a:pPr>
            <a:r>
              <a:rPr lang="zh-TW" altLang="en-US" b="1" dirty="0" smtClean="0">
                <a:solidFill>
                  <a:schemeClr val="accent5">
                    <a:lumMod val="75000"/>
                  </a:schemeClr>
                </a:solidFill>
              </a:rPr>
              <a:t>錄音</a:t>
            </a:r>
            <a:endParaRPr lang="en-US" altLang="zh-TW" b="1" dirty="0" smtClean="0">
              <a:solidFill>
                <a:schemeClr val="accent5">
                  <a:lumMod val="75000"/>
                </a:schemeClr>
              </a:solidFill>
            </a:endParaRPr>
          </a:p>
          <a:p>
            <a:pPr marL="285750" indent="-285750">
              <a:buFont typeface="Arial" panose="020B0604020202020204" pitchFamily="34" charset="0"/>
              <a:buChar char="•"/>
            </a:pPr>
            <a:endParaRPr lang="en-US" altLang="zh-TW" b="1" dirty="0">
              <a:solidFill>
                <a:schemeClr val="accent5">
                  <a:lumMod val="75000"/>
                </a:schemeClr>
              </a:solidFill>
            </a:endParaRPr>
          </a:p>
          <a:p>
            <a:pPr marL="285750" indent="-285750">
              <a:buFont typeface="Arial" panose="020B0604020202020204" pitchFamily="34" charset="0"/>
              <a:buChar char="•"/>
            </a:pPr>
            <a:r>
              <a:rPr lang="zh-TW" altLang="en-US" b="1" dirty="0" smtClean="0">
                <a:solidFill>
                  <a:schemeClr val="accent5">
                    <a:lumMod val="75000"/>
                  </a:schemeClr>
                </a:solidFill>
              </a:rPr>
              <a:t>上傳檔案</a:t>
            </a:r>
            <a:endParaRPr lang="en-US" altLang="zh-TW" b="1" dirty="0" smtClean="0">
              <a:solidFill>
                <a:schemeClr val="accent5">
                  <a:lumMod val="75000"/>
                </a:schemeClr>
              </a:solidFill>
            </a:endParaRPr>
          </a:p>
          <a:p>
            <a:pPr marL="285750" indent="-285750">
              <a:buFont typeface="Arial" panose="020B0604020202020204" pitchFamily="34" charset="0"/>
              <a:buChar char="•"/>
            </a:pPr>
            <a:endParaRPr lang="en-US" altLang="zh-TW" b="1" dirty="0">
              <a:solidFill>
                <a:schemeClr val="accent5">
                  <a:lumMod val="75000"/>
                </a:schemeClr>
              </a:solidFill>
            </a:endParaRPr>
          </a:p>
          <a:p>
            <a:pPr marL="285750" indent="-285750">
              <a:buFont typeface="Arial" panose="020B0604020202020204" pitchFamily="34" charset="0"/>
              <a:buChar char="•"/>
            </a:pPr>
            <a:r>
              <a:rPr lang="zh-TW" altLang="en-US" b="1" dirty="0" smtClean="0">
                <a:solidFill>
                  <a:schemeClr val="accent5">
                    <a:lumMod val="75000"/>
                  </a:schemeClr>
                </a:solidFill>
              </a:rPr>
              <a:t>將文字轉換成音檔</a:t>
            </a:r>
            <a:endParaRPr lang="zh-TW" altLang="en-US" b="1" dirty="0">
              <a:solidFill>
                <a:schemeClr val="accent5">
                  <a:lumMod val="75000"/>
                </a:schemeClr>
              </a:solidFill>
            </a:endParaRPr>
          </a:p>
        </p:txBody>
      </p:sp>
    </p:spTree>
    <p:extLst>
      <p:ext uri="{BB962C8B-B14F-4D97-AF65-F5344CB8AC3E}">
        <p14:creationId xmlns:p14="http://schemas.microsoft.com/office/powerpoint/2010/main" val="18128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Flows</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4" name="圖片 13"/>
          <p:cNvPicPr>
            <a:picLocks noChangeAspect="1"/>
          </p:cNvPicPr>
          <p:nvPr/>
        </p:nvPicPr>
        <p:blipFill rotWithShape="1">
          <a:blip r:embed="rId2" cstate="print">
            <a:extLst>
              <a:ext uri="{28A0092B-C50C-407E-A947-70E740481C1C}">
                <a14:useLocalDpi xmlns:a14="http://schemas.microsoft.com/office/drawing/2010/main" val="0"/>
              </a:ext>
            </a:extLst>
          </a:blip>
          <a:srcRect l="7580" t="2152" r="10125" b="26792"/>
          <a:stretch/>
        </p:blipFill>
        <p:spPr>
          <a:xfrm>
            <a:off x="1106723" y="1707038"/>
            <a:ext cx="5209933" cy="4675115"/>
          </a:xfrm>
          <a:prstGeom prst="rect">
            <a:avLst/>
          </a:prstGeom>
        </p:spPr>
      </p:pic>
      <p:grpSp>
        <p:nvGrpSpPr>
          <p:cNvPr id="28" name="群組 27"/>
          <p:cNvGrpSpPr/>
          <p:nvPr/>
        </p:nvGrpSpPr>
        <p:grpSpPr>
          <a:xfrm>
            <a:off x="7270181" y="2579161"/>
            <a:ext cx="4118846" cy="3633469"/>
            <a:chOff x="133548" y="2391358"/>
            <a:chExt cx="4118846" cy="3633469"/>
          </a:xfrm>
        </p:grpSpPr>
        <p:pic>
          <p:nvPicPr>
            <p:cNvPr id="16" name="圖片 15"/>
            <p:cNvPicPr>
              <a:picLocks noChangeAspect="1"/>
            </p:cNvPicPr>
            <p:nvPr/>
          </p:nvPicPr>
          <p:blipFill rotWithShape="1">
            <a:blip r:embed="rId3">
              <a:extLst>
                <a:ext uri="{28A0092B-C50C-407E-A947-70E740481C1C}">
                  <a14:useLocalDpi xmlns:a14="http://schemas.microsoft.com/office/drawing/2010/main" val="0"/>
                </a:ext>
              </a:extLst>
            </a:blip>
            <a:srcRect l="13436" t="6514" r="6814" b="7448"/>
            <a:stretch/>
          </p:blipFill>
          <p:spPr>
            <a:xfrm>
              <a:off x="881805" y="3178708"/>
              <a:ext cx="2622332" cy="2846119"/>
            </a:xfrm>
            <a:prstGeom prst="rect">
              <a:avLst/>
            </a:prstGeom>
          </p:spPr>
        </p:pic>
        <p:sp>
          <p:nvSpPr>
            <p:cNvPr id="17" name="文字方塊 16"/>
            <p:cNvSpPr txBox="1"/>
            <p:nvPr/>
          </p:nvSpPr>
          <p:spPr>
            <a:xfrm>
              <a:off x="133548" y="2391358"/>
              <a:ext cx="4118846" cy="830997"/>
            </a:xfrm>
            <a:prstGeom prst="rect">
              <a:avLst/>
            </a:prstGeom>
            <a:noFill/>
          </p:spPr>
          <p:txBody>
            <a:bodyPr wrap="square" rtlCol="0">
              <a:spAutoFit/>
            </a:bodyPr>
            <a:lstStyle/>
            <a:p>
              <a:pPr algn="ctr"/>
              <a:r>
                <a:rPr lang="en-US" altLang="zh-TW" sz="2400" b="1" dirty="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Interactive Voice </a:t>
              </a: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Response</a:t>
              </a:r>
            </a:p>
            <a:p>
              <a:pPr algn="ct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(IVR</a:t>
              </a:r>
              <a:r>
                <a:rPr lang="zh-TW" altLang="en-US" sz="2400" b="1" dirty="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互動式語言</a:t>
              </a:r>
              <a:r>
                <a:rPr lang="zh-TW" altLang="en-US"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應答</a:t>
              </a: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zh-TW" altLang="en-US" sz="2400" b="1" dirty="0">
                <a:solidFill>
                  <a:schemeClr val="tx1">
                    <a:lumMod val="75000"/>
                    <a:lumOff val="25000"/>
                  </a:schemeClr>
                </a:solidFill>
              </a:endParaRPr>
            </a:p>
          </p:txBody>
        </p:sp>
      </p:grpSp>
      <p:grpSp>
        <p:nvGrpSpPr>
          <p:cNvPr id="18" name="群組 17"/>
          <p:cNvGrpSpPr/>
          <p:nvPr/>
        </p:nvGrpSpPr>
        <p:grpSpPr>
          <a:xfrm>
            <a:off x="3867588" y="473219"/>
            <a:ext cx="7354824" cy="1323350"/>
            <a:chOff x="3846576" y="2697789"/>
            <a:chExt cx="7354824" cy="1323350"/>
          </a:xfrm>
        </p:grpSpPr>
        <p:pic>
          <p:nvPicPr>
            <p:cNvPr id="19" name="圖片 18"/>
            <p:cNvPicPr>
              <a:picLocks noChangeAspect="1"/>
            </p:cNvPicPr>
            <p:nvPr/>
          </p:nvPicPr>
          <p:blipFill rotWithShape="1">
            <a:blip r:embed="rId4">
              <a:extLst>
                <a:ext uri="{28A0092B-C50C-407E-A947-70E740481C1C}">
                  <a14:useLocalDpi xmlns:a14="http://schemas.microsoft.com/office/drawing/2010/main" val="0"/>
                </a:ext>
              </a:extLst>
            </a:blip>
            <a:srcRect l="31361" t="28824" r="32597" b="28824"/>
            <a:stretch/>
          </p:blipFill>
          <p:spPr>
            <a:xfrm>
              <a:off x="3846576" y="2984562"/>
              <a:ext cx="978408" cy="960120"/>
            </a:xfrm>
            <a:prstGeom prst="rect">
              <a:avLst/>
            </a:prstGeom>
          </p:spPr>
        </p:pic>
        <p:cxnSp>
          <p:nvCxnSpPr>
            <p:cNvPr id="20" name="直線接點 19"/>
            <p:cNvCxnSpPr>
              <a:stCxn id="19" idx="3"/>
              <a:endCxn id="21" idx="1"/>
            </p:cNvCxnSpPr>
            <p:nvPr/>
          </p:nvCxnSpPr>
          <p:spPr>
            <a:xfrm>
              <a:off x="4824984" y="3464622"/>
              <a:ext cx="46177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286756" y="3279956"/>
              <a:ext cx="1618488" cy="369332"/>
            </a:xfrm>
            <a:prstGeom prst="rect">
              <a:avLst/>
            </a:prstGeom>
            <a:noFill/>
            <a:ln w="19050">
              <a:solidFill>
                <a:srgbClr val="F870A7"/>
              </a:solidFill>
            </a:ln>
          </p:spPr>
          <p:txBody>
            <a:bodyPr wrap="square" rtlCol="0">
              <a:spAutoFit/>
            </a:bodyPr>
            <a:lstStyle/>
            <a:p>
              <a:pPr algn="ctr"/>
              <a:r>
                <a:rPr lang="en-US" altLang="zh-TW" dirty="0" smtClean="0"/>
                <a:t>Welcome </a:t>
              </a:r>
              <a:r>
                <a:rPr lang="en-US" altLang="zh-TW" dirty="0" err="1" smtClean="0"/>
                <a:t>Msg</a:t>
              </a:r>
              <a:endParaRPr lang="zh-TW" altLang="en-US" dirty="0"/>
            </a:p>
          </p:txBody>
        </p:sp>
        <p:cxnSp>
          <p:nvCxnSpPr>
            <p:cNvPr id="22" name="直線接點 21"/>
            <p:cNvCxnSpPr>
              <a:stCxn id="21" idx="3"/>
            </p:cNvCxnSpPr>
            <p:nvPr/>
          </p:nvCxnSpPr>
          <p:spPr>
            <a:xfrm>
              <a:off x="6905244" y="3464622"/>
              <a:ext cx="461772" cy="89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7367016" y="3280847"/>
              <a:ext cx="1156716" cy="369332"/>
            </a:xfrm>
            <a:prstGeom prst="rect">
              <a:avLst/>
            </a:prstGeom>
            <a:solidFill>
              <a:srgbClr val="F870A7"/>
            </a:solidFill>
            <a:ln w="19050">
              <a:solidFill>
                <a:srgbClr val="F870A7"/>
              </a:solidFill>
            </a:ln>
          </p:spPr>
          <p:txBody>
            <a:bodyPr wrap="square" rtlCol="0">
              <a:spAutoFit/>
            </a:bodyPr>
            <a:lstStyle/>
            <a:p>
              <a:pPr algn="ctr"/>
              <a:r>
                <a:rPr lang="en-US" altLang="zh-TW" dirty="0" smtClean="0">
                  <a:solidFill>
                    <a:schemeClr val="bg1"/>
                  </a:solidFill>
                </a:rPr>
                <a:t>IVR Menu</a:t>
              </a:r>
              <a:endParaRPr lang="zh-TW" altLang="en-US" dirty="0">
                <a:solidFill>
                  <a:schemeClr val="bg1"/>
                </a:solidFill>
              </a:endParaRPr>
            </a:p>
          </p:txBody>
        </p:sp>
        <p:cxnSp>
          <p:nvCxnSpPr>
            <p:cNvPr id="24" name="肘形接點 23"/>
            <p:cNvCxnSpPr>
              <a:stCxn id="23" idx="3"/>
            </p:cNvCxnSpPr>
            <p:nvPr/>
          </p:nvCxnSpPr>
          <p:spPr>
            <a:xfrm flipV="1">
              <a:off x="8523732" y="2873311"/>
              <a:ext cx="784860" cy="592202"/>
            </a:xfrm>
            <a:prstGeom prst="bentConnector3">
              <a:avLst/>
            </a:prstGeom>
            <a:ln w="19050">
              <a:solidFill>
                <a:srgbClr val="F870A7"/>
              </a:solidFill>
              <a:prstDash val="sysDot"/>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23" idx="3"/>
              <a:endCxn id="27" idx="1"/>
            </p:cNvCxnSpPr>
            <p:nvPr/>
          </p:nvCxnSpPr>
          <p:spPr>
            <a:xfrm>
              <a:off x="8523732" y="3465513"/>
              <a:ext cx="1260348" cy="370960"/>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9308592" y="2697789"/>
              <a:ext cx="1389888" cy="369332"/>
            </a:xfrm>
            <a:prstGeom prst="rect">
              <a:avLst/>
            </a:prstGeom>
            <a:noFill/>
            <a:ln w="19050">
              <a:solidFill>
                <a:srgbClr val="F870A7"/>
              </a:solidFill>
            </a:ln>
          </p:spPr>
          <p:txBody>
            <a:bodyPr wrap="square" rtlCol="0">
              <a:spAutoFit/>
            </a:bodyPr>
            <a:lstStyle/>
            <a:p>
              <a:pPr algn="ctr"/>
              <a:r>
                <a:rPr lang="en-US" altLang="zh-TW" dirty="0" smtClean="0"/>
                <a:t>Call Queue 1</a:t>
              </a:r>
              <a:endParaRPr lang="zh-TW" altLang="en-US" dirty="0"/>
            </a:p>
          </p:txBody>
        </p:sp>
        <p:sp>
          <p:nvSpPr>
            <p:cNvPr id="27" name="文字方塊 26"/>
            <p:cNvSpPr txBox="1"/>
            <p:nvPr/>
          </p:nvSpPr>
          <p:spPr>
            <a:xfrm>
              <a:off x="9784080" y="3651807"/>
              <a:ext cx="1417320" cy="369332"/>
            </a:xfrm>
            <a:prstGeom prst="rect">
              <a:avLst/>
            </a:prstGeom>
            <a:noFill/>
            <a:ln w="19050">
              <a:solidFill>
                <a:srgbClr val="F870A7"/>
              </a:solidFill>
            </a:ln>
          </p:spPr>
          <p:txBody>
            <a:bodyPr wrap="square" rtlCol="0">
              <a:spAutoFit/>
            </a:bodyPr>
            <a:lstStyle/>
            <a:p>
              <a:pPr algn="ctr"/>
              <a:r>
                <a:rPr lang="en-US" altLang="zh-TW" dirty="0" smtClean="0"/>
                <a:t>Call Queue 2</a:t>
              </a:r>
              <a:endParaRPr lang="zh-TW" altLang="en-US" dirty="0"/>
            </a:p>
          </p:txBody>
        </p:sp>
      </p:grpSp>
    </p:spTree>
    <p:extLst>
      <p:ext uri="{BB962C8B-B14F-4D97-AF65-F5344CB8AC3E}">
        <p14:creationId xmlns:p14="http://schemas.microsoft.com/office/powerpoint/2010/main" val="10328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80" y="1720112"/>
            <a:ext cx="6481858" cy="4845190"/>
          </a:xfrm>
          <a:prstGeom prst="rect">
            <a:avLst/>
          </a:prstGeom>
        </p:spPr>
      </p:pic>
      <p:sp>
        <p:nvSpPr>
          <p:cNvPr id="15" name="標題 1"/>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u="sng"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Flows</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36" name="群組 35"/>
          <p:cNvGrpSpPr/>
          <p:nvPr/>
        </p:nvGrpSpPr>
        <p:grpSpPr>
          <a:xfrm>
            <a:off x="3867588" y="473219"/>
            <a:ext cx="7354824" cy="1323350"/>
            <a:chOff x="3846576" y="2697789"/>
            <a:chExt cx="7354824" cy="1323350"/>
          </a:xfrm>
        </p:grpSpPr>
        <p:pic>
          <p:nvPicPr>
            <p:cNvPr id="37" name="圖片 36"/>
            <p:cNvPicPr>
              <a:picLocks noChangeAspect="1"/>
            </p:cNvPicPr>
            <p:nvPr/>
          </p:nvPicPr>
          <p:blipFill rotWithShape="1">
            <a:blip r:embed="rId3">
              <a:extLst>
                <a:ext uri="{28A0092B-C50C-407E-A947-70E740481C1C}">
                  <a14:useLocalDpi xmlns:a14="http://schemas.microsoft.com/office/drawing/2010/main" val="0"/>
                </a:ext>
              </a:extLst>
            </a:blip>
            <a:srcRect l="31361" t="28824" r="32597" b="28824"/>
            <a:stretch/>
          </p:blipFill>
          <p:spPr>
            <a:xfrm>
              <a:off x="3846576" y="2984562"/>
              <a:ext cx="978408" cy="960120"/>
            </a:xfrm>
            <a:prstGeom prst="rect">
              <a:avLst/>
            </a:prstGeom>
          </p:spPr>
        </p:pic>
        <p:cxnSp>
          <p:nvCxnSpPr>
            <p:cNvPr id="38" name="直線接點 37"/>
            <p:cNvCxnSpPr>
              <a:stCxn id="37" idx="3"/>
              <a:endCxn id="39" idx="1"/>
            </p:cNvCxnSpPr>
            <p:nvPr/>
          </p:nvCxnSpPr>
          <p:spPr>
            <a:xfrm>
              <a:off x="4824984" y="3464622"/>
              <a:ext cx="46177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5286756" y="3279956"/>
              <a:ext cx="1618488" cy="369332"/>
            </a:xfrm>
            <a:prstGeom prst="rect">
              <a:avLst/>
            </a:prstGeom>
            <a:noFill/>
            <a:ln w="19050">
              <a:solidFill>
                <a:srgbClr val="F870A7"/>
              </a:solidFill>
            </a:ln>
          </p:spPr>
          <p:txBody>
            <a:bodyPr wrap="square" rtlCol="0">
              <a:spAutoFit/>
            </a:bodyPr>
            <a:lstStyle/>
            <a:p>
              <a:pPr algn="ctr"/>
              <a:r>
                <a:rPr lang="en-US" altLang="zh-TW" dirty="0" smtClean="0"/>
                <a:t>Welcome </a:t>
              </a:r>
              <a:r>
                <a:rPr lang="en-US" altLang="zh-TW" dirty="0" err="1" smtClean="0"/>
                <a:t>Msg</a:t>
              </a:r>
              <a:endParaRPr lang="zh-TW" altLang="en-US" dirty="0"/>
            </a:p>
          </p:txBody>
        </p:sp>
        <p:cxnSp>
          <p:nvCxnSpPr>
            <p:cNvPr id="40" name="直線接點 39"/>
            <p:cNvCxnSpPr>
              <a:stCxn id="39" idx="3"/>
            </p:cNvCxnSpPr>
            <p:nvPr/>
          </p:nvCxnSpPr>
          <p:spPr>
            <a:xfrm>
              <a:off x="6905244" y="3464622"/>
              <a:ext cx="461772" cy="89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7367016" y="3280847"/>
              <a:ext cx="1156716" cy="369332"/>
            </a:xfrm>
            <a:prstGeom prst="rect">
              <a:avLst/>
            </a:prstGeom>
            <a:noFill/>
            <a:ln w="19050">
              <a:solidFill>
                <a:srgbClr val="F870A7"/>
              </a:solidFill>
            </a:ln>
          </p:spPr>
          <p:txBody>
            <a:bodyPr wrap="square" rtlCol="0">
              <a:spAutoFit/>
            </a:bodyPr>
            <a:lstStyle/>
            <a:p>
              <a:pPr algn="ctr"/>
              <a:r>
                <a:rPr lang="en-US" altLang="zh-TW" dirty="0" smtClean="0"/>
                <a:t>IVR Menu</a:t>
              </a:r>
              <a:endParaRPr lang="zh-TW" altLang="en-US" dirty="0"/>
            </a:p>
          </p:txBody>
        </p:sp>
        <p:cxnSp>
          <p:nvCxnSpPr>
            <p:cNvPr id="42" name="肘形接點 41"/>
            <p:cNvCxnSpPr>
              <a:stCxn id="41" idx="3"/>
            </p:cNvCxnSpPr>
            <p:nvPr/>
          </p:nvCxnSpPr>
          <p:spPr>
            <a:xfrm flipV="1">
              <a:off x="8523732" y="2873311"/>
              <a:ext cx="784860" cy="592202"/>
            </a:xfrm>
            <a:prstGeom prst="bentConnector3">
              <a:avLst/>
            </a:prstGeom>
            <a:ln w="19050">
              <a:solidFill>
                <a:srgbClr val="F870A7"/>
              </a:solidFill>
              <a:prstDash val="sysDot"/>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41" idx="3"/>
              <a:endCxn id="45" idx="1"/>
            </p:cNvCxnSpPr>
            <p:nvPr/>
          </p:nvCxnSpPr>
          <p:spPr>
            <a:xfrm>
              <a:off x="8523732" y="3465513"/>
              <a:ext cx="1260348" cy="370960"/>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9308592" y="2697789"/>
              <a:ext cx="1389888" cy="369332"/>
            </a:xfrm>
            <a:prstGeom prst="rect">
              <a:avLst/>
            </a:prstGeom>
            <a:solidFill>
              <a:srgbClr val="F870A7"/>
            </a:solidFill>
            <a:ln w="19050">
              <a:solidFill>
                <a:srgbClr val="F870A7"/>
              </a:solidFill>
            </a:ln>
          </p:spPr>
          <p:txBody>
            <a:bodyPr wrap="square" rtlCol="0">
              <a:spAutoFit/>
            </a:bodyPr>
            <a:lstStyle/>
            <a:p>
              <a:pPr algn="ctr"/>
              <a:r>
                <a:rPr lang="en-US" altLang="zh-TW" dirty="0" smtClean="0">
                  <a:solidFill>
                    <a:schemeClr val="bg1"/>
                  </a:solidFill>
                </a:rPr>
                <a:t>Call Queue 1</a:t>
              </a:r>
              <a:endParaRPr lang="zh-TW" altLang="en-US" dirty="0">
                <a:solidFill>
                  <a:schemeClr val="bg1"/>
                </a:solidFill>
              </a:endParaRPr>
            </a:p>
          </p:txBody>
        </p:sp>
        <p:sp>
          <p:nvSpPr>
            <p:cNvPr id="45" name="文字方塊 44"/>
            <p:cNvSpPr txBox="1"/>
            <p:nvPr/>
          </p:nvSpPr>
          <p:spPr>
            <a:xfrm>
              <a:off x="9784080" y="3651807"/>
              <a:ext cx="1417320" cy="369332"/>
            </a:xfrm>
            <a:prstGeom prst="rect">
              <a:avLst/>
            </a:prstGeom>
            <a:solidFill>
              <a:srgbClr val="F870A7"/>
            </a:solidFill>
            <a:ln w="19050">
              <a:solidFill>
                <a:srgbClr val="F870A7"/>
              </a:solidFill>
            </a:ln>
          </p:spPr>
          <p:txBody>
            <a:bodyPr wrap="square" rtlCol="0">
              <a:spAutoFit/>
            </a:bodyPr>
            <a:lstStyle/>
            <a:p>
              <a:pPr algn="ctr"/>
              <a:r>
                <a:rPr lang="en-US" altLang="zh-TW" dirty="0" smtClean="0">
                  <a:solidFill>
                    <a:schemeClr val="bg1"/>
                  </a:solidFill>
                </a:rPr>
                <a:t>Call Queue 2</a:t>
              </a:r>
              <a:endParaRPr lang="zh-TW" altLang="en-US" dirty="0">
                <a:solidFill>
                  <a:schemeClr val="bg1"/>
                </a:solidFill>
              </a:endParaRPr>
            </a:p>
          </p:txBody>
        </p:sp>
      </p:grpSp>
      <p:grpSp>
        <p:nvGrpSpPr>
          <p:cNvPr id="5" name="群組 4"/>
          <p:cNvGrpSpPr/>
          <p:nvPr/>
        </p:nvGrpSpPr>
        <p:grpSpPr>
          <a:xfrm>
            <a:off x="7157142" y="2829010"/>
            <a:ext cx="4684299" cy="2903154"/>
            <a:chOff x="7157142" y="2829010"/>
            <a:chExt cx="4684299" cy="2903154"/>
          </a:xfrm>
        </p:grpSpPr>
        <p:sp>
          <p:nvSpPr>
            <p:cNvPr id="46" name="文字方塊 45"/>
            <p:cNvSpPr txBox="1"/>
            <p:nvPr/>
          </p:nvSpPr>
          <p:spPr>
            <a:xfrm>
              <a:off x="7746691" y="2829010"/>
              <a:ext cx="3505200" cy="830997"/>
            </a:xfrm>
            <a:prstGeom prst="rect">
              <a:avLst/>
            </a:prstGeom>
            <a:noFill/>
          </p:spPr>
          <p:txBody>
            <a:bodyPr wrap="square" rtlCol="0">
              <a:spAutoFit/>
            </a:bodyPr>
            <a:lstStyle/>
            <a:p>
              <a:pPr algn="ct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Queue</a:t>
              </a:r>
            </a:p>
            <a:p>
              <a:pPr algn="ct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zh-TW" altLang="en-US"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電話隊列</a:t>
              </a: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zh-TW" altLang="en-US" sz="2400" b="1" dirty="0">
                <a:solidFill>
                  <a:schemeClr val="tx1">
                    <a:lumMod val="75000"/>
                    <a:lumOff val="25000"/>
                  </a:schemeClr>
                </a:solidFill>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142" y="3811602"/>
              <a:ext cx="4684299" cy="1920562"/>
            </a:xfrm>
            <a:prstGeom prst="rect">
              <a:avLst/>
            </a:prstGeom>
          </p:spPr>
        </p:pic>
      </p:grpSp>
    </p:spTree>
    <p:extLst>
      <p:ext uri="{BB962C8B-B14F-4D97-AF65-F5344CB8AC3E}">
        <p14:creationId xmlns:p14="http://schemas.microsoft.com/office/powerpoint/2010/main" val="61163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50498"/>
            <a:ext cx="5891218" cy="4519598"/>
          </a:xfrm>
          <a:prstGeom prst="rect">
            <a:avLst/>
          </a:prstGeom>
        </p:spPr>
      </p:pic>
      <p:sp>
        <p:nvSpPr>
          <p:cNvPr id="15"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Call Flows</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56" name="群組 55"/>
          <p:cNvGrpSpPr/>
          <p:nvPr/>
        </p:nvGrpSpPr>
        <p:grpSpPr>
          <a:xfrm>
            <a:off x="3867588" y="473219"/>
            <a:ext cx="7354824" cy="1323350"/>
            <a:chOff x="3846576" y="2697789"/>
            <a:chExt cx="7354824" cy="1323350"/>
          </a:xfrm>
        </p:grpSpPr>
        <p:pic>
          <p:nvPicPr>
            <p:cNvPr id="57" name="圖片 56"/>
            <p:cNvPicPr>
              <a:picLocks noChangeAspect="1"/>
            </p:cNvPicPr>
            <p:nvPr/>
          </p:nvPicPr>
          <p:blipFill rotWithShape="1">
            <a:blip r:embed="rId3">
              <a:extLst>
                <a:ext uri="{28A0092B-C50C-407E-A947-70E740481C1C}">
                  <a14:useLocalDpi xmlns:a14="http://schemas.microsoft.com/office/drawing/2010/main" val="0"/>
                </a:ext>
              </a:extLst>
            </a:blip>
            <a:srcRect l="31361" t="28824" r="32597" b="28824"/>
            <a:stretch/>
          </p:blipFill>
          <p:spPr>
            <a:xfrm>
              <a:off x="3846576" y="2984562"/>
              <a:ext cx="978408" cy="960120"/>
            </a:xfrm>
            <a:prstGeom prst="rect">
              <a:avLst/>
            </a:prstGeom>
          </p:spPr>
        </p:pic>
        <p:cxnSp>
          <p:nvCxnSpPr>
            <p:cNvPr id="58" name="直線接點 57"/>
            <p:cNvCxnSpPr>
              <a:stCxn id="57" idx="3"/>
              <a:endCxn id="59" idx="1"/>
            </p:cNvCxnSpPr>
            <p:nvPr/>
          </p:nvCxnSpPr>
          <p:spPr>
            <a:xfrm>
              <a:off x="4824984" y="3464622"/>
              <a:ext cx="46177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5286756" y="3279956"/>
              <a:ext cx="1618488" cy="369332"/>
            </a:xfrm>
            <a:prstGeom prst="rect">
              <a:avLst/>
            </a:prstGeom>
            <a:noFill/>
            <a:ln w="19050">
              <a:solidFill>
                <a:srgbClr val="F870A7"/>
              </a:solidFill>
            </a:ln>
          </p:spPr>
          <p:txBody>
            <a:bodyPr wrap="square" rtlCol="0">
              <a:spAutoFit/>
            </a:bodyPr>
            <a:lstStyle/>
            <a:p>
              <a:pPr algn="ctr"/>
              <a:r>
                <a:rPr lang="en-US" altLang="zh-TW" dirty="0" smtClean="0"/>
                <a:t>Welcome </a:t>
              </a:r>
              <a:r>
                <a:rPr lang="en-US" altLang="zh-TW" dirty="0" err="1" smtClean="0"/>
                <a:t>Msg</a:t>
              </a:r>
              <a:endParaRPr lang="zh-TW" altLang="en-US" dirty="0"/>
            </a:p>
          </p:txBody>
        </p:sp>
        <p:cxnSp>
          <p:nvCxnSpPr>
            <p:cNvPr id="60" name="直線接點 59"/>
            <p:cNvCxnSpPr>
              <a:stCxn id="59" idx="3"/>
            </p:cNvCxnSpPr>
            <p:nvPr/>
          </p:nvCxnSpPr>
          <p:spPr>
            <a:xfrm>
              <a:off x="6905244" y="3464622"/>
              <a:ext cx="461772" cy="89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7367016" y="3280847"/>
              <a:ext cx="1156716" cy="369332"/>
            </a:xfrm>
            <a:prstGeom prst="rect">
              <a:avLst/>
            </a:prstGeom>
            <a:noFill/>
            <a:ln w="19050">
              <a:solidFill>
                <a:srgbClr val="F870A7"/>
              </a:solidFill>
            </a:ln>
          </p:spPr>
          <p:txBody>
            <a:bodyPr wrap="square" rtlCol="0">
              <a:spAutoFit/>
            </a:bodyPr>
            <a:lstStyle/>
            <a:p>
              <a:pPr algn="ctr"/>
              <a:r>
                <a:rPr lang="en-US" altLang="zh-TW" dirty="0" smtClean="0"/>
                <a:t>IVR Menu</a:t>
              </a:r>
              <a:endParaRPr lang="zh-TW" altLang="en-US" dirty="0"/>
            </a:p>
          </p:txBody>
        </p:sp>
        <p:cxnSp>
          <p:nvCxnSpPr>
            <p:cNvPr id="62" name="肘形接點 61"/>
            <p:cNvCxnSpPr>
              <a:stCxn id="61" idx="3"/>
            </p:cNvCxnSpPr>
            <p:nvPr/>
          </p:nvCxnSpPr>
          <p:spPr>
            <a:xfrm flipV="1">
              <a:off x="8523732" y="2873311"/>
              <a:ext cx="784860" cy="592202"/>
            </a:xfrm>
            <a:prstGeom prst="bentConnector3">
              <a:avLst/>
            </a:prstGeom>
            <a:ln w="19050">
              <a:solidFill>
                <a:srgbClr val="F870A7"/>
              </a:solidFill>
              <a:prstDash val="sysDot"/>
            </a:ln>
          </p:spPr>
          <p:style>
            <a:lnRef idx="1">
              <a:schemeClr val="accent1"/>
            </a:lnRef>
            <a:fillRef idx="0">
              <a:schemeClr val="accent1"/>
            </a:fillRef>
            <a:effectRef idx="0">
              <a:schemeClr val="accent1"/>
            </a:effectRef>
            <a:fontRef idx="minor">
              <a:schemeClr val="tx1"/>
            </a:fontRef>
          </p:style>
        </p:cxnSp>
        <p:cxnSp>
          <p:nvCxnSpPr>
            <p:cNvPr id="63" name="肘形接點 62"/>
            <p:cNvCxnSpPr>
              <a:stCxn id="61" idx="3"/>
              <a:endCxn id="65" idx="1"/>
            </p:cNvCxnSpPr>
            <p:nvPr/>
          </p:nvCxnSpPr>
          <p:spPr>
            <a:xfrm>
              <a:off x="8523732" y="3465513"/>
              <a:ext cx="1260348" cy="370960"/>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64" name="文字方塊 63"/>
            <p:cNvSpPr txBox="1"/>
            <p:nvPr/>
          </p:nvSpPr>
          <p:spPr>
            <a:xfrm>
              <a:off x="9308592" y="2697789"/>
              <a:ext cx="1389888" cy="369332"/>
            </a:xfrm>
            <a:prstGeom prst="rect">
              <a:avLst/>
            </a:prstGeom>
            <a:solidFill>
              <a:srgbClr val="F870A7"/>
            </a:solidFill>
            <a:ln w="19050">
              <a:solidFill>
                <a:srgbClr val="F870A7"/>
              </a:solidFill>
            </a:ln>
          </p:spPr>
          <p:txBody>
            <a:bodyPr wrap="square" rtlCol="0">
              <a:spAutoFit/>
            </a:bodyPr>
            <a:lstStyle/>
            <a:p>
              <a:pPr algn="ctr"/>
              <a:r>
                <a:rPr lang="en-US" altLang="zh-TW" dirty="0" smtClean="0">
                  <a:solidFill>
                    <a:schemeClr val="bg1"/>
                  </a:solidFill>
                </a:rPr>
                <a:t>Call Queue 1</a:t>
              </a:r>
              <a:endParaRPr lang="zh-TW" altLang="en-US" dirty="0">
                <a:solidFill>
                  <a:schemeClr val="bg1"/>
                </a:solidFill>
              </a:endParaRPr>
            </a:p>
          </p:txBody>
        </p:sp>
        <p:sp>
          <p:nvSpPr>
            <p:cNvPr id="65" name="文字方塊 64"/>
            <p:cNvSpPr txBox="1"/>
            <p:nvPr/>
          </p:nvSpPr>
          <p:spPr>
            <a:xfrm>
              <a:off x="9784080" y="3651807"/>
              <a:ext cx="1417320" cy="369332"/>
            </a:xfrm>
            <a:prstGeom prst="rect">
              <a:avLst/>
            </a:prstGeom>
            <a:solidFill>
              <a:srgbClr val="F870A7"/>
            </a:solidFill>
            <a:ln w="19050">
              <a:solidFill>
                <a:srgbClr val="F870A7"/>
              </a:solidFill>
            </a:ln>
          </p:spPr>
          <p:txBody>
            <a:bodyPr wrap="square" rtlCol="0">
              <a:spAutoFit/>
            </a:bodyPr>
            <a:lstStyle/>
            <a:p>
              <a:pPr algn="ctr"/>
              <a:r>
                <a:rPr lang="en-US" altLang="zh-TW" dirty="0" smtClean="0">
                  <a:solidFill>
                    <a:schemeClr val="bg1"/>
                  </a:solidFill>
                </a:rPr>
                <a:t>Call Queue 2</a:t>
              </a:r>
              <a:endParaRPr lang="zh-TW" altLang="en-US" dirty="0">
                <a:solidFill>
                  <a:schemeClr val="bg1"/>
                </a:solidFill>
              </a:endParaRPr>
            </a:p>
          </p:txBody>
        </p:sp>
      </p:grpSp>
      <p:grpSp>
        <p:nvGrpSpPr>
          <p:cNvPr id="4" name="群組 3"/>
          <p:cNvGrpSpPr/>
          <p:nvPr/>
        </p:nvGrpSpPr>
        <p:grpSpPr>
          <a:xfrm>
            <a:off x="7717212" y="2613055"/>
            <a:ext cx="3505200" cy="3982865"/>
            <a:chOff x="7717212" y="2613055"/>
            <a:chExt cx="3505200" cy="3982865"/>
          </a:xfrm>
        </p:grpSpPr>
        <p:pic>
          <p:nvPicPr>
            <p:cNvPr id="16" name="圖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009" y="3400313"/>
              <a:ext cx="3195607" cy="3195607"/>
            </a:xfrm>
            <a:prstGeom prst="rect">
              <a:avLst/>
            </a:prstGeom>
          </p:spPr>
        </p:pic>
        <p:sp>
          <p:nvSpPr>
            <p:cNvPr id="17" name="文字方塊 16"/>
            <p:cNvSpPr txBox="1"/>
            <p:nvPr/>
          </p:nvSpPr>
          <p:spPr>
            <a:xfrm>
              <a:off x="7717212" y="2613055"/>
              <a:ext cx="3505200" cy="830997"/>
            </a:xfrm>
            <a:prstGeom prst="rect">
              <a:avLst/>
            </a:prstGeom>
            <a:noFill/>
          </p:spPr>
          <p:txBody>
            <a:bodyPr wrap="square" rtlCol="0">
              <a:spAutoFit/>
            </a:bodyPr>
            <a:lstStyle/>
            <a:p>
              <a:pPr algn="ct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Wait Queue</a:t>
              </a:r>
            </a:p>
            <a:p>
              <a:pPr algn="ct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zh-TW" altLang="en-US"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電話隊列</a:t>
              </a:r>
              <a:r>
                <a:rPr lang="en-US" altLang="zh-TW" sz="2400" b="1" dirty="0" smtClean="0">
                  <a:solidFill>
                    <a:schemeClr val="tx1">
                      <a:lumMod val="75000"/>
                      <a:lumOff val="2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zh-TW" altLang="en-US" sz="2400" b="1" dirty="0">
                <a:solidFill>
                  <a:schemeClr val="tx1">
                    <a:lumMod val="75000"/>
                    <a:lumOff val="25000"/>
                  </a:schemeClr>
                </a:solidFill>
              </a:endParaRPr>
            </a:p>
          </p:txBody>
        </p:sp>
      </p:grpSp>
    </p:spTree>
    <p:extLst>
      <p:ext uri="{BB962C8B-B14F-4D97-AF65-F5344CB8AC3E}">
        <p14:creationId xmlns:p14="http://schemas.microsoft.com/office/powerpoint/2010/main" val="23757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Live Dashboard</a:t>
            </a:r>
            <a:endParaRPr lang="zh-TW" altLang="en-US"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文字方塊 4"/>
          <p:cNvSpPr txBox="1"/>
          <p:nvPr/>
        </p:nvSpPr>
        <p:spPr>
          <a:xfrm>
            <a:off x="961532" y="1762813"/>
            <a:ext cx="4600281" cy="40626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000" b="1" dirty="0">
                <a:solidFill>
                  <a:schemeClr val="tx1">
                    <a:lumMod val="75000"/>
                    <a:lumOff val="25000"/>
                  </a:schemeClr>
                </a:solidFill>
              </a:rPr>
              <a:t>查看過去一小時或整天的實時</a:t>
            </a:r>
            <a:r>
              <a:rPr lang="zh-TW" altLang="en-US" sz="2000" b="1" dirty="0" smtClean="0">
                <a:solidFill>
                  <a:schemeClr val="tx1">
                    <a:lumMod val="75000"/>
                    <a:lumOff val="25000"/>
                  </a:schemeClr>
                </a:solidFill>
              </a:rPr>
              <a:t>數據</a:t>
            </a:r>
            <a:endParaRPr lang="en-US" altLang="zh-TW" sz="2000" b="1" dirty="0" smtClean="0">
              <a:solidFill>
                <a:schemeClr val="tx1">
                  <a:lumMod val="75000"/>
                  <a:lumOff val="25000"/>
                </a:schemeClr>
              </a:solidFill>
            </a:endParaRPr>
          </a:p>
          <a:p>
            <a:pPr marL="285750" indent="-285750">
              <a:lnSpc>
                <a:spcPct val="150000"/>
              </a:lnSpc>
              <a:buFont typeface="Arial" panose="020B0604020202020204" pitchFamily="34" charset="0"/>
              <a:buChar char="•"/>
            </a:pPr>
            <a:r>
              <a:rPr lang="zh-TW" altLang="en-US" sz="2000" b="1" dirty="0" smtClean="0">
                <a:solidFill>
                  <a:schemeClr val="tx1">
                    <a:lumMod val="75000"/>
                    <a:lumOff val="25000"/>
                  </a:schemeClr>
                </a:solidFill>
              </a:rPr>
              <a:t>查看</a:t>
            </a:r>
            <a:r>
              <a:rPr lang="zh-TW" altLang="en-US" sz="2000" b="1" dirty="0">
                <a:solidFill>
                  <a:schemeClr val="tx1">
                    <a:lumMod val="75000"/>
                    <a:lumOff val="25000"/>
                  </a:schemeClr>
                </a:solidFill>
              </a:rPr>
              <a:t>隊列中當前正在等待的客戶</a:t>
            </a:r>
            <a:r>
              <a:rPr lang="zh-TW" altLang="en-US" sz="2000" b="1" dirty="0" smtClean="0">
                <a:solidFill>
                  <a:schemeClr val="tx1">
                    <a:lumMod val="75000"/>
                    <a:lumOff val="25000"/>
                  </a:schemeClr>
                </a:solidFill>
              </a:rPr>
              <a:t>列表</a:t>
            </a:r>
            <a:endParaRPr lang="en-US" altLang="zh-TW" sz="2000" b="1" dirty="0" smtClean="0">
              <a:solidFill>
                <a:schemeClr val="tx1">
                  <a:lumMod val="75000"/>
                  <a:lumOff val="25000"/>
                </a:schemeClr>
              </a:solidFill>
            </a:endParaRPr>
          </a:p>
          <a:p>
            <a:pPr marL="285750" indent="-285750">
              <a:lnSpc>
                <a:spcPct val="150000"/>
              </a:lnSpc>
              <a:buFont typeface="Arial" panose="020B0604020202020204" pitchFamily="34" charset="0"/>
              <a:buChar char="•"/>
            </a:pPr>
            <a:r>
              <a:rPr lang="zh-TW" altLang="en-US" sz="2000" b="1" dirty="0" smtClean="0">
                <a:solidFill>
                  <a:schemeClr val="tx1">
                    <a:lumMod val="75000"/>
                    <a:lumOff val="25000"/>
                  </a:schemeClr>
                </a:solidFill>
              </a:rPr>
              <a:t>根據</a:t>
            </a:r>
            <a:r>
              <a:rPr lang="zh-TW" altLang="en-US" sz="2000" b="1" dirty="0">
                <a:solidFill>
                  <a:schemeClr val="tx1">
                    <a:lumMod val="75000"/>
                    <a:lumOff val="25000"/>
                  </a:schemeClr>
                </a:solidFill>
              </a:rPr>
              <a:t>配置的服務水平目標檢查團隊或隊列的</a:t>
            </a:r>
            <a:r>
              <a:rPr lang="zh-TW" altLang="en-US" sz="2000" b="1" dirty="0" smtClean="0">
                <a:solidFill>
                  <a:schemeClr val="tx1">
                    <a:lumMod val="75000"/>
                    <a:lumOff val="25000"/>
                  </a:schemeClr>
                </a:solidFill>
              </a:rPr>
              <a:t>性能</a:t>
            </a:r>
            <a:endParaRPr lang="en-US" altLang="zh-TW" sz="2000" b="1" dirty="0" smtClean="0">
              <a:solidFill>
                <a:schemeClr val="tx1">
                  <a:lumMod val="75000"/>
                  <a:lumOff val="25000"/>
                </a:schemeClr>
              </a:solidFill>
            </a:endParaRPr>
          </a:p>
          <a:p>
            <a:pPr marL="285750" indent="-285750">
              <a:lnSpc>
                <a:spcPct val="150000"/>
              </a:lnSpc>
              <a:buFont typeface="Arial" panose="020B0604020202020204" pitchFamily="34" charset="0"/>
              <a:buChar char="•"/>
            </a:pPr>
            <a:r>
              <a:rPr lang="zh-TW" altLang="en-US" sz="2000" b="1" dirty="0" smtClean="0">
                <a:solidFill>
                  <a:schemeClr val="tx1">
                    <a:lumMod val="75000"/>
                    <a:lumOff val="25000"/>
                  </a:schemeClr>
                </a:solidFill>
              </a:rPr>
              <a:t>闖入</a:t>
            </a:r>
            <a:r>
              <a:rPr lang="zh-TW" altLang="en-US" sz="2000" b="1" dirty="0">
                <a:solidFill>
                  <a:schemeClr val="tx1">
                    <a:lumMod val="75000"/>
                    <a:lumOff val="25000"/>
                  </a:schemeClr>
                </a:solidFill>
              </a:rPr>
              <a:t>實時</a:t>
            </a:r>
            <a:r>
              <a:rPr lang="zh-TW" altLang="en-US" sz="2000" b="1" dirty="0" smtClean="0">
                <a:solidFill>
                  <a:schemeClr val="tx1">
                    <a:lumMod val="75000"/>
                    <a:lumOff val="25000"/>
                  </a:schemeClr>
                </a:solidFill>
              </a:rPr>
              <a:t>通話</a:t>
            </a:r>
            <a:endParaRPr lang="en-US" altLang="zh-TW" sz="2000" b="1" dirty="0" smtClean="0">
              <a:solidFill>
                <a:schemeClr val="tx1">
                  <a:lumMod val="75000"/>
                  <a:lumOff val="25000"/>
                </a:schemeClr>
              </a:solidFill>
            </a:endParaRPr>
          </a:p>
          <a:p>
            <a:pPr marL="285750" indent="-285750">
              <a:lnSpc>
                <a:spcPct val="150000"/>
              </a:lnSpc>
              <a:buFont typeface="Arial" panose="020B0604020202020204" pitchFamily="34" charset="0"/>
              <a:buChar char="•"/>
            </a:pPr>
            <a:r>
              <a:rPr lang="zh-TW" altLang="en-US" sz="2000" b="1" dirty="0" smtClean="0">
                <a:solidFill>
                  <a:schemeClr val="tx1">
                    <a:lumMod val="75000"/>
                    <a:lumOff val="25000"/>
                  </a:schemeClr>
                </a:solidFill>
              </a:rPr>
              <a:t>監控</a:t>
            </a:r>
            <a:r>
              <a:rPr lang="zh-TW" altLang="en-US" sz="2000" b="1" dirty="0">
                <a:solidFill>
                  <a:schemeClr val="tx1">
                    <a:lumMod val="75000"/>
                    <a:lumOff val="25000"/>
                  </a:schemeClr>
                </a:solidFill>
              </a:rPr>
              <a:t>代理的</a:t>
            </a:r>
            <a:r>
              <a:rPr lang="zh-TW" altLang="en-US" sz="2000" b="1" dirty="0" smtClean="0">
                <a:solidFill>
                  <a:schemeClr val="tx1">
                    <a:lumMod val="75000"/>
                    <a:lumOff val="25000"/>
                  </a:schemeClr>
                </a:solidFill>
              </a:rPr>
              <a:t>可用性</a:t>
            </a:r>
            <a:endParaRPr lang="en-US" altLang="zh-TW" sz="2000" b="1" dirty="0" smtClean="0">
              <a:solidFill>
                <a:schemeClr val="tx1">
                  <a:lumMod val="75000"/>
                  <a:lumOff val="25000"/>
                </a:schemeClr>
              </a:solidFill>
            </a:endParaRPr>
          </a:p>
          <a:p>
            <a:pPr marL="285750" indent="-285750">
              <a:lnSpc>
                <a:spcPct val="150000"/>
              </a:lnSpc>
              <a:buFont typeface="Arial" panose="020B0604020202020204" pitchFamily="34" charset="0"/>
              <a:buChar char="•"/>
            </a:pPr>
            <a:r>
              <a:rPr lang="zh-TW" altLang="en-US" sz="2000" b="1" dirty="0" smtClean="0">
                <a:solidFill>
                  <a:schemeClr val="tx1">
                    <a:lumMod val="75000"/>
                    <a:lumOff val="25000"/>
                  </a:schemeClr>
                </a:solidFill>
              </a:rPr>
              <a:t>查看</a:t>
            </a:r>
            <a:r>
              <a:rPr lang="zh-TW" altLang="en-US" sz="2000" b="1" dirty="0">
                <a:solidFill>
                  <a:schemeClr val="tx1">
                    <a:lumMod val="75000"/>
                    <a:lumOff val="25000"/>
                  </a:schemeClr>
                </a:solidFill>
              </a:rPr>
              <a:t>和訪問實時呼叫中心的</a:t>
            </a:r>
            <a:r>
              <a:rPr lang="en-US" altLang="zh-TW" sz="2000" b="1" dirty="0" smtClean="0">
                <a:solidFill>
                  <a:schemeClr val="tx1">
                    <a:lumMod val="75000"/>
                    <a:lumOff val="25000"/>
                  </a:schemeClr>
                </a:solidFill>
              </a:rPr>
              <a:t>KPI</a:t>
            </a:r>
          </a:p>
          <a:p>
            <a:pPr marL="285750" indent="-285750">
              <a:lnSpc>
                <a:spcPct val="150000"/>
              </a:lnSpc>
              <a:buFont typeface="Arial" panose="020B0604020202020204" pitchFamily="34" charset="0"/>
              <a:buChar char="•"/>
            </a:pPr>
            <a:r>
              <a:rPr lang="zh-TW" altLang="en-US" sz="2000" b="1" dirty="0" smtClean="0">
                <a:solidFill>
                  <a:schemeClr val="tx1">
                    <a:lumMod val="75000"/>
                    <a:lumOff val="25000"/>
                  </a:schemeClr>
                </a:solidFill>
              </a:rPr>
              <a:t>保存</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過濾視圖</a:t>
            </a:r>
          </a:p>
          <a:p>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762813"/>
            <a:ext cx="5224056" cy="3881995"/>
          </a:xfrm>
          <a:prstGeom prst="rect">
            <a:avLst/>
          </a:prstGeom>
        </p:spPr>
      </p:pic>
    </p:spTree>
    <p:extLst>
      <p:ext uri="{BB962C8B-B14F-4D97-AF65-F5344CB8AC3E}">
        <p14:creationId xmlns:p14="http://schemas.microsoft.com/office/powerpoint/2010/main" val="270305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492311" y="282633"/>
            <a:ext cx="6383977" cy="1091514"/>
            <a:chOff x="492311" y="310065"/>
            <a:chExt cx="6383977" cy="1091514"/>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11" y="310065"/>
              <a:ext cx="998161" cy="1091514"/>
            </a:xfrm>
            <a:prstGeom prst="rect">
              <a:avLst/>
            </a:prstGeom>
          </p:spPr>
        </p:pic>
        <p:sp>
          <p:nvSpPr>
            <p:cNvPr id="6" name="文字方塊 5"/>
            <p:cNvSpPr txBox="1"/>
            <p:nvPr/>
          </p:nvSpPr>
          <p:spPr>
            <a:xfrm>
              <a:off x="1234440" y="532656"/>
              <a:ext cx="5641848" cy="701731"/>
            </a:xfrm>
            <a:prstGeom prst="rect">
              <a:avLst/>
            </a:prstGeom>
            <a:noFill/>
          </p:spPr>
          <p:txBody>
            <a:bodyPr wrap="square" rtlCol="0">
              <a:spAutoFit/>
            </a:bodyPr>
            <a:lstStyle/>
            <a:p>
              <a:pPr>
                <a:lnSpc>
                  <a:spcPct val="90000"/>
                </a:lnSpc>
                <a:spcBef>
                  <a:spcPct val="0"/>
                </a:spcBef>
              </a:pPr>
              <a:r>
                <a:rPr lang="en-US" altLang="zh-TW"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Freddy </a:t>
              </a:r>
              <a:r>
                <a:rPr lang="zh-TW" altLang="en-US"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自動服務</a:t>
              </a:r>
              <a:r>
                <a:rPr lang="en-US" altLang="zh-TW"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AI</a:t>
              </a:r>
              <a:endParaRPr lang="zh-TW" altLang="en-US"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1143116"/>
            <a:ext cx="9578721" cy="5714884"/>
          </a:xfrm>
          <a:prstGeom prst="rect">
            <a:avLst/>
          </a:prstGeom>
        </p:spPr>
      </p:pic>
    </p:spTree>
    <p:extLst>
      <p:ext uri="{BB962C8B-B14F-4D97-AF65-F5344CB8AC3E}">
        <p14:creationId xmlns:p14="http://schemas.microsoft.com/office/powerpoint/2010/main" val="3239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8436239" y="3666793"/>
            <a:ext cx="3269587" cy="2246769"/>
          </a:xfrm>
          <a:prstGeom prst="rect">
            <a:avLst/>
          </a:prstGeom>
          <a:noFill/>
        </p:spPr>
        <p:txBody>
          <a:bodyPr wrap="square" rtlCol="0">
            <a:spAutoFit/>
          </a:bodyPr>
          <a:lstStyle/>
          <a:p>
            <a:pPr algn="ctr"/>
            <a:r>
              <a:rPr lang="zh-TW" altLang="en-US" sz="2400" b="1" dirty="0" smtClean="0">
                <a:solidFill>
                  <a:schemeClr val="tx2">
                    <a:lumMod val="50000"/>
                  </a:schemeClr>
                </a:solidFill>
              </a:rPr>
              <a:t>語言機器人</a:t>
            </a:r>
            <a:endParaRPr lang="en-US" altLang="zh-TW" sz="2400" b="1" dirty="0" smtClean="0">
              <a:solidFill>
                <a:schemeClr val="tx2">
                  <a:lumMod val="50000"/>
                </a:schemeClr>
              </a:solidFill>
            </a:endParaRPr>
          </a:p>
          <a:p>
            <a:pPr algn="ctr"/>
            <a:endParaRPr lang="en-US" altLang="zh-TW" sz="2000" b="1" dirty="0">
              <a:solidFill>
                <a:schemeClr val="tx2">
                  <a:lumMod val="50000"/>
                </a:schemeClr>
              </a:solidFill>
            </a:endParaRPr>
          </a:p>
          <a:p>
            <a:pPr marL="285750" indent="-285750">
              <a:buFont typeface="Arial" panose="020B0604020202020204" pitchFamily="34" charset="0"/>
              <a:buChar char="•"/>
            </a:pPr>
            <a:r>
              <a:rPr lang="zh-TW" altLang="en-US" sz="1600" dirty="0" smtClean="0"/>
              <a:t>提供</a:t>
            </a:r>
            <a:r>
              <a:rPr lang="zh-TW" altLang="en-US" sz="1600" dirty="0"/>
              <a:t>全天候自助</a:t>
            </a:r>
            <a:r>
              <a:rPr lang="zh-TW" altLang="en-US" sz="1600" dirty="0" smtClean="0"/>
              <a:t>服務</a:t>
            </a:r>
            <a:endParaRPr lang="en-US" altLang="zh-TW" sz="1600" dirty="0" smtClean="0"/>
          </a:p>
          <a:p>
            <a:pPr marL="285750" indent="-285750">
              <a:buFont typeface="Arial" panose="020B0604020202020204" pitchFamily="34" charset="0"/>
              <a:buChar char="•"/>
            </a:pPr>
            <a:r>
              <a:rPr lang="zh-TW" altLang="en-US" sz="1600" dirty="0" smtClean="0"/>
              <a:t>提供</a:t>
            </a:r>
            <a:r>
              <a:rPr lang="zh-TW" altLang="en-US" sz="1600" dirty="0"/>
              <a:t>即時</a:t>
            </a:r>
            <a:r>
              <a:rPr lang="zh-TW" altLang="en-US" sz="1600" dirty="0" smtClean="0"/>
              <a:t>答案</a:t>
            </a:r>
            <a:endParaRPr lang="en-US" altLang="zh-TW" sz="1600" dirty="0" smtClean="0"/>
          </a:p>
          <a:p>
            <a:pPr marL="285750" indent="-285750">
              <a:buFont typeface="Arial" panose="020B0604020202020204" pitchFamily="34" charset="0"/>
              <a:buChar char="•"/>
            </a:pPr>
            <a:r>
              <a:rPr lang="zh-TW" altLang="en-US" sz="1600" dirty="0" smtClean="0"/>
              <a:t>理解</a:t>
            </a:r>
            <a:r>
              <a:rPr lang="zh-TW" altLang="en-US" sz="1600" dirty="0"/>
              <a:t>客戶的</a:t>
            </a:r>
            <a:r>
              <a:rPr lang="zh-TW" altLang="en-US" sz="1600" dirty="0" smtClean="0"/>
              <a:t>語言</a:t>
            </a:r>
            <a:endParaRPr lang="en-US" altLang="zh-TW" sz="1600" dirty="0" smtClean="0"/>
          </a:p>
          <a:p>
            <a:pPr marL="285750" indent="-285750">
              <a:buFont typeface="Arial" panose="020B0604020202020204" pitchFamily="34" charset="0"/>
              <a:buChar char="•"/>
            </a:pPr>
            <a:r>
              <a:rPr lang="zh-TW" altLang="en-US" sz="1600" dirty="0" smtClean="0"/>
              <a:t>提高</a:t>
            </a:r>
            <a:r>
              <a:rPr lang="zh-TW" altLang="en-US" sz="1600" dirty="0"/>
              <a:t>客戶滿意</a:t>
            </a:r>
            <a:r>
              <a:rPr lang="zh-TW" altLang="en-US" sz="1600" dirty="0" smtClean="0"/>
              <a:t>度</a:t>
            </a:r>
            <a:endParaRPr lang="en-US" altLang="zh-TW" sz="1600" dirty="0" smtClean="0"/>
          </a:p>
          <a:p>
            <a:pPr marL="285750" indent="-285750">
              <a:buFont typeface="Arial" panose="020B0604020202020204" pitchFamily="34" charset="0"/>
              <a:buChar char="•"/>
            </a:pPr>
            <a:r>
              <a:rPr lang="zh-TW" altLang="en-US" sz="1600" dirty="0" smtClean="0"/>
              <a:t>減少</a:t>
            </a:r>
            <a:r>
              <a:rPr lang="zh-TW" altLang="en-US" sz="1600" dirty="0"/>
              <a:t>複雜的</a:t>
            </a:r>
            <a:r>
              <a:rPr lang="en-US" altLang="zh-TW" sz="1600" dirty="0"/>
              <a:t>IVR</a:t>
            </a:r>
            <a:r>
              <a:rPr lang="zh-TW" altLang="en-US" sz="1600" dirty="0"/>
              <a:t>菜單的層次</a:t>
            </a:r>
            <a:r>
              <a:rPr lang="zh-TW" altLang="en-US" sz="1600" dirty="0" smtClean="0"/>
              <a:t>結構</a:t>
            </a:r>
            <a:endParaRPr lang="en-US" altLang="zh-TW" sz="1600" dirty="0" smtClean="0"/>
          </a:p>
          <a:p>
            <a:pPr marL="285750" indent="-285750">
              <a:buFont typeface="Arial" panose="020B0604020202020204" pitchFamily="34" charset="0"/>
              <a:buChar char="•"/>
            </a:pPr>
            <a:r>
              <a:rPr lang="zh-TW" altLang="en-US" sz="1600" dirty="0" smtClean="0"/>
              <a:t>智能</a:t>
            </a:r>
            <a:r>
              <a:rPr lang="zh-TW" altLang="en-US" sz="1600" dirty="0"/>
              <a:t>地將呼叫轉移</a:t>
            </a:r>
            <a:r>
              <a:rPr lang="zh-TW" altLang="en-US" sz="1600" dirty="0" smtClean="0"/>
              <a:t>到</a:t>
            </a:r>
            <a:r>
              <a:rPr lang="en-US" altLang="zh-TW" sz="1600" dirty="0" smtClean="0"/>
              <a:t>Call Queue</a:t>
            </a:r>
            <a:endParaRPr lang="zh-TW" altLang="en-US" sz="1600" dirty="0"/>
          </a:p>
        </p:txBody>
      </p:sp>
      <p:sp>
        <p:nvSpPr>
          <p:cNvPr id="23" name="文字方塊 22"/>
          <p:cNvSpPr txBox="1"/>
          <p:nvPr/>
        </p:nvSpPr>
        <p:spPr>
          <a:xfrm>
            <a:off x="4561824" y="1522684"/>
            <a:ext cx="3163824" cy="1754326"/>
          </a:xfrm>
          <a:prstGeom prst="rect">
            <a:avLst/>
          </a:prstGeom>
          <a:noFill/>
        </p:spPr>
        <p:txBody>
          <a:bodyPr wrap="square" rtlCol="0">
            <a:spAutoFit/>
          </a:bodyPr>
          <a:lstStyle/>
          <a:p>
            <a:pPr algn="ctr"/>
            <a:r>
              <a:rPr lang="zh-TW" altLang="en-US" sz="2400" b="1" dirty="0" smtClean="0">
                <a:solidFill>
                  <a:schemeClr val="tx2">
                    <a:lumMod val="50000"/>
                  </a:schemeClr>
                </a:solidFill>
              </a:rPr>
              <a:t>加快案件處理速度</a:t>
            </a:r>
            <a:endParaRPr lang="en-US" altLang="zh-TW" sz="2400" b="1" dirty="0" smtClean="0">
              <a:solidFill>
                <a:schemeClr val="tx2">
                  <a:lumMod val="50000"/>
                </a:schemeClr>
              </a:solidFill>
            </a:endParaRPr>
          </a:p>
          <a:p>
            <a:pPr algn="ctr"/>
            <a:endParaRPr lang="en-US" altLang="zh-TW" sz="2000" b="1" dirty="0">
              <a:solidFill>
                <a:schemeClr val="tx2">
                  <a:lumMod val="50000"/>
                </a:schemeClr>
              </a:solidFill>
            </a:endParaRPr>
          </a:p>
          <a:p>
            <a:pPr algn="ctr"/>
            <a:r>
              <a:rPr lang="zh-TW" altLang="en-US" sz="1600" dirty="0"/>
              <a:t>借助</a:t>
            </a:r>
            <a:r>
              <a:rPr lang="en-US" altLang="zh-TW" sz="1600" dirty="0"/>
              <a:t>Smart Answer </a:t>
            </a:r>
            <a:r>
              <a:rPr lang="en-US" altLang="zh-TW" sz="1600" dirty="0" err="1"/>
              <a:t>Voicebot</a:t>
            </a:r>
            <a:r>
              <a:rPr lang="zh-TW" altLang="en-US" sz="1600" dirty="0"/>
              <a:t>，可幫助您的客戶快速找到最常見問題的答案，並將其轉移給代理商以進行更複雜的查詢</a:t>
            </a:r>
            <a:endParaRPr lang="en-US" altLang="zh-TW" sz="1600" dirty="0"/>
          </a:p>
        </p:txBody>
      </p:sp>
      <p:sp>
        <p:nvSpPr>
          <p:cNvPr id="29" name="文字方塊 28"/>
          <p:cNvSpPr txBox="1"/>
          <p:nvPr/>
        </p:nvSpPr>
        <p:spPr>
          <a:xfrm>
            <a:off x="743631" y="4454649"/>
            <a:ext cx="3578759" cy="1261884"/>
          </a:xfrm>
          <a:prstGeom prst="rect">
            <a:avLst/>
          </a:prstGeom>
          <a:noFill/>
        </p:spPr>
        <p:txBody>
          <a:bodyPr wrap="square" rtlCol="0">
            <a:spAutoFit/>
          </a:bodyPr>
          <a:lstStyle/>
          <a:p>
            <a:pPr algn="ctr"/>
            <a:r>
              <a:rPr lang="en-US" altLang="zh-TW" sz="2400" b="1" dirty="0" smtClean="0">
                <a:solidFill>
                  <a:schemeClr val="tx2">
                    <a:lumMod val="50000"/>
                  </a:schemeClr>
                </a:solidFill>
              </a:rPr>
              <a:t>Smart </a:t>
            </a:r>
            <a:r>
              <a:rPr lang="en-US" altLang="zh-TW" sz="2400" b="1" dirty="0">
                <a:solidFill>
                  <a:schemeClr val="tx2">
                    <a:lumMod val="50000"/>
                  </a:schemeClr>
                </a:solidFill>
              </a:rPr>
              <a:t>Answer </a:t>
            </a:r>
            <a:r>
              <a:rPr lang="en-US" altLang="zh-TW" sz="2400" b="1" dirty="0" err="1">
                <a:solidFill>
                  <a:schemeClr val="tx2">
                    <a:lumMod val="50000"/>
                  </a:schemeClr>
                </a:solidFill>
              </a:rPr>
              <a:t>Voicebot</a:t>
            </a:r>
            <a:endParaRPr lang="en-US" altLang="zh-TW" sz="2400" b="1" dirty="0">
              <a:solidFill>
                <a:schemeClr val="tx2">
                  <a:lumMod val="50000"/>
                </a:schemeClr>
              </a:solidFill>
            </a:endParaRPr>
          </a:p>
          <a:p>
            <a:pPr algn="ctr"/>
            <a:endParaRPr lang="en-US" altLang="zh-TW" sz="2000" b="1" dirty="0" smtClean="0">
              <a:solidFill>
                <a:schemeClr val="tx2">
                  <a:lumMod val="50000"/>
                </a:schemeClr>
              </a:solidFill>
            </a:endParaRPr>
          </a:p>
          <a:p>
            <a:pPr algn="ctr"/>
            <a:r>
              <a:rPr lang="zh-TW" altLang="en-US" sz="1600" dirty="0" smtClean="0"/>
              <a:t>由</a:t>
            </a:r>
            <a:r>
              <a:rPr lang="en-US" altLang="zh-TW" sz="1600" dirty="0"/>
              <a:t>AI</a:t>
            </a:r>
            <a:r>
              <a:rPr lang="zh-TW" altLang="en-US" sz="1600" dirty="0"/>
              <a:t>驅動的語音</a:t>
            </a:r>
            <a:r>
              <a:rPr lang="zh-TW" altLang="en-US" sz="1600" dirty="0" smtClean="0"/>
              <a:t>機器人</a:t>
            </a:r>
            <a:endParaRPr lang="en-US" altLang="zh-TW" sz="1600" dirty="0" smtClean="0"/>
          </a:p>
          <a:p>
            <a:pPr algn="ctr"/>
            <a:r>
              <a:rPr lang="zh-TW" altLang="en-US" sz="1600" dirty="0" smtClean="0"/>
              <a:t>可</a:t>
            </a:r>
            <a:r>
              <a:rPr lang="zh-TW" altLang="en-US" sz="1600" dirty="0"/>
              <a:t>為客戶查詢提供智能答案</a:t>
            </a:r>
            <a:endParaRPr lang="en-US" altLang="zh-TW" sz="1600" dirty="0"/>
          </a:p>
        </p:txBody>
      </p:sp>
      <p:grpSp>
        <p:nvGrpSpPr>
          <p:cNvPr id="17" name="群組 16"/>
          <p:cNvGrpSpPr/>
          <p:nvPr/>
        </p:nvGrpSpPr>
        <p:grpSpPr>
          <a:xfrm>
            <a:off x="492311" y="282633"/>
            <a:ext cx="6383977" cy="1091514"/>
            <a:chOff x="492311" y="310065"/>
            <a:chExt cx="6383977" cy="1091514"/>
          </a:xfrm>
        </p:grpSpPr>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11" y="310065"/>
              <a:ext cx="998161" cy="1091514"/>
            </a:xfrm>
            <a:prstGeom prst="rect">
              <a:avLst/>
            </a:prstGeom>
          </p:spPr>
        </p:pic>
        <p:sp>
          <p:nvSpPr>
            <p:cNvPr id="19" name="文字方塊 18"/>
            <p:cNvSpPr txBox="1"/>
            <p:nvPr/>
          </p:nvSpPr>
          <p:spPr>
            <a:xfrm>
              <a:off x="1234440" y="532656"/>
              <a:ext cx="5641848" cy="701731"/>
            </a:xfrm>
            <a:prstGeom prst="rect">
              <a:avLst/>
            </a:prstGeom>
            <a:noFill/>
          </p:spPr>
          <p:txBody>
            <a:bodyPr wrap="square" rtlCol="0">
              <a:spAutoFit/>
            </a:bodyPr>
            <a:lstStyle/>
            <a:p>
              <a:pPr>
                <a:lnSpc>
                  <a:spcPct val="90000"/>
                </a:lnSpc>
                <a:spcBef>
                  <a:spcPct val="0"/>
                </a:spcBef>
              </a:pPr>
              <a:r>
                <a:rPr lang="en-US" altLang="zh-TW"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Freddy </a:t>
              </a:r>
              <a:r>
                <a:rPr lang="en-US" altLang="zh-TW" sz="4400" u="sng" dirty="0" err="1"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Voicebot</a:t>
              </a:r>
              <a:r>
                <a:rPr lang="en-US" altLang="zh-TW" sz="4400" u="sng" dirty="0" smtClean="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AI</a:t>
              </a:r>
              <a:endParaRPr lang="zh-TW" altLang="en-US"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11" y="1596738"/>
            <a:ext cx="3916378" cy="2635320"/>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3554" y="3666793"/>
            <a:ext cx="4119486" cy="2772415"/>
          </a:xfrm>
          <a:prstGeom prst="rect">
            <a:avLst/>
          </a:prstGeom>
        </p:spPr>
      </p:pic>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9930" y="976408"/>
            <a:ext cx="3998210" cy="2690385"/>
          </a:xfrm>
          <a:prstGeom prst="rect">
            <a:avLst/>
          </a:prstGeom>
        </p:spPr>
      </p:pic>
    </p:spTree>
    <p:extLst>
      <p:ext uri="{BB962C8B-B14F-4D97-AF65-F5344CB8AC3E}">
        <p14:creationId xmlns:p14="http://schemas.microsoft.com/office/powerpoint/2010/main" val="2660111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接點 9"/>
          <p:cNvCxnSpPr/>
          <p:nvPr/>
        </p:nvCxnSpPr>
        <p:spPr>
          <a:xfrm>
            <a:off x="6096000" y="1592146"/>
            <a:ext cx="0" cy="4284274"/>
          </a:xfrm>
          <a:prstGeom prst="line">
            <a:avLst/>
          </a:prstGeom>
          <a:ln w="28575">
            <a:solidFill>
              <a:srgbClr val="082B4F"/>
            </a:solidFill>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1077383" y="1151555"/>
            <a:ext cx="4608576" cy="4760327"/>
            <a:chOff x="1520451" y="1151555"/>
            <a:chExt cx="4608576" cy="4760327"/>
          </a:xfrm>
        </p:grpSpPr>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l="14859" r="60665" b="62731"/>
            <a:stretch/>
          </p:blipFill>
          <p:spPr>
            <a:xfrm>
              <a:off x="2166750" y="1151555"/>
              <a:ext cx="3610539" cy="2582729"/>
            </a:xfrm>
            <a:prstGeom prst="rect">
              <a:avLst/>
            </a:prstGeom>
          </p:spPr>
        </p:pic>
        <p:sp>
          <p:nvSpPr>
            <p:cNvPr id="11" name="文字方塊 10"/>
            <p:cNvSpPr txBox="1"/>
            <p:nvPr/>
          </p:nvSpPr>
          <p:spPr>
            <a:xfrm>
              <a:off x="2381542" y="3357563"/>
              <a:ext cx="2752344" cy="461665"/>
            </a:xfrm>
            <a:prstGeom prst="rect">
              <a:avLst/>
            </a:prstGeom>
            <a:noFill/>
          </p:spPr>
          <p:txBody>
            <a:bodyPr wrap="square" rtlCol="0">
              <a:spAutoFit/>
            </a:bodyPr>
            <a:lstStyle/>
            <a:p>
              <a:pPr algn="ctr"/>
              <a:r>
                <a:rPr lang="en-US" altLang="zh-TW" sz="2400" b="1" dirty="0" smtClean="0">
                  <a:solidFill>
                    <a:srgbClr val="FDB002"/>
                  </a:solidFill>
                </a:rPr>
                <a:t>Customer Facing AI</a:t>
              </a:r>
              <a:endParaRPr lang="zh-TW" altLang="en-US" sz="2400" b="1" dirty="0">
                <a:solidFill>
                  <a:srgbClr val="FDB002"/>
                </a:solidFill>
              </a:endParaRPr>
            </a:p>
          </p:txBody>
        </p:sp>
        <p:sp>
          <p:nvSpPr>
            <p:cNvPr id="13" name="文字方塊 12"/>
            <p:cNvSpPr txBox="1"/>
            <p:nvPr/>
          </p:nvSpPr>
          <p:spPr>
            <a:xfrm>
              <a:off x="1520451" y="4157556"/>
              <a:ext cx="4608576" cy="1754326"/>
            </a:xfrm>
            <a:prstGeom prst="rect">
              <a:avLst/>
            </a:prstGeom>
            <a:noFill/>
          </p:spPr>
          <p:txBody>
            <a:bodyPr wrap="square" rtlCol="0">
              <a:spAutoFit/>
            </a:bodyPr>
            <a:lstStyle/>
            <a:p>
              <a:pPr algn="ctr"/>
              <a:r>
                <a:rPr lang="zh-TW" altLang="en-US" dirty="0"/>
                <a:t>自動回覆客戶</a:t>
              </a:r>
              <a:r>
                <a:rPr lang="zh-TW" altLang="en-US" dirty="0" smtClean="0"/>
                <a:t>問題，在沒有客服人員的協助下，引導顧客更快速得到解答</a:t>
              </a:r>
              <a:endParaRPr lang="en-US" altLang="zh-TW" dirty="0" smtClean="0"/>
            </a:p>
            <a:p>
              <a:pPr algn="ctr"/>
              <a:endParaRPr lang="en-US" altLang="zh-TW" dirty="0" smtClean="0"/>
            </a:p>
            <a:p>
              <a:pPr algn="ctr"/>
              <a:r>
                <a:rPr lang="zh-TW" altLang="en-US" dirty="0" smtClean="0"/>
                <a:t>與</a:t>
              </a:r>
              <a:r>
                <a:rPr lang="en-US" altLang="zh-TW" dirty="0" smtClean="0"/>
                <a:t>Freddy</a:t>
              </a:r>
              <a:r>
                <a:rPr lang="zh-TW" altLang="en-US" dirty="0" smtClean="0"/>
                <a:t> </a:t>
              </a:r>
              <a:r>
                <a:rPr lang="en-US" altLang="zh-TW" dirty="0" smtClean="0"/>
                <a:t>AI</a:t>
              </a:r>
              <a:r>
                <a:rPr lang="zh-TW" altLang="en-US" dirty="0" smtClean="0"/>
                <a:t>一起加強您的自助服務系統，創造一個顧客與客服人員零接觸即可獲取答案的系統</a:t>
              </a:r>
              <a:endParaRPr lang="zh-TW" altLang="en-US" dirty="0"/>
            </a:p>
          </p:txBody>
        </p:sp>
      </p:grpSp>
      <p:grpSp>
        <p:nvGrpSpPr>
          <p:cNvPr id="3" name="群組 2"/>
          <p:cNvGrpSpPr/>
          <p:nvPr/>
        </p:nvGrpSpPr>
        <p:grpSpPr>
          <a:xfrm>
            <a:off x="6970132" y="1214253"/>
            <a:ext cx="4608576" cy="4502519"/>
            <a:chOff x="6885291" y="1151554"/>
            <a:chExt cx="4608576" cy="4502519"/>
          </a:xfrm>
        </p:grpSpPr>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l="64246" r="15546" b="62731"/>
            <a:stretch/>
          </p:blipFill>
          <p:spPr>
            <a:xfrm>
              <a:off x="7424550" y="1151554"/>
              <a:ext cx="2980945" cy="2582729"/>
            </a:xfrm>
            <a:prstGeom prst="rect">
              <a:avLst/>
            </a:prstGeom>
          </p:spPr>
        </p:pic>
        <p:sp>
          <p:nvSpPr>
            <p:cNvPr id="12" name="文字方塊 11"/>
            <p:cNvSpPr txBox="1"/>
            <p:nvPr/>
          </p:nvSpPr>
          <p:spPr>
            <a:xfrm>
              <a:off x="7653151" y="3297167"/>
              <a:ext cx="2752344" cy="461665"/>
            </a:xfrm>
            <a:prstGeom prst="rect">
              <a:avLst/>
            </a:prstGeom>
            <a:noFill/>
          </p:spPr>
          <p:txBody>
            <a:bodyPr wrap="square" rtlCol="0">
              <a:spAutoFit/>
            </a:bodyPr>
            <a:lstStyle/>
            <a:p>
              <a:pPr algn="ctr"/>
              <a:r>
                <a:rPr lang="en-US" altLang="zh-TW" sz="2400" b="1" dirty="0" smtClean="0">
                  <a:solidFill>
                    <a:srgbClr val="FDB002"/>
                  </a:solidFill>
                </a:rPr>
                <a:t>Agent Facing AI</a:t>
              </a:r>
              <a:endParaRPr lang="zh-TW" altLang="en-US" sz="2400" b="1" dirty="0">
                <a:solidFill>
                  <a:srgbClr val="FDB002"/>
                </a:solidFill>
              </a:endParaRPr>
            </a:p>
          </p:txBody>
        </p:sp>
        <p:sp>
          <p:nvSpPr>
            <p:cNvPr id="14" name="文字方塊 13"/>
            <p:cNvSpPr txBox="1"/>
            <p:nvPr/>
          </p:nvSpPr>
          <p:spPr>
            <a:xfrm>
              <a:off x="6885291" y="4176745"/>
              <a:ext cx="4608576" cy="1477328"/>
            </a:xfrm>
            <a:prstGeom prst="rect">
              <a:avLst/>
            </a:prstGeom>
            <a:noFill/>
          </p:spPr>
          <p:txBody>
            <a:bodyPr wrap="square" rtlCol="0">
              <a:spAutoFit/>
            </a:bodyPr>
            <a:lstStyle/>
            <a:p>
              <a:pPr algn="ctr"/>
              <a:r>
                <a:rPr lang="zh-TW" altLang="en-US" dirty="0" smtClean="0"/>
                <a:t>幫助</a:t>
              </a:r>
              <a:r>
                <a:rPr lang="zh-TW" altLang="en-US" dirty="0"/>
                <a:t>客服</a:t>
              </a:r>
              <a:r>
                <a:rPr lang="zh-TW" altLang="en-US" dirty="0" smtClean="0"/>
                <a:t>人員專注在他們的專長</a:t>
              </a:r>
              <a:endParaRPr lang="en-US" altLang="zh-TW" dirty="0" smtClean="0"/>
            </a:p>
            <a:p>
              <a:pPr algn="ctr"/>
              <a:endParaRPr lang="en-US" altLang="zh-TW" dirty="0" smtClean="0"/>
            </a:p>
            <a:p>
              <a:pPr algn="ctr"/>
              <a:r>
                <a:rPr lang="en-US" altLang="zh-TW" dirty="0" smtClean="0"/>
                <a:t>Freddy AI</a:t>
              </a:r>
              <a:r>
                <a:rPr lang="zh-TW" altLang="en-US" dirty="0" smtClean="0"/>
                <a:t>幫助客服人員分流進件，並且給予最佳回覆建議</a:t>
              </a:r>
              <a:r>
                <a:rPr lang="zh-TW" altLang="en-US" dirty="0"/>
                <a:t>，</a:t>
              </a:r>
              <a:r>
                <a:rPr lang="zh-TW" altLang="en-US" dirty="0" smtClean="0"/>
                <a:t>減少</a:t>
              </a:r>
              <a:r>
                <a:rPr lang="en-US" altLang="zh-TW" dirty="0" smtClean="0"/>
                <a:t>Agent</a:t>
              </a:r>
              <a:r>
                <a:rPr lang="zh-TW" altLang="en-US" dirty="0" smtClean="0"/>
                <a:t>的</a:t>
              </a:r>
              <a:r>
                <a:rPr lang="zh-TW" altLang="en-US" dirty="0"/>
                <a:t>日常</a:t>
              </a:r>
              <a:r>
                <a:rPr lang="zh-TW" altLang="en-US" dirty="0" smtClean="0"/>
                <a:t>工作量，提高回覆效率</a:t>
              </a:r>
              <a:endParaRPr lang="zh-TW" altLang="en-US" dirty="0"/>
            </a:p>
          </p:txBody>
        </p:sp>
      </p:grpSp>
      <p:grpSp>
        <p:nvGrpSpPr>
          <p:cNvPr id="15" name="群組 14"/>
          <p:cNvGrpSpPr/>
          <p:nvPr/>
        </p:nvGrpSpPr>
        <p:grpSpPr>
          <a:xfrm>
            <a:off x="492311" y="282633"/>
            <a:ext cx="6383977" cy="1091514"/>
            <a:chOff x="492311" y="310065"/>
            <a:chExt cx="6383977" cy="1091514"/>
          </a:xfrm>
        </p:grpSpPr>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11" y="310065"/>
              <a:ext cx="998161" cy="1091514"/>
            </a:xfrm>
            <a:prstGeom prst="rect">
              <a:avLst/>
            </a:prstGeom>
          </p:spPr>
        </p:pic>
        <p:sp>
          <p:nvSpPr>
            <p:cNvPr id="17" name="文字方塊 16"/>
            <p:cNvSpPr txBox="1"/>
            <p:nvPr/>
          </p:nvSpPr>
          <p:spPr>
            <a:xfrm>
              <a:off x="1234440" y="532656"/>
              <a:ext cx="5641848" cy="701731"/>
            </a:xfrm>
            <a:prstGeom prst="rect">
              <a:avLst/>
            </a:prstGeom>
            <a:noFill/>
          </p:spPr>
          <p:txBody>
            <a:bodyPr wrap="square" rtlCol="0">
              <a:spAutoFit/>
            </a:bodyPr>
            <a:lstStyle/>
            <a:p>
              <a:pPr>
                <a:lnSpc>
                  <a:spcPct val="90000"/>
                </a:lnSpc>
                <a:spcBef>
                  <a:spcPct val="0"/>
                </a:spcBef>
              </a:pPr>
              <a:r>
                <a:rPr lang="en-US" altLang="zh-TW"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Freddy </a:t>
              </a:r>
              <a:r>
                <a:rPr lang="zh-TW" altLang="en-US"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自動服務</a:t>
              </a:r>
              <a:r>
                <a:rPr lang="en-US" altLang="zh-TW"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AI</a:t>
              </a:r>
              <a:endParaRPr lang="zh-TW" altLang="en-US" sz="4400" u="sng" dirty="0">
                <a:solidFill>
                  <a:schemeClr val="accent6">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3635258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戴博斯科技</a:t>
            </a:r>
            <a:endParaRPr lang="zh-TW" altLang="en-US" dirty="0"/>
          </a:p>
        </p:txBody>
      </p:sp>
      <p:sp>
        <p:nvSpPr>
          <p:cNvPr id="5" name="文字版面配置區 4"/>
          <p:cNvSpPr>
            <a:spLocks noGrp="1"/>
          </p:cNvSpPr>
          <p:nvPr>
            <p:ph type="body" idx="1"/>
          </p:nvPr>
        </p:nvSpPr>
        <p:spPr>
          <a:xfrm>
            <a:off x="687363" y="3039210"/>
            <a:ext cx="10515600" cy="1500187"/>
          </a:xfrm>
        </p:spPr>
        <p:txBody>
          <a:bodyPr/>
          <a:lstStyle/>
          <a:p>
            <a:r>
              <a:rPr lang="zh-TW" altLang="en-US" b="1" dirty="0">
                <a:solidFill>
                  <a:schemeClr val="tx1">
                    <a:lumMod val="75000"/>
                    <a:lumOff val="25000"/>
                  </a:schemeClr>
                </a:solidFill>
              </a:rPr>
              <a:t>開源與商業軟體整合的</a:t>
            </a:r>
            <a:r>
              <a:rPr lang="zh-TW" altLang="en-US" b="1" dirty="0" smtClean="0">
                <a:solidFill>
                  <a:schemeClr val="tx1">
                    <a:lumMod val="75000"/>
                    <a:lumOff val="25000"/>
                  </a:schemeClr>
                </a:solidFill>
              </a:rPr>
              <a:t>專家</a:t>
            </a:r>
            <a:endParaRPr lang="zh-TW" altLang="en-US" dirty="0">
              <a:solidFill>
                <a:schemeClr val="tx1">
                  <a:lumMod val="75000"/>
                  <a:lumOff val="25000"/>
                </a:schemeClr>
              </a:solidFill>
            </a:endParaRPr>
          </a:p>
        </p:txBody>
      </p:sp>
    </p:spTree>
    <p:extLst>
      <p:ext uri="{BB962C8B-B14F-4D97-AF65-F5344CB8AC3E}">
        <p14:creationId xmlns:p14="http://schemas.microsoft.com/office/powerpoint/2010/main" val="4101545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Phone Plan</a:t>
            </a:r>
            <a:endParaRPr lang="zh-TW" altLang="en-US" dirty="0"/>
          </a:p>
        </p:txBody>
      </p:sp>
    </p:spTree>
    <p:extLst>
      <p:ext uri="{BB962C8B-B14F-4D97-AF65-F5344CB8AC3E}">
        <p14:creationId xmlns:p14="http://schemas.microsoft.com/office/powerpoint/2010/main" val="2378803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0200">
            <a:off x="9621771" y="4212805"/>
            <a:ext cx="2488216" cy="2598804"/>
          </a:xfrm>
          <a:prstGeom prst="rect">
            <a:avLst/>
          </a:prstGeom>
        </p:spPr>
      </p:pic>
      <p:sp>
        <p:nvSpPr>
          <p:cNvPr id="8" name="標題 1"/>
          <p:cNvSpPr>
            <a:spLocks noGrp="1"/>
          </p:cNvSpPr>
          <p:nvPr>
            <p:ph type="title"/>
          </p:nvPr>
        </p:nvSpPr>
        <p:spPr>
          <a:xfrm>
            <a:off x="838200" y="365125"/>
            <a:ext cx="10515600" cy="1325563"/>
          </a:xfrm>
        </p:spPr>
        <p:txBody>
          <a:bodyPr/>
          <a:lstStyle/>
          <a:p>
            <a:r>
              <a:rPr lang="zh-TW" altLang="en-US"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電話號碼</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9" name="文字方塊 8"/>
          <p:cNvSpPr txBox="1"/>
          <p:nvPr/>
        </p:nvSpPr>
        <p:spPr>
          <a:xfrm>
            <a:off x="938259" y="1158591"/>
            <a:ext cx="9834113" cy="4339650"/>
          </a:xfrm>
          <a:prstGeom prst="rect">
            <a:avLst/>
          </a:prstGeom>
          <a:noFill/>
        </p:spPr>
        <p:txBody>
          <a:bodyPr wrap="square" rtlCol="0">
            <a:spAutoFit/>
          </a:bodyPr>
          <a:lstStyle/>
          <a:p>
            <a:pPr marL="285750" indent="-285750">
              <a:buFont typeface="Arial" panose="020B0604020202020204" pitchFamily="34" charset="0"/>
              <a:buChar char="•"/>
            </a:pPr>
            <a:r>
              <a:rPr lang="en-US" altLang="zh-TW" sz="2400" dirty="0" smtClean="0">
                <a:solidFill>
                  <a:srgbClr val="401C2C"/>
                </a:solidFill>
              </a:rPr>
              <a:t>Local Numbers(</a:t>
            </a:r>
            <a:r>
              <a:rPr lang="zh-TW" altLang="en-US" sz="2400" dirty="0">
                <a:solidFill>
                  <a:srgbClr val="401C2C"/>
                </a:solidFill>
              </a:rPr>
              <a:t>市</a:t>
            </a:r>
            <a:r>
              <a:rPr lang="zh-TW" altLang="en-US" sz="2400" dirty="0" smtClean="0">
                <a:solidFill>
                  <a:srgbClr val="401C2C"/>
                </a:solidFill>
              </a:rPr>
              <a:t>話電話號碼</a:t>
            </a:r>
            <a:r>
              <a:rPr lang="en-US" altLang="zh-TW" sz="2400" dirty="0" smtClean="0">
                <a:solidFill>
                  <a:srgbClr val="401C2C"/>
                </a:solidFill>
              </a:rPr>
              <a:t>):</a:t>
            </a:r>
          </a:p>
          <a:p>
            <a:r>
              <a:rPr lang="zh-TW" altLang="en-US" dirty="0" smtClean="0"/>
              <a:t>     </a:t>
            </a:r>
            <a:r>
              <a:rPr lang="zh-TW" altLang="en-US" b="1" dirty="0" smtClean="0">
                <a:solidFill>
                  <a:schemeClr val="tx1">
                    <a:lumMod val="85000"/>
                    <a:lumOff val="15000"/>
                  </a:schemeClr>
                </a:solidFill>
              </a:rPr>
              <a:t>使用當地號碼</a:t>
            </a:r>
            <a:r>
              <a:rPr lang="zh-TW" altLang="en-US" b="1" dirty="0">
                <a:solidFill>
                  <a:schemeClr val="tx1">
                    <a:lumMod val="85000"/>
                    <a:lumOff val="15000"/>
                  </a:schemeClr>
                </a:solidFill>
              </a:rPr>
              <a:t>，您可以在世界任何地方</a:t>
            </a:r>
            <a:r>
              <a:rPr lang="zh-TW" altLang="en-US" b="1" dirty="0" smtClean="0">
                <a:solidFill>
                  <a:schemeClr val="tx1">
                    <a:lumMod val="85000"/>
                    <a:lumOff val="15000"/>
                  </a:schemeClr>
                </a:solidFill>
              </a:rPr>
              <a:t>建立客服中心，但仍然為當地客人提供服務。</a:t>
            </a:r>
            <a:endParaRPr lang="en-US" altLang="zh-TW" b="1" dirty="0">
              <a:solidFill>
                <a:schemeClr val="tx1">
                  <a:lumMod val="85000"/>
                  <a:lumOff val="15000"/>
                </a:schemeClr>
              </a:solidFill>
            </a:endParaRPr>
          </a:p>
          <a:p>
            <a:endParaRPr lang="en-US" altLang="zh-TW" dirty="0" smtClean="0"/>
          </a:p>
          <a:p>
            <a:pPr marL="285750" indent="-285750">
              <a:buFont typeface="Arial" panose="020B0604020202020204" pitchFamily="34" charset="0"/>
              <a:buChar char="•"/>
            </a:pPr>
            <a:r>
              <a:rPr lang="en-US" altLang="zh-TW" sz="2400" dirty="0">
                <a:solidFill>
                  <a:srgbClr val="401C2C"/>
                </a:solidFill>
              </a:rPr>
              <a:t>Toll-free Numbers(</a:t>
            </a:r>
            <a:r>
              <a:rPr lang="zh-TW" altLang="en-US" sz="2400" dirty="0">
                <a:solidFill>
                  <a:srgbClr val="401C2C"/>
                </a:solidFill>
              </a:rPr>
              <a:t>免費電話號碼</a:t>
            </a:r>
            <a:r>
              <a:rPr lang="en-US" altLang="zh-TW" sz="2400" dirty="0">
                <a:solidFill>
                  <a:srgbClr val="401C2C"/>
                </a:solidFill>
              </a:rPr>
              <a:t>):</a:t>
            </a:r>
          </a:p>
          <a:p>
            <a:r>
              <a:rPr lang="zh-TW" altLang="en-US" dirty="0"/>
              <a:t> </a:t>
            </a:r>
            <a:r>
              <a:rPr lang="zh-TW" altLang="en-US" dirty="0" smtClean="0"/>
              <a:t>    </a:t>
            </a:r>
            <a:r>
              <a:rPr lang="zh-TW" altLang="en-US" b="1" dirty="0">
                <a:solidFill>
                  <a:schemeClr val="tx1">
                    <a:lumMod val="85000"/>
                    <a:lumOff val="15000"/>
                  </a:schemeClr>
                </a:solidFill>
              </a:rPr>
              <a:t>免費電話號碼不會跟撥打電話給您的客戶收取任何電話費，提供您的客戶零成本選擇。</a:t>
            </a:r>
            <a:endParaRPr lang="en-US" altLang="zh-TW" b="1" dirty="0">
              <a:solidFill>
                <a:schemeClr val="tx1">
                  <a:lumMod val="85000"/>
                  <a:lumOff val="15000"/>
                </a:schemeClr>
              </a:solidFill>
            </a:endParaRPr>
          </a:p>
          <a:p>
            <a:endParaRPr lang="en-US" altLang="zh-TW" dirty="0" smtClean="0"/>
          </a:p>
          <a:p>
            <a:pPr marL="285750" indent="-285750">
              <a:buFont typeface="Arial" panose="020B0604020202020204" pitchFamily="34" charset="0"/>
              <a:buChar char="•"/>
            </a:pPr>
            <a:r>
              <a:rPr lang="en-US" altLang="zh-TW" sz="2400" dirty="0">
                <a:solidFill>
                  <a:srgbClr val="401C2C"/>
                </a:solidFill>
              </a:rPr>
              <a:t>Mobile Numbers(</a:t>
            </a:r>
            <a:r>
              <a:rPr lang="zh-TW" altLang="en-US" sz="2400" dirty="0">
                <a:solidFill>
                  <a:srgbClr val="401C2C"/>
                </a:solidFill>
              </a:rPr>
              <a:t>行動電話號碼</a:t>
            </a:r>
            <a:r>
              <a:rPr lang="en-US" altLang="zh-TW" sz="2400" dirty="0">
                <a:solidFill>
                  <a:srgbClr val="401C2C"/>
                </a:solidFill>
              </a:rPr>
              <a:t>):</a:t>
            </a:r>
          </a:p>
          <a:p>
            <a:r>
              <a:rPr lang="zh-TW" altLang="en-US" dirty="0" smtClean="0"/>
              <a:t>     </a:t>
            </a:r>
            <a:r>
              <a:rPr lang="zh-TW" altLang="en-US" b="1" dirty="0">
                <a:solidFill>
                  <a:schemeClr val="tx1">
                    <a:lumMod val="85000"/>
                    <a:lumOff val="15000"/>
                  </a:schemeClr>
                </a:solidFill>
              </a:rPr>
              <a:t>除了當地和免費電話號碼，您還可以購買行動電話號碼並將其用於撥入和撥出電話。</a:t>
            </a:r>
            <a:endParaRPr lang="en-US" altLang="zh-TW" b="1" dirty="0">
              <a:solidFill>
                <a:schemeClr val="tx1">
                  <a:lumMod val="85000"/>
                  <a:lumOff val="15000"/>
                </a:schemeClr>
              </a:solidFill>
            </a:endParaRPr>
          </a:p>
          <a:p>
            <a:endParaRPr lang="en-US" altLang="zh-TW" dirty="0" smtClean="0"/>
          </a:p>
          <a:p>
            <a:pPr marL="285750" indent="-285750">
              <a:buFont typeface="Arial" panose="020B0604020202020204" pitchFamily="34" charset="0"/>
              <a:buChar char="•"/>
            </a:pPr>
            <a:r>
              <a:rPr lang="en-US" altLang="zh-TW" sz="2400" dirty="0">
                <a:solidFill>
                  <a:srgbClr val="401C2C"/>
                </a:solidFill>
              </a:rPr>
              <a:t>Vanity Numbers</a:t>
            </a:r>
            <a:r>
              <a:rPr lang="en-US" altLang="zh-TW" sz="2400" dirty="0" smtClean="0">
                <a:solidFill>
                  <a:srgbClr val="401C2C"/>
                </a:solidFill>
              </a:rPr>
              <a:t>(</a:t>
            </a:r>
            <a:r>
              <a:rPr lang="zh-TW" altLang="en-US" sz="2400" dirty="0">
                <a:solidFill>
                  <a:srgbClr val="401C2C"/>
                </a:solidFill>
              </a:rPr>
              <a:t>網路</a:t>
            </a:r>
            <a:r>
              <a:rPr lang="zh-TW" altLang="en-US" sz="2400" dirty="0" smtClean="0">
                <a:solidFill>
                  <a:srgbClr val="401C2C"/>
                </a:solidFill>
              </a:rPr>
              <a:t>電話號碼</a:t>
            </a:r>
            <a:r>
              <a:rPr lang="en-US" altLang="zh-TW" sz="2400" dirty="0">
                <a:solidFill>
                  <a:srgbClr val="401C2C"/>
                </a:solidFill>
              </a:rPr>
              <a:t>):</a:t>
            </a:r>
          </a:p>
          <a:p>
            <a:r>
              <a:rPr lang="zh-TW" altLang="en-US" dirty="0" smtClean="0"/>
              <a:t>     </a:t>
            </a:r>
            <a:r>
              <a:rPr lang="zh-TW" altLang="en-US" b="1" dirty="0">
                <a:solidFill>
                  <a:schemeClr val="tx1">
                    <a:lumMod val="85000"/>
                    <a:lumOff val="15000"/>
                  </a:schemeClr>
                </a:solidFill>
              </a:rPr>
              <a:t>可以設定字母數字、容易記住的號碼。例如，</a:t>
            </a:r>
            <a:r>
              <a:rPr lang="en-US" altLang="zh-TW" b="1" dirty="0">
                <a:solidFill>
                  <a:schemeClr val="tx1">
                    <a:lumMod val="85000"/>
                    <a:lumOff val="15000"/>
                  </a:schemeClr>
                </a:solidFill>
              </a:rPr>
              <a:t>1-800-FLOWERS</a:t>
            </a:r>
            <a:r>
              <a:rPr lang="zh-TW" altLang="en-US" b="1" dirty="0">
                <a:solidFill>
                  <a:schemeClr val="tx1">
                    <a:lumMod val="85000"/>
                    <a:lumOff val="15000"/>
                  </a:schemeClr>
                </a:solidFill>
              </a:rPr>
              <a:t>可以是花店的虛榮號碼</a:t>
            </a:r>
            <a:endParaRPr lang="en-US" altLang="zh-TW" b="1" dirty="0">
              <a:solidFill>
                <a:schemeClr val="tx1">
                  <a:lumMod val="85000"/>
                  <a:lumOff val="15000"/>
                </a:schemeClr>
              </a:solidFill>
            </a:endParaRPr>
          </a:p>
          <a:p>
            <a:pPr marL="285750" indent="-285750">
              <a:buFont typeface="Arial" panose="020B0604020202020204" pitchFamily="34" charset="0"/>
              <a:buChar char="•"/>
            </a:pPr>
            <a:endParaRPr lang="en-US" altLang="zh-TW" dirty="0"/>
          </a:p>
          <a:p>
            <a:endParaRPr lang="en-US" altLang="zh-TW" dirty="0" smtClean="0"/>
          </a:p>
          <a:p>
            <a:pPr marL="285750" indent="-285750">
              <a:buFont typeface="Wingdings" panose="05000000000000000000" pitchFamily="2" charset="2"/>
              <a:buChar char="ü"/>
            </a:pPr>
            <a:r>
              <a:rPr lang="zh-TW" altLang="en-US" b="1" dirty="0">
                <a:solidFill>
                  <a:schemeClr val="tx1">
                    <a:lumMod val="85000"/>
                    <a:lumOff val="15000"/>
                  </a:schemeClr>
                </a:solidFill>
              </a:rPr>
              <a:t>除了直接向</a:t>
            </a:r>
            <a:r>
              <a:rPr lang="en-US" altLang="zh-TW" b="1" dirty="0" err="1">
                <a:solidFill>
                  <a:schemeClr val="tx1">
                    <a:lumMod val="85000"/>
                    <a:lumOff val="15000"/>
                  </a:schemeClr>
                </a:solidFill>
              </a:rPr>
              <a:t>Freshcaller</a:t>
            </a:r>
            <a:r>
              <a:rPr lang="zh-TW" altLang="en-US" b="1" dirty="0">
                <a:solidFill>
                  <a:schemeClr val="tx1">
                    <a:lumMod val="85000"/>
                    <a:lumOff val="15000"/>
                  </a:schemeClr>
                </a:solidFill>
              </a:rPr>
              <a:t>購買電話，也可以植入</a:t>
            </a:r>
            <a:r>
              <a:rPr lang="zh-TW" altLang="en-US" b="1" u="sng" dirty="0">
                <a:solidFill>
                  <a:schemeClr val="tx1">
                    <a:lumMod val="85000"/>
                    <a:lumOff val="15000"/>
                  </a:schemeClr>
                </a:solidFill>
              </a:rPr>
              <a:t>現有號碼</a:t>
            </a:r>
            <a:r>
              <a:rPr lang="zh-TW" altLang="en-US" b="1" dirty="0">
                <a:solidFill>
                  <a:schemeClr val="tx1">
                    <a:lumMod val="85000"/>
                    <a:lumOff val="15000"/>
                  </a:schemeClr>
                </a:solidFill>
              </a:rPr>
              <a:t>或</a:t>
            </a:r>
            <a:r>
              <a:rPr lang="zh-TW" altLang="en-US" b="1" u="sng" dirty="0">
                <a:solidFill>
                  <a:schemeClr val="tx1">
                    <a:lumMod val="85000"/>
                    <a:lumOff val="15000"/>
                  </a:schemeClr>
                </a:solidFill>
              </a:rPr>
              <a:t>外部營運商提供的號碼</a:t>
            </a:r>
            <a:endParaRPr lang="en-US" altLang="zh-TW" b="1" u="sng" dirty="0">
              <a:solidFill>
                <a:schemeClr val="tx1">
                  <a:lumMod val="85000"/>
                  <a:lumOff val="15000"/>
                </a:schemeClr>
              </a:solidFill>
            </a:endParaRPr>
          </a:p>
        </p:txBody>
      </p:sp>
    </p:spTree>
    <p:extLst>
      <p:ext uri="{BB962C8B-B14F-4D97-AF65-F5344CB8AC3E}">
        <p14:creationId xmlns:p14="http://schemas.microsoft.com/office/powerpoint/2010/main" val="1870385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zh-TW" altLang="en-US"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使用外部營運商之電話號碼</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81" y="1027906"/>
            <a:ext cx="10170235" cy="2562225"/>
          </a:xfrm>
          <a:prstGeom prst="rect">
            <a:avLst/>
          </a:prstGeom>
        </p:spPr>
      </p:pic>
      <p:sp>
        <p:nvSpPr>
          <p:cNvPr id="6" name="文字方塊 5"/>
          <p:cNvSpPr txBox="1"/>
          <p:nvPr/>
        </p:nvSpPr>
        <p:spPr>
          <a:xfrm>
            <a:off x="595620" y="4654550"/>
            <a:ext cx="11000759" cy="1231106"/>
          </a:xfrm>
          <a:prstGeom prst="rect">
            <a:avLst/>
          </a:prstGeom>
          <a:noFill/>
        </p:spPr>
        <p:txBody>
          <a:bodyPr wrap="square" rtlCol="0">
            <a:spAutoFit/>
          </a:bodyPr>
          <a:lstStyle/>
          <a:p>
            <a:pPr marL="285750" indent="-285750" algn="ctr">
              <a:buFont typeface="Arial" panose="020B0604020202020204" pitchFamily="34" charset="0"/>
              <a:buChar char="•"/>
            </a:pPr>
            <a:r>
              <a:rPr lang="zh-TW" altLang="en-US" sz="2800" b="1" dirty="0" smtClean="0">
                <a:solidFill>
                  <a:srgbClr val="401C2C"/>
                </a:solidFill>
              </a:rPr>
              <a:t>僅撥入</a:t>
            </a:r>
            <a:r>
              <a:rPr lang="zh-TW" altLang="en-US" sz="2800" b="1" dirty="0">
                <a:solidFill>
                  <a:srgbClr val="401C2C"/>
                </a:solidFill>
              </a:rPr>
              <a:t>：</a:t>
            </a:r>
            <a:r>
              <a:rPr lang="zh-TW" altLang="en-US" b="1" dirty="0">
                <a:solidFill>
                  <a:schemeClr val="tx1">
                    <a:lumMod val="95000"/>
                    <a:lumOff val="5000"/>
                  </a:schemeClr>
                </a:solidFill>
                <a:latin typeface="+mj-ea"/>
                <a:ea typeface="+mj-ea"/>
              </a:rPr>
              <a:t>如果僅 配置撥</a:t>
            </a:r>
            <a:r>
              <a:rPr lang="zh-TW" altLang="en-US" b="1" dirty="0" smtClean="0">
                <a:solidFill>
                  <a:schemeClr val="tx1">
                    <a:lumMod val="95000"/>
                    <a:lumOff val="5000"/>
                  </a:schemeClr>
                </a:solidFill>
                <a:latin typeface="+mj-ea"/>
                <a:ea typeface="+mj-ea"/>
              </a:rPr>
              <a:t>入號碼，</a:t>
            </a:r>
            <a:r>
              <a:rPr lang="zh-TW" altLang="en-US" b="1" dirty="0">
                <a:solidFill>
                  <a:schemeClr val="tx1">
                    <a:lumMod val="95000"/>
                    <a:lumOff val="5000"/>
                  </a:schemeClr>
                </a:solidFill>
                <a:latin typeface="+mj-ea"/>
                <a:ea typeface="+mj-ea"/>
              </a:rPr>
              <a:t>則</a:t>
            </a:r>
            <a:r>
              <a:rPr lang="en-US" altLang="zh-TW" b="1" dirty="0" err="1" smtClean="0">
                <a:solidFill>
                  <a:schemeClr val="tx1">
                    <a:lumMod val="95000"/>
                    <a:lumOff val="5000"/>
                  </a:schemeClr>
                </a:solidFill>
                <a:latin typeface="+mj-ea"/>
                <a:ea typeface="+mj-ea"/>
              </a:rPr>
              <a:t>Freshcaller</a:t>
            </a:r>
            <a:r>
              <a:rPr lang="zh-TW" altLang="en-US" b="1" dirty="0" smtClean="0">
                <a:solidFill>
                  <a:schemeClr val="tx1">
                    <a:lumMod val="95000"/>
                    <a:lumOff val="5000"/>
                  </a:schemeClr>
                </a:solidFill>
                <a:latin typeface="+mj-ea"/>
                <a:ea typeface="+mj-ea"/>
              </a:rPr>
              <a:t>不</a:t>
            </a:r>
            <a:r>
              <a:rPr lang="zh-TW" altLang="en-US" b="1" dirty="0">
                <a:solidFill>
                  <a:schemeClr val="tx1">
                    <a:lumMod val="95000"/>
                    <a:lumOff val="5000"/>
                  </a:schemeClr>
                </a:solidFill>
                <a:latin typeface="+mj-ea"/>
                <a:ea typeface="+mj-ea"/>
              </a:rPr>
              <a:t>收任何來話費或號碼</a:t>
            </a:r>
            <a:r>
              <a:rPr lang="zh-TW" altLang="en-US" b="1" dirty="0" smtClean="0">
                <a:solidFill>
                  <a:schemeClr val="tx1">
                    <a:lumMod val="95000"/>
                    <a:lumOff val="5000"/>
                  </a:schemeClr>
                </a:solidFill>
                <a:latin typeface="+mj-ea"/>
                <a:ea typeface="+mj-ea"/>
              </a:rPr>
              <a:t>費</a:t>
            </a:r>
            <a:r>
              <a:rPr lang="zh-TW" altLang="en-US" b="1" dirty="0">
                <a:solidFill>
                  <a:schemeClr val="tx1">
                    <a:lumMod val="95000"/>
                    <a:lumOff val="5000"/>
                  </a:schemeClr>
                </a:solidFill>
                <a:latin typeface="+mj-ea"/>
                <a:ea typeface="+mj-ea"/>
              </a:rPr>
              <a:t>；</a:t>
            </a:r>
            <a:endParaRPr lang="en-US" altLang="zh-TW" b="1" dirty="0" smtClean="0">
              <a:solidFill>
                <a:schemeClr val="tx1">
                  <a:lumMod val="95000"/>
                  <a:lumOff val="5000"/>
                </a:schemeClr>
              </a:solidFill>
              <a:latin typeface="+mj-ea"/>
              <a:ea typeface="+mj-ea"/>
            </a:endParaRPr>
          </a:p>
          <a:p>
            <a:pPr algn="ctr"/>
            <a:r>
              <a:rPr lang="zh-TW" altLang="en-US" b="1" dirty="0">
                <a:solidFill>
                  <a:schemeClr val="tx1">
                    <a:lumMod val="95000"/>
                    <a:lumOff val="5000"/>
                  </a:schemeClr>
                </a:solidFill>
                <a:latin typeface="+mj-ea"/>
                <a:ea typeface="+mj-ea"/>
              </a:rPr>
              <a:t> </a:t>
            </a:r>
            <a:r>
              <a:rPr lang="zh-TW" altLang="en-US" b="1" dirty="0" smtClean="0">
                <a:solidFill>
                  <a:schemeClr val="tx1">
                    <a:lumMod val="95000"/>
                    <a:lumOff val="5000"/>
                  </a:schemeClr>
                </a:solidFill>
                <a:latin typeface="+mj-ea"/>
                <a:ea typeface="+mj-ea"/>
              </a:rPr>
              <a:t>    對於</a:t>
            </a:r>
            <a:r>
              <a:rPr lang="zh-TW" altLang="en-US" b="1" dirty="0">
                <a:solidFill>
                  <a:schemeClr val="tx1">
                    <a:lumMod val="95000"/>
                    <a:lumOff val="5000"/>
                  </a:schemeClr>
                </a:solidFill>
                <a:latin typeface="+mj-ea"/>
                <a:ea typeface="+mj-ea"/>
              </a:rPr>
              <a:t>撥出電話，</a:t>
            </a:r>
            <a:r>
              <a:rPr lang="en-US" altLang="zh-TW" b="1" dirty="0" err="1">
                <a:solidFill>
                  <a:schemeClr val="tx1">
                    <a:lumMod val="95000"/>
                    <a:lumOff val="5000"/>
                  </a:schemeClr>
                </a:solidFill>
                <a:latin typeface="+mj-ea"/>
                <a:ea typeface="+mj-ea"/>
              </a:rPr>
              <a:t>Freshcaller</a:t>
            </a:r>
            <a:r>
              <a:rPr lang="zh-TW" altLang="en-US" b="1" dirty="0">
                <a:solidFill>
                  <a:schemeClr val="tx1">
                    <a:lumMod val="95000"/>
                    <a:lumOff val="5000"/>
                  </a:schemeClr>
                </a:solidFill>
                <a:latin typeface="+mj-ea"/>
                <a:ea typeface="+mj-ea"/>
              </a:rPr>
              <a:t>將按照通話費率向電話收取</a:t>
            </a:r>
            <a:r>
              <a:rPr lang="zh-TW" altLang="en-US" b="1" dirty="0" smtClean="0">
                <a:solidFill>
                  <a:schemeClr val="tx1">
                    <a:lumMod val="95000"/>
                    <a:lumOff val="5000"/>
                  </a:schemeClr>
                </a:solidFill>
                <a:latin typeface="+mj-ea"/>
                <a:ea typeface="+mj-ea"/>
              </a:rPr>
              <a:t>費用</a:t>
            </a:r>
            <a:endParaRPr lang="zh-TW" altLang="en-US" b="1" dirty="0">
              <a:solidFill>
                <a:schemeClr val="tx1">
                  <a:lumMod val="95000"/>
                  <a:lumOff val="5000"/>
                </a:schemeClr>
              </a:solidFill>
              <a:latin typeface="+mj-ea"/>
              <a:ea typeface="+mj-ea"/>
            </a:endParaRPr>
          </a:p>
          <a:p>
            <a:pPr marL="285750" indent="-285750" algn="ctr">
              <a:buFont typeface="Arial" panose="020B0604020202020204" pitchFamily="34" charset="0"/>
              <a:buChar char="•"/>
            </a:pPr>
            <a:r>
              <a:rPr lang="zh-TW" altLang="en-US" sz="2800" b="1" dirty="0">
                <a:solidFill>
                  <a:srgbClr val="401C2C"/>
                </a:solidFill>
              </a:rPr>
              <a:t>撥入和撥出</a:t>
            </a:r>
            <a:r>
              <a:rPr lang="zh-TW" altLang="en-US" sz="2800" b="1" dirty="0" smtClean="0">
                <a:solidFill>
                  <a:srgbClr val="401C2C"/>
                </a:solidFill>
              </a:rPr>
              <a:t>：</a:t>
            </a:r>
            <a:r>
              <a:rPr lang="zh-TW" altLang="en-US" b="1" dirty="0">
                <a:solidFill>
                  <a:schemeClr val="tx1">
                    <a:lumMod val="95000"/>
                    <a:lumOff val="5000"/>
                  </a:schemeClr>
                </a:solidFill>
                <a:latin typeface="+mj-ea"/>
                <a:ea typeface="+mj-ea"/>
              </a:rPr>
              <a:t>如果配置撥入和撥出號碼，</a:t>
            </a:r>
            <a:r>
              <a:rPr lang="en-US" altLang="zh-TW" b="1" dirty="0" err="1">
                <a:solidFill>
                  <a:schemeClr val="tx1">
                    <a:lumMod val="95000"/>
                    <a:lumOff val="5000"/>
                  </a:schemeClr>
                </a:solidFill>
                <a:latin typeface="+mj-ea"/>
                <a:ea typeface="+mj-ea"/>
              </a:rPr>
              <a:t>Freshcaller</a:t>
            </a:r>
            <a:r>
              <a:rPr lang="zh-TW" altLang="en-US" b="1" dirty="0">
                <a:solidFill>
                  <a:schemeClr val="tx1">
                    <a:lumMod val="95000"/>
                    <a:lumOff val="5000"/>
                  </a:schemeClr>
                </a:solidFill>
                <a:latin typeface="+mj-ea"/>
                <a:ea typeface="+mj-ea"/>
              </a:rPr>
              <a:t>則不會為此號碼收取任何其他號碼或通話費用</a:t>
            </a:r>
          </a:p>
        </p:txBody>
      </p:sp>
      <p:cxnSp>
        <p:nvCxnSpPr>
          <p:cNvPr id="8" name="直線接點 7"/>
          <p:cNvCxnSpPr/>
          <p:nvPr/>
        </p:nvCxnSpPr>
        <p:spPr>
          <a:xfrm>
            <a:off x="3301758" y="4191000"/>
            <a:ext cx="5588484" cy="0"/>
          </a:xfrm>
          <a:prstGeom prst="line">
            <a:avLst/>
          </a:prstGeom>
          <a:ln w="28575">
            <a:solidFill>
              <a:srgbClr val="401C2C"/>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16325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Versions</a:t>
            </a:r>
            <a:endParaRPr lang="zh-TW" altLang="en-US" dirty="0"/>
          </a:p>
        </p:txBody>
      </p:sp>
    </p:spTree>
    <p:extLst>
      <p:ext uri="{BB962C8B-B14F-4D97-AF65-F5344CB8AC3E}">
        <p14:creationId xmlns:p14="http://schemas.microsoft.com/office/powerpoint/2010/main" val="541711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Versions</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3" name="文字方塊 2"/>
          <p:cNvSpPr txBox="1"/>
          <p:nvPr/>
        </p:nvSpPr>
        <p:spPr>
          <a:xfrm>
            <a:off x="1582654" y="1339332"/>
            <a:ext cx="2253006" cy="461665"/>
          </a:xfrm>
          <a:prstGeom prst="rect">
            <a:avLst/>
          </a:prstGeom>
          <a:solidFill>
            <a:srgbClr val="3973E6"/>
          </a:solidFill>
        </p:spPr>
        <p:txBody>
          <a:bodyPr wrap="square" rtlCol="0">
            <a:spAutoFit/>
          </a:bodyPr>
          <a:lstStyle/>
          <a:p>
            <a:pPr algn="ctr"/>
            <a:r>
              <a:rPr lang="en-US" altLang="zh-TW" sz="2400" b="1" dirty="0" smtClean="0">
                <a:solidFill>
                  <a:schemeClr val="bg1"/>
                </a:solidFill>
              </a:rPr>
              <a:t>Phone System</a:t>
            </a:r>
            <a:endParaRPr lang="zh-TW" altLang="en-US" sz="2400" b="1" dirty="0">
              <a:solidFill>
                <a:schemeClr val="bg1"/>
              </a:solidFill>
            </a:endParaRPr>
          </a:p>
        </p:txBody>
      </p:sp>
      <p:sp>
        <p:nvSpPr>
          <p:cNvPr id="9" name="文字方塊 8"/>
          <p:cNvSpPr txBox="1"/>
          <p:nvPr/>
        </p:nvSpPr>
        <p:spPr>
          <a:xfrm>
            <a:off x="8644901" y="1339331"/>
            <a:ext cx="2253006" cy="461665"/>
          </a:xfrm>
          <a:prstGeom prst="rect">
            <a:avLst/>
          </a:prstGeom>
          <a:solidFill>
            <a:srgbClr val="3973E6"/>
          </a:solidFill>
        </p:spPr>
        <p:txBody>
          <a:bodyPr wrap="square" rtlCol="0">
            <a:spAutoFit/>
          </a:bodyPr>
          <a:lstStyle/>
          <a:p>
            <a:pPr algn="ctr"/>
            <a:r>
              <a:rPr lang="en-US" altLang="zh-TW" sz="2400" b="1" dirty="0" err="1" smtClean="0">
                <a:solidFill>
                  <a:schemeClr val="bg1"/>
                </a:solidFill>
              </a:rPr>
              <a:t>Omnichannel</a:t>
            </a:r>
            <a:endParaRPr lang="zh-TW" altLang="en-US" sz="2400" b="1" dirty="0">
              <a:solidFill>
                <a:schemeClr val="bg1"/>
              </a:solidFill>
            </a:endParaRPr>
          </a:p>
        </p:txBody>
      </p:sp>
      <p:grpSp>
        <p:nvGrpSpPr>
          <p:cNvPr id="74" name="群組 73"/>
          <p:cNvGrpSpPr/>
          <p:nvPr/>
        </p:nvGrpSpPr>
        <p:grpSpPr>
          <a:xfrm>
            <a:off x="-312655" y="2168159"/>
            <a:ext cx="7407859" cy="3819339"/>
            <a:chOff x="-312655" y="2516957"/>
            <a:chExt cx="7407859" cy="3819339"/>
          </a:xfrm>
        </p:grpSpPr>
        <p:graphicFrame>
          <p:nvGraphicFramePr>
            <p:cNvPr id="2" name="資料庫圖表 1"/>
            <p:cNvGraphicFramePr/>
            <p:nvPr>
              <p:extLst>
                <p:ext uri="{D42A27DB-BD31-4B8C-83A1-F6EECF244321}">
                  <p14:modId xmlns:p14="http://schemas.microsoft.com/office/powerpoint/2010/main" val="2243268637"/>
                </p:ext>
              </p:extLst>
            </p:nvPr>
          </p:nvGraphicFramePr>
          <p:xfrm>
            <a:off x="-312655" y="2516957"/>
            <a:ext cx="6032628" cy="3819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群組 29"/>
            <p:cNvGrpSpPr/>
            <p:nvPr/>
          </p:nvGrpSpPr>
          <p:grpSpPr>
            <a:xfrm>
              <a:off x="3173807" y="5282530"/>
              <a:ext cx="3481379" cy="307777"/>
              <a:chOff x="3525625" y="2753845"/>
              <a:chExt cx="3481379" cy="307777"/>
            </a:xfrm>
          </p:grpSpPr>
          <p:sp>
            <p:nvSpPr>
              <p:cNvPr id="14" name="文字方塊 13"/>
              <p:cNvSpPr txBox="1"/>
              <p:nvPr/>
            </p:nvSpPr>
            <p:spPr>
              <a:xfrm>
                <a:off x="4848266" y="2753845"/>
                <a:ext cx="2158738" cy="307777"/>
              </a:xfrm>
              <a:prstGeom prst="rect">
                <a:avLst/>
              </a:prstGeom>
              <a:noFill/>
            </p:spPr>
            <p:txBody>
              <a:bodyPr wrap="square" rtlCol="0">
                <a:spAutoFit/>
              </a:bodyPr>
              <a:lstStyle/>
              <a:p>
                <a:r>
                  <a:rPr lang="zh-TW" altLang="en-US" sz="1400" b="1" dirty="0">
                    <a:solidFill>
                      <a:schemeClr val="bg1">
                        <a:lumMod val="50000"/>
                      </a:schemeClr>
                    </a:solidFill>
                  </a:rPr>
                  <a:t>小</a:t>
                </a:r>
                <a:r>
                  <a:rPr lang="zh-TW" altLang="en-US" sz="1400" b="1" dirty="0" smtClean="0">
                    <a:solidFill>
                      <a:schemeClr val="bg1">
                        <a:lumMod val="50000"/>
                      </a:schemeClr>
                    </a:solidFill>
                  </a:rPr>
                  <a:t>團隊的最佳選擇</a:t>
                </a:r>
                <a:endParaRPr lang="zh-TW" altLang="en-US" sz="1400" b="1" dirty="0">
                  <a:solidFill>
                    <a:schemeClr val="bg1">
                      <a:lumMod val="50000"/>
                    </a:schemeClr>
                  </a:solidFill>
                </a:endParaRPr>
              </a:p>
            </p:txBody>
          </p:sp>
          <p:cxnSp>
            <p:nvCxnSpPr>
              <p:cNvPr id="21" name="直線接點 20"/>
              <p:cNvCxnSpPr>
                <a:endCxn id="14" idx="1"/>
              </p:cNvCxnSpPr>
              <p:nvPr/>
            </p:nvCxnSpPr>
            <p:spPr>
              <a:xfrm flipV="1">
                <a:off x="3618059" y="2907734"/>
                <a:ext cx="1230207" cy="51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flipV="1">
                <a:off x="3525625" y="2855318"/>
                <a:ext cx="92434" cy="11512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 name="群組 43"/>
            <p:cNvGrpSpPr/>
            <p:nvPr/>
          </p:nvGrpSpPr>
          <p:grpSpPr>
            <a:xfrm>
              <a:off x="3481759" y="4642979"/>
              <a:ext cx="3591476" cy="307777"/>
              <a:chOff x="3352932" y="3611287"/>
              <a:chExt cx="3591476" cy="307777"/>
            </a:xfrm>
          </p:grpSpPr>
          <p:grpSp>
            <p:nvGrpSpPr>
              <p:cNvPr id="31" name="群組 30"/>
              <p:cNvGrpSpPr/>
              <p:nvPr/>
            </p:nvGrpSpPr>
            <p:grpSpPr>
              <a:xfrm>
                <a:off x="3445366" y="3611287"/>
                <a:ext cx="3499042" cy="307777"/>
                <a:chOff x="3135331" y="2758992"/>
                <a:chExt cx="3499042" cy="307777"/>
              </a:xfrm>
            </p:grpSpPr>
            <p:sp>
              <p:nvSpPr>
                <p:cNvPr id="32" name="文字方塊 31"/>
                <p:cNvSpPr txBox="1"/>
                <p:nvPr/>
              </p:nvSpPr>
              <p:spPr>
                <a:xfrm>
                  <a:off x="4475635" y="2758992"/>
                  <a:ext cx="2158738" cy="307777"/>
                </a:xfrm>
                <a:prstGeom prst="rect">
                  <a:avLst/>
                </a:prstGeom>
                <a:noFill/>
              </p:spPr>
              <p:txBody>
                <a:bodyPr wrap="square" rtlCol="0">
                  <a:spAutoFit/>
                </a:bodyPr>
                <a:lstStyle/>
                <a:p>
                  <a:r>
                    <a:rPr lang="zh-TW" altLang="en-US" sz="1400" b="1" dirty="0">
                      <a:solidFill>
                        <a:schemeClr val="bg1">
                          <a:lumMod val="50000"/>
                        </a:schemeClr>
                      </a:solidFill>
                    </a:rPr>
                    <a:t>成長</a:t>
                  </a:r>
                  <a:r>
                    <a:rPr lang="zh-TW" altLang="en-US" sz="1400" b="1" dirty="0" smtClean="0">
                      <a:solidFill>
                        <a:schemeClr val="bg1">
                          <a:lumMod val="50000"/>
                        </a:schemeClr>
                      </a:solidFill>
                    </a:rPr>
                    <a:t>中團隊的最佳選擇</a:t>
                  </a:r>
                  <a:endParaRPr lang="zh-TW" altLang="en-US" sz="1400" b="1" dirty="0">
                    <a:solidFill>
                      <a:schemeClr val="bg1">
                        <a:lumMod val="50000"/>
                      </a:schemeClr>
                    </a:solidFill>
                  </a:endParaRPr>
                </a:p>
              </p:txBody>
            </p:sp>
            <p:cxnSp>
              <p:nvCxnSpPr>
                <p:cNvPr id="33" name="直線接點 32"/>
                <p:cNvCxnSpPr/>
                <p:nvPr/>
              </p:nvCxnSpPr>
              <p:spPr>
                <a:xfrm flipV="1">
                  <a:off x="3135331" y="2912881"/>
                  <a:ext cx="1340304" cy="199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橢圓 36"/>
              <p:cNvSpPr/>
              <p:nvPr/>
            </p:nvSpPr>
            <p:spPr>
              <a:xfrm flipV="1">
                <a:off x="3352932" y="3727529"/>
                <a:ext cx="92434" cy="11512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3" name="群組 42"/>
            <p:cNvGrpSpPr/>
            <p:nvPr/>
          </p:nvGrpSpPr>
          <p:grpSpPr>
            <a:xfrm>
              <a:off x="3740720" y="4002311"/>
              <a:ext cx="3354484" cy="307777"/>
              <a:chOff x="3292704" y="4626847"/>
              <a:chExt cx="3354484" cy="307777"/>
            </a:xfrm>
          </p:grpSpPr>
          <p:grpSp>
            <p:nvGrpSpPr>
              <p:cNvPr id="38" name="群組 37"/>
              <p:cNvGrpSpPr/>
              <p:nvPr/>
            </p:nvGrpSpPr>
            <p:grpSpPr>
              <a:xfrm>
                <a:off x="3385138" y="4626847"/>
                <a:ext cx="3262050" cy="307777"/>
                <a:chOff x="2966962" y="2758992"/>
                <a:chExt cx="3262050" cy="307777"/>
              </a:xfrm>
            </p:grpSpPr>
            <p:sp>
              <p:nvSpPr>
                <p:cNvPr id="39" name="文字方塊 38"/>
                <p:cNvSpPr txBox="1"/>
                <p:nvPr/>
              </p:nvSpPr>
              <p:spPr>
                <a:xfrm>
                  <a:off x="4070274" y="2758992"/>
                  <a:ext cx="2158738" cy="307777"/>
                </a:xfrm>
                <a:prstGeom prst="rect">
                  <a:avLst/>
                </a:prstGeom>
                <a:noFill/>
              </p:spPr>
              <p:txBody>
                <a:bodyPr wrap="square" rtlCol="0">
                  <a:spAutoFit/>
                </a:bodyPr>
                <a:lstStyle/>
                <a:p>
                  <a:r>
                    <a:rPr lang="zh-TW" altLang="en-US" sz="1400" b="1" dirty="0" smtClean="0">
                      <a:solidFill>
                        <a:schemeClr val="bg1">
                          <a:lumMod val="50000"/>
                        </a:schemeClr>
                      </a:solidFill>
                    </a:rPr>
                    <a:t>大型團隊的最佳選擇</a:t>
                  </a:r>
                  <a:endParaRPr lang="zh-TW" altLang="en-US" sz="1400" b="1" dirty="0">
                    <a:solidFill>
                      <a:schemeClr val="bg1">
                        <a:lumMod val="50000"/>
                      </a:schemeClr>
                    </a:solidFill>
                  </a:endParaRPr>
                </a:p>
              </p:txBody>
            </p:sp>
            <p:cxnSp>
              <p:nvCxnSpPr>
                <p:cNvPr id="40" name="直線接點 39"/>
                <p:cNvCxnSpPr>
                  <a:stCxn id="42" idx="6"/>
                  <a:endCxn id="39" idx="1"/>
                </p:cNvCxnSpPr>
                <p:nvPr/>
              </p:nvCxnSpPr>
              <p:spPr>
                <a:xfrm>
                  <a:off x="2966962" y="2912879"/>
                  <a:ext cx="1103312" cy="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橢圓 41"/>
              <p:cNvSpPr/>
              <p:nvPr/>
            </p:nvSpPr>
            <p:spPr>
              <a:xfrm flipV="1">
                <a:off x="3292704" y="4723171"/>
                <a:ext cx="92434" cy="11512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 name="群組 44"/>
            <p:cNvGrpSpPr/>
            <p:nvPr/>
          </p:nvGrpSpPr>
          <p:grpSpPr>
            <a:xfrm>
              <a:off x="3869569" y="3359179"/>
              <a:ext cx="2996272" cy="307777"/>
              <a:chOff x="3386974" y="4626847"/>
              <a:chExt cx="2996272" cy="307777"/>
            </a:xfrm>
          </p:grpSpPr>
          <p:grpSp>
            <p:nvGrpSpPr>
              <p:cNvPr id="46" name="群組 45"/>
              <p:cNvGrpSpPr/>
              <p:nvPr/>
            </p:nvGrpSpPr>
            <p:grpSpPr>
              <a:xfrm>
                <a:off x="3479408" y="4626847"/>
                <a:ext cx="2903838" cy="307777"/>
                <a:chOff x="3061232" y="2758992"/>
                <a:chExt cx="2903838" cy="307777"/>
              </a:xfrm>
            </p:grpSpPr>
            <p:sp>
              <p:nvSpPr>
                <p:cNvPr id="48" name="文字方塊 47"/>
                <p:cNvSpPr txBox="1"/>
                <p:nvPr/>
              </p:nvSpPr>
              <p:spPr>
                <a:xfrm>
                  <a:off x="3806332" y="2758992"/>
                  <a:ext cx="2158738" cy="307777"/>
                </a:xfrm>
                <a:prstGeom prst="rect">
                  <a:avLst/>
                </a:prstGeom>
                <a:noFill/>
              </p:spPr>
              <p:txBody>
                <a:bodyPr wrap="square" rtlCol="0">
                  <a:spAutoFit/>
                </a:bodyPr>
                <a:lstStyle/>
                <a:p>
                  <a:r>
                    <a:rPr lang="zh-TW" altLang="en-US" sz="1400" b="1" dirty="0" smtClean="0">
                      <a:solidFill>
                        <a:schemeClr val="bg1">
                          <a:lumMod val="50000"/>
                        </a:schemeClr>
                      </a:solidFill>
                    </a:rPr>
                    <a:t>企業的最佳選擇</a:t>
                  </a:r>
                  <a:endParaRPr lang="zh-TW" altLang="en-US" sz="1400" b="1" dirty="0">
                    <a:solidFill>
                      <a:schemeClr val="bg1">
                        <a:lumMod val="50000"/>
                      </a:schemeClr>
                    </a:solidFill>
                  </a:endParaRPr>
                </a:p>
              </p:txBody>
            </p:sp>
            <p:cxnSp>
              <p:nvCxnSpPr>
                <p:cNvPr id="49" name="直線接點 48"/>
                <p:cNvCxnSpPr>
                  <a:endCxn id="48" idx="1"/>
                </p:cNvCxnSpPr>
                <p:nvPr/>
              </p:nvCxnSpPr>
              <p:spPr>
                <a:xfrm>
                  <a:off x="3061232" y="2912880"/>
                  <a:ext cx="745100"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 name="橢圓 46"/>
              <p:cNvSpPr/>
              <p:nvPr/>
            </p:nvSpPr>
            <p:spPr>
              <a:xfrm flipV="1">
                <a:off x="3386974" y="4723171"/>
                <a:ext cx="92434" cy="11512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5" name="群組 74"/>
          <p:cNvGrpSpPr/>
          <p:nvPr/>
        </p:nvGrpSpPr>
        <p:grpSpPr>
          <a:xfrm>
            <a:off x="5575817" y="2168158"/>
            <a:ext cx="7211901" cy="3819339"/>
            <a:chOff x="5575817" y="2516956"/>
            <a:chExt cx="7211901" cy="3819339"/>
          </a:xfrm>
        </p:grpSpPr>
        <p:graphicFrame>
          <p:nvGraphicFramePr>
            <p:cNvPr id="11" name="資料庫圖表 10"/>
            <p:cNvGraphicFramePr/>
            <p:nvPr>
              <p:extLst>
                <p:ext uri="{D42A27DB-BD31-4B8C-83A1-F6EECF244321}">
                  <p14:modId xmlns:p14="http://schemas.microsoft.com/office/powerpoint/2010/main" val="1244129944"/>
                </p:ext>
              </p:extLst>
            </p:nvPr>
          </p:nvGraphicFramePr>
          <p:xfrm>
            <a:off x="6755090" y="2516956"/>
            <a:ext cx="6032628" cy="38193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5" name="群組 54"/>
            <p:cNvGrpSpPr/>
            <p:nvPr/>
          </p:nvGrpSpPr>
          <p:grpSpPr>
            <a:xfrm>
              <a:off x="5943331" y="5768192"/>
              <a:ext cx="3188441" cy="307777"/>
              <a:chOff x="4176490" y="5386056"/>
              <a:chExt cx="3188441" cy="307777"/>
            </a:xfrm>
          </p:grpSpPr>
          <p:grpSp>
            <p:nvGrpSpPr>
              <p:cNvPr id="56" name="群組 55"/>
              <p:cNvGrpSpPr/>
              <p:nvPr/>
            </p:nvGrpSpPr>
            <p:grpSpPr>
              <a:xfrm>
                <a:off x="4176490" y="5386056"/>
                <a:ext cx="3092875" cy="307777"/>
                <a:chOff x="3758314" y="3518201"/>
                <a:chExt cx="3092875" cy="307777"/>
              </a:xfrm>
            </p:grpSpPr>
            <p:sp>
              <p:nvSpPr>
                <p:cNvPr id="58" name="文字方塊 57"/>
                <p:cNvSpPr txBox="1"/>
                <p:nvPr/>
              </p:nvSpPr>
              <p:spPr>
                <a:xfrm>
                  <a:off x="3758314" y="3518201"/>
                  <a:ext cx="2158738" cy="307777"/>
                </a:xfrm>
                <a:prstGeom prst="rect">
                  <a:avLst/>
                </a:prstGeom>
                <a:noFill/>
              </p:spPr>
              <p:txBody>
                <a:bodyPr wrap="square" rtlCol="0">
                  <a:spAutoFit/>
                </a:bodyPr>
                <a:lstStyle/>
                <a:p>
                  <a:pPr algn="r"/>
                  <a:r>
                    <a:rPr lang="zh-TW" altLang="en-US" sz="1400" b="1" dirty="0" smtClean="0">
                      <a:solidFill>
                        <a:schemeClr val="bg1">
                          <a:lumMod val="50000"/>
                        </a:schemeClr>
                      </a:solidFill>
                    </a:rPr>
                    <a:t>大型團隊的最佳選擇</a:t>
                  </a:r>
                  <a:endParaRPr lang="zh-TW" altLang="en-US" sz="1400" b="1" dirty="0">
                    <a:solidFill>
                      <a:schemeClr val="bg1">
                        <a:lumMod val="50000"/>
                      </a:schemeClr>
                    </a:solidFill>
                  </a:endParaRPr>
                </a:p>
              </p:txBody>
            </p:sp>
            <p:cxnSp>
              <p:nvCxnSpPr>
                <p:cNvPr id="59" name="直線接點 58"/>
                <p:cNvCxnSpPr>
                  <a:stCxn id="58" idx="3"/>
                </p:cNvCxnSpPr>
                <p:nvPr/>
              </p:nvCxnSpPr>
              <p:spPr>
                <a:xfrm>
                  <a:off x="5917052" y="3672090"/>
                  <a:ext cx="934137" cy="436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7" name="橢圓 56"/>
              <p:cNvSpPr/>
              <p:nvPr/>
            </p:nvSpPr>
            <p:spPr>
              <a:xfrm flipV="1">
                <a:off x="7272497" y="5486742"/>
                <a:ext cx="92434" cy="11512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8" name="群組 67"/>
            <p:cNvGrpSpPr/>
            <p:nvPr/>
          </p:nvGrpSpPr>
          <p:grpSpPr>
            <a:xfrm>
              <a:off x="5575817" y="2868266"/>
              <a:ext cx="3188441" cy="307777"/>
              <a:chOff x="4176490" y="5386056"/>
              <a:chExt cx="3188441" cy="307777"/>
            </a:xfrm>
          </p:grpSpPr>
          <p:grpSp>
            <p:nvGrpSpPr>
              <p:cNvPr id="69" name="群組 68"/>
              <p:cNvGrpSpPr/>
              <p:nvPr/>
            </p:nvGrpSpPr>
            <p:grpSpPr>
              <a:xfrm>
                <a:off x="4176490" y="5386056"/>
                <a:ext cx="3092875" cy="307777"/>
                <a:chOff x="3758314" y="3518201"/>
                <a:chExt cx="3092875" cy="307777"/>
              </a:xfrm>
            </p:grpSpPr>
            <p:sp>
              <p:nvSpPr>
                <p:cNvPr id="71" name="文字方塊 70"/>
                <p:cNvSpPr txBox="1"/>
                <p:nvPr/>
              </p:nvSpPr>
              <p:spPr>
                <a:xfrm>
                  <a:off x="3758314" y="3518201"/>
                  <a:ext cx="2158738" cy="307777"/>
                </a:xfrm>
                <a:prstGeom prst="rect">
                  <a:avLst/>
                </a:prstGeom>
                <a:noFill/>
              </p:spPr>
              <p:txBody>
                <a:bodyPr wrap="square" rtlCol="0">
                  <a:spAutoFit/>
                </a:bodyPr>
                <a:lstStyle/>
                <a:p>
                  <a:pPr algn="r"/>
                  <a:r>
                    <a:rPr lang="zh-TW" altLang="en-US" sz="1400" b="1" dirty="0" smtClean="0">
                      <a:solidFill>
                        <a:schemeClr val="bg1">
                          <a:lumMod val="50000"/>
                        </a:schemeClr>
                      </a:solidFill>
                    </a:rPr>
                    <a:t>企業的最佳選擇</a:t>
                  </a:r>
                  <a:endParaRPr lang="zh-TW" altLang="en-US" sz="1400" b="1" dirty="0">
                    <a:solidFill>
                      <a:schemeClr val="bg1">
                        <a:lumMod val="50000"/>
                      </a:schemeClr>
                    </a:solidFill>
                  </a:endParaRPr>
                </a:p>
              </p:txBody>
            </p:sp>
            <p:cxnSp>
              <p:nvCxnSpPr>
                <p:cNvPr id="72" name="直線接點 71"/>
                <p:cNvCxnSpPr>
                  <a:stCxn id="71" idx="3"/>
                </p:cNvCxnSpPr>
                <p:nvPr/>
              </p:nvCxnSpPr>
              <p:spPr>
                <a:xfrm>
                  <a:off x="5917052" y="3672090"/>
                  <a:ext cx="934137" cy="436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 name="橢圓 69"/>
              <p:cNvSpPr/>
              <p:nvPr/>
            </p:nvSpPr>
            <p:spPr>
              <a:xfrm flipV="1">
                <a:off x="7272497" y="5486742"/>
                <a:ext cx="92434" cy="115127"/>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73" name="文字方塊 72"/>
          <p:cNvSpPr txBox="1"/>
          <p:nvPr/>
        </p:nvSpPr>
        <p:spPr>
          <a:xfrm>
            <a:off x="7875825" y="6308030"/>
            <a:ext cx="4001947" cy="369332"/>
          </a:xfrm>
          <a:prstGeom prst="rect">
            <a:avLst/>
          </a:prstGeom>
          <a:noFill/>
        </p:spPr>
        <p:txBody>
          <a:bodyPr wrap="square" rtlCol="0">
            <a:spAutoFit/>
          </a:bodyPr>
          <a:lstStyle/>
          <a:p>
            <a:r>
              <a:rPr lang="en-US" altLang="zh-TW" u="sng" dirty="0">
                <a:solidFill>
                  <a:schemeClr val="tx2">
                    <a:lumMod val="50000"/>
                  </a:schemeClr>
                </a:solidFill>
                <a:hlinkClick r:id="rId12"/>
              </a:rPr>
              <a:t>Understanding </a:t>
            </a:r>
            <a:r>
              <a:rPr lang="en-US" altLang="zh-TW" u="sng" dirty="0" err="1">
                <a:solidFill>
                  <a:schemeClr val="tx2">
                    <a:lumMod val="50000"/>
                  </a:schemeClr>
                </a:solidFill>
                <a:hlinkClick r:id="rId12"/>
              </a:rPr>
              <a:t>Freshcaller</a:t>
            </a:r>
            <a:r>
              <a:rPr lang="en-US" altLang="zh-TW" u="sng" dirty="0">
                <a:solidFill>
                  <a:schemeClr val="tx2">
                    <a:lumMod val="50000"/>
                  </a:schemeClr>
                </a:solidFill>
                <a:hlinkClick r:id="rId12"/>
              </a:rPr>
              <a:t> Pricing Plans</a:t>
            </a:r>
            <a:endParaRPr lang="zh-TW" altLang="en-US" u="sng" dirty="0">
              <a:solidFill>
                <a:schemeClr val="tx2">
                  <a:lumMod val="50000"/>
                </a:schemeClr>
              </a:solidFill>
            </a:endParaRPr>
          </a:p>
        </p:txBody>
      </p:sp>
    </p:spTree>
    <p:extLst>
      <p:ext uri="{BB962C8B-B14F-4D97-AF65-F5344CB8AC3E}">
        <p14:creationId xmlns:p14="http://schemas.microsoft.com/office/powerpoint/2010/main" val="331031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58711" y="2802731"/>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Phone System</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Tree>
    <p:extLst>
      <p:ext uri="{BB962C8B-B14F-4D97-AF65-F5344CB8AC3E}">
        <p14:creationId xmlns:p14="http://schemas.microsoft.com/office/powerpoint/2010/main" val="226039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Blossom</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5" name="文字方塊 4"/>
          <p:cNvSpPr txBox="1"/>
          <p:nvPr/>
        </p:nvSpPr>
        <p:spPr>
          <a:xfrm>
            <a:off x="952107" y="1197204"/>
            <a:ext cx="9643621" cy="55399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800" dirty="0" smtClean="0"/>
              <a:t>每月</a:t>
            </a:r>
            <a:r>
              <a:rPr lang="en-US" altLang="zh-TW" sz="2800" dirty="0" smtClean="0"/>
              <a:t>1000</a:t>
            </a:r>
            <a:r>
              <a:rPr lang="zh-TW" altLang="en-US" sz="2800" dirty="0" smtClean="0"/>
              <a:t>分鐘免費撥</a:t>
            </a:r>
            <a:r>
              <a:rPr lang="zh-TW" altLang="en-US" sz="2800" dirty="0"/>
              <a:t>入</a:t>
            </a:r>
            <a:r>
              <a:rPr lang="zh-TW" altLang="en-US" sz="2800" dirty="0" smtClean="0"/>
              <a:t>電話</a:t>
            </a:r>
            <a:r>
              <a:rPr lang="en-US" altLang="zh-TW" sz="2800" dirty="0" smtClean="0"/>
              <a:t>(</a:t>
            </a:r>
            <a:r>
              <a:rPr lang="en-US" altLang="zh-TW" sz="2800" dirty="0"/>
              <a:t>for calls attended on browsers)</a:t>
            </a:r>
          </a:p>
          <a:p>
            <a:pPr marL="285750" indent="-285750">
              <a:lnSpc>
                <a:spcPct val="150000"/>
              </a:lnSpc>
              <a:buFont typeface="Arial" panose="020B0604020202020204" pitchFamily="34" charset="0"/>
              <a:buChar char="•"/>
            </a:pPr>
            <a:r>
              <a:rPr lang="zh-TW" altLang="en-US" sz="2800" dirty="0" smtClean="0"/>
              <a:t>號碼植入</a:t>
            </a:r>
            <a:endParaRPr lang="en-US" altLang="zh-TW" sz="2800" dirty="0" smtClean="0"/>
          </a:p>
          <a:p>
            <a:pPr marL="285750" indent="-285750">
              <a:lnSpc>
                <a:spcPct val="150000"/>
              </a:lnSpc>
              <a:buFont typeface="Arial" panose="020B0604020202020204" pitchFamily="34" charset="0"/>
              <a:buChar char="•"/>
            </a:pPr>
            <a:r>
              <a:rPr lang="zh-TW" altLang="en-US" sz="2800" dirty="0" smtClean="0"/>
              <a:t>基本型</a:t>
            </a:r>
            <a:r>
              <a:rPr lang="en-US" altLang="zh-TW" sz="2800" dirty="0"/>
              <a:t>C</a:t>
            </a:r>
            <a:r>
              <a:rPr lang="en-US" altLang="zh-TW" sz="2800" dirty="0" smtClean="0"/>
              <a:t>all queue</a:t>
            </a:r>
          </a:p>
          <a:p>
            <a:pPr marL="285750" indent="-285750">
              <a:lnSpc>
                <a:spcPct val="150000"/>
              </a:lnSpc>
              <a:buFont typeface="Arial" panose="020B0604020202020204" pitchFamily="34" charset="0"/>
              <a:buChar char="•"/>
            </a:pPr>
            <a:r>
              <a:rPr lang="en-US" altLang="zh-TW" sz="2800" dirty="0" smtClean="0"/>
              <a:t>Wait queue(</a:t>
            </a:r>
            <a:r>
              <a:rPr lang="zh-TW" altLang="en-US" sz="2800" dirty="0" smtClean="0"/>
              <a:t>最多</a:t>
            </a:r>
            <a:r>
              <a:rPr lang="en-US" altLang="zh-TW" sz="2800" dirty="0" smtClean="0"/>
              <a:t>20</a:t>
            </a:r>
            <a:r>
              <a:rPr lang="zh-TW" altLang="en-US" sz="2800" dirty="0" smtClean="0"/>
              <a:t>人、</a:t>
            </a:r>
            <a:r>
              <a:rPr lang="en-US" altLang="zh-TW" sz="2800" dirty="0" smtClean="0"/>
              <a:t>10</a:t>
            </a:r>
            <a:r>
              <a:rPr lang="zh-TW" altLang="en-US" sz="2800" dirty="0" smtClean="0"/>
              <a:t>分鐘的等待時間</a:t>
            </a:r>
            <a:r>
              <a:rPr lang="en-US" altLang="zh-TW" sz="2800" dirty="0" smtClean="0"/>
              <a:t>)</a:t>
            </a:r>
          </a:p>
          <a:p>
            <a:pPr marL="285750" indent="-285750">
              <a:lnSpc>
                <a:spcPct val="150000"/>
              </a:lnSpc>
              <a:buFont typeface="Arial" panose="020B0604020202020204" pitchFamily="34" charset="0"/>
              <a:buChar char="•"/>
            </a:pPr>
            <a:r>
              <a:rPr lang="zh-TW" altLang="en-US" sz="2800" dirty="0"/>
              <a:t>語音</a:t>
            </a:r>
            <a:r>
              <a:rPr lang="zh-TW" altLang="en-US" sz="2800" dirty="0" smtClean="0"/>
              <a:t>信箱</a:t>
            </a:r>
            <a:endParaRPr lang="en-US" altLang="zh-TW" sz="2800" dirty="0" smtClean="0"/>
          </a:p>
          <a:p>
            <a:pPr marL="285750" indent="-285750">
              <a:lnSpc>
                <a:spcPct val="150000"/>
              </a:lnSpc>
              <a:buFont typeface="Arial" panose="020B0604020202020204" pitchFamily="34" charset="0"/>
              <a:buChar char="•"/>
            </a:pPr>
            <a:r>
              <a:rPr lang="zh-TW" altLang="en-US" sz="2800" dirty="0" smtClean="0"/>
              <a:t>溫和轉接電話</a:t>
            </a:r>
            <a:r>
              <a:rPr lang="en-US" altLang="zh-TW" sz="2800" dirty="0" smtClean="0"/>
              <a:t>(Warm Transfer)</a:t>
            </a:r>
            <a:endParaRPr lang="en-US" altLang="zh-TW" sz="2800" dirty="0"/>
          </a:p>
          <a:p>
            <a:pPr marL="285750" indent="-285750">
              <a:lnSpc>
                <a:spcPct val="150000"/>
              </a:lnSpc>
              <a:buFont typeface="Arial" panose="020B0604020202020204" pitchFamily="34" charset="0"/>
              <a:buChar char="•"/>
            </a:pPr>
            <a:r>
              <a:rPr lang="zh-TW" altLang="en-US" sz="2800" dirty="0" smtClean="0"/>
              <a:t>通話錄音</a:t>
            </a:r>
            <a:endParaRPr lang="en-US" altLang="zh-TW" sz="2800" dirty="0" smtClean="0"/>
          </a:p>
          <a:p>
            <a:pPr marL="285750" indent="-285750">
              <a:lnSpc>
                <a:spcPct val="150000"/>
              </a:lnSpc>
              <a:buFont typeface="Arial" panose="020B0604020202020204" pitchFamily="34" charset="0"/>
              <a:buChar char="•"/>
            </a:pPr>
            <a:r>
              <a:rPr lang="zh-TW" altLang="en-US" sz="2800" dirty="0" smtClean="0"/>
              <a:t>內建報告樣式</a:t>
            </a:r>
            <a:endParaRPr lang="en-US" altLang="zh-TW" sz="2800" dirty="0" smtClean="0"/>
          </a:p>
          <a:p>
            <a:pPr marL="285750" indent="-285750">
              <a:buFont typeface="Arial" panose="020B0604020202020204" pitchFamily="34" charset="0"/>
              <a:buChar char="•"/>
            </a:pPr>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66" y="1197204"/>
            <a:ext cx="558282" cy="5181556"/>
          </a:xfrm>
          <a:prstGeom prst="rect">
            <a:avLst/>
          </a:prstGeom>
        </p:spPr>
      </p:pic>
    </p:spTree>
    <p:extLst>
      <p:ext uri="{BB962C8B-B14F-4D97-AF65-F5344CB8AC3E}">
        <p14:creationId xmlns:p14="http://schemas.microsoft.com/office/powerpoint/2010/main" val="3766609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Garden</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5" name="文字方塊 4"/>
          <p:cNvSpPr txBox="1"/>
          <p:nvPr/>
        </p:nvSpPr>
        <p:spPr>
          <a:xfrm>
            <a:off x="980388" y="1159881"/>
            <a:ext cx="9643621" cy="51215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000" dirty="0" smtClean="0"/>
              <a:t>每月</a:t>
            </a:r>
            <a:r>
              <a:rPr lang="en-US" altLang="zh-TW" sz="2000" dirty="0"/>
              <a:t>2</a:t>
            </a:r>
            <a:r>
              <a:rPr lang="en-US" altLang="zh-TW" sz="2000" dirty="0" smtClean="0"/>
              <a:t>000</a:t>
            </a:r>
            <a:r>
              <a:rPr lang="zh-TW" altLang="en-US" sz="2000" dirty="0" smtClean="0"/>
              <a:t>分鐘免費撥入電話</a:t>
            </a:r>
            <a:r>
              <a:rPr lang="en-US" altLang="zh-TW" sz="2000" dirty="0"/>
              <a:t>(for calls attended on browsers)</a:t>
            </a:r>
          </a:p>
          <a:p>
            <a:pPr marL="285750" indent="-285750">
              <a:lnSpc>
                <a:spcPct val="150000"/>
              </a:lnSpc>
              <a:buFont typeface="Arial" panose="020B0604020202020204" pitchFamily="34" charset="0"/>
              <a:buChar char="•"/>
            </a:pPr>
            <a:r>
              <a:rPr lang="zh-TW" altLang="en-US" sz="2000" dirty="0"/>
              <a:t>號碼植</a:t>
            </a:r>
            <a:r>
              <a:rPr lang="zh-TW" altLang="en-US" sz="2000" dirty="0" smtClean="0"/>
              <a:t>入</a:t>
            </a:r>
            <a:endParaRPr lang="en-US" altLang="zh-TW" sz="2000" dirty="0" smtClean="0"/>
          </a:p>
          <a:p>
            <a:pPr marL="285750" indent="-285750">
              <a:lnSpc>
                <a:spcPct val="150000"/>
              </a:lnSpc>
              <a:buFont typeface="Arial" panose="020B0604020202020204" pitchFamily="34" charset="0"/>
              <a:buChar char="•"/>
            </a:pPr>
            <a:r>
              <a:rPr lang="zh-TW" altLang="en-US" sz="2000" dirty="0" smtClean="0"/>
              <a:t>電話監聽</a:t>
            </a:r>
            <a:endParaRPr lang="en-US" altLang="zh-TW" sz="2000" dirty="0" smtClean="0"/>
          </a:p>
          <a:p>
            <a:pPr marL="285750" indent="-285750">
              <a:lnSpc>
                <a:spcPct val="150000"/>
              </a:lnSpc>
              <a:buFont typeface="Arial" panose="020B0604020202020204" pitchFamily="34" charset="0"/>
              <a:buChar char="•"/>
            </a:pPr>
            <a:r>
              <a:rPr lang="en-US" altLang="zh-TW" sz="2000" dirty="0" smtClean="0"/>
              <a:t>IVR</a:t>
            </a:r>
          </a:p>
          <a:p>
            <a:pPr marL="285750" indent="-285750">
              <a:lnSpc>
                <a:spcPct val="150000"/>
              </a:lnSpc>
              <a:buFont typeface="Arial" panose="020B0604020202020204" pitchFamily="34" charset="0"/>
              <a:buChar char="•"/>
            </a:pPr>
            <a:r>
              <a:rPr lang="zh-TW" altLang="en-US" sz="2000" dirty="0" smtClean="0"/>
              <a:t>進階</a:t>
            </a:r>
            <a:r>
              <a:rPr lang="en-US" altLang="zh-TW" sz="2000" dirty="0" smtClean="0"/>
              <a:t>Call queues(Wait queue</a:t>
            </a:r>
            <a:r>
              <a:rPr lang="zh-TW" altLang="en-US" sz="2000" dirty="0" smtClean="0"/>
              <a:t>最多</a:t>
            </a:r>
            <a:r>
              <a:rPr lang="en-US" altLang="zh-TW" sz="2000" dirty="0" smtClean="0"/>
              <a:t>20</a:t>
            </a:r>
            <a:r>
              <a:rPr lang="zh-TW" altLang="en-US" sz="2000" dirty="0" smtClean="0"/>
              <a:t>人、</a:t>
            </a:r>
            <a:r>
              <a:rPr lang="en-US" altLang="zh-TW" sz="2000" dirty="0" smtClean="0"/>
              <a:t>10</a:t>
            </a:r>
            <a:r>
              <a:rPr lang="zh-TW" altLang="en-US" sz="2000" dirty="0" smtClean="0"/>
              <a:t>分鐘的等待時間</a:t>
            </a:r>
            <a:r>
              <a:rPr lang="en-US" altLang="zh-TW" sz="2000" dirty="0" smtClean="0"/>
              <a:t>)</a:t>
            </a:r>
          </a:p>
          <a:p>
            <a:pPr marL="285750" indent="-285750">
              <a:lnSpc>
                <a:spcPct val="150000"/>
              </a:lnSpc>
              <a:buFont typeface="Arial" panose="020B0604020202020204" pitchFamily="34" charset="0"/>
              <a:buChar char="•"/>
            </a:pPr>
            <a:r>
              <a:rPr lang="zh-TW" altLang="en-US" sz="2000" dirty="0" smtClean="0"/>
              <a:t>自訂報告分析格式</a:t>
            </a:r>
            <a:endParaRPr lang="en-US" altLang="zh-TW" sz="2000" dirty="0" smtClean="0"/>
          </a:p>
          <a:p>
            <a:pPr marL="285750" indent="-285750">
              <a:lnSpc>
                <a:spcPct val="150000"/>
              </a:lnSpc>
              <a:buFont typeface="Arial" panose="020B0604020202020204" pitchFamily="34" charset="0"/>
              <a:buChar char="•"/>
            </a:pPr>
            <a:r>
              <a:rPr lang="zh-TW" altLang="en-US" sz="2000" dirty="0" smtClean="0"/>
              <a:t>多方通話</a:t>
            </a:r>
            <a:endParaRPr lang="en-US" altLang="zh-TW" sz="2000" dirty="0" smtClean="0"/>
          </a:p>
          <a:p>
            <a:pPr marL="285750" indent="-285750">
              <a:lnSpc>
                <a:spcPct val="150000"/>
              </a:lnSpc>
              <a:buFont typeface="Arial" panose="020B0604020202020204" pitchFamily="34" charset="0"/>
              <a:buChar char="•"/>
            </a:pPr>
            <a:r>
              <a:rPr lang="en-US" altLang="zh-TW" sz="2000" dirty="0" smtClean="0"/>
              <a:t>SIP</a:t>
            </a:r>
            <a:r>
              <a:rPr lang="zh-TW" altLang="en-US" sz="2000" dirty="0" smtClean="0"/>
              <a:t>連接行動裝置</a:t>
            </a:r>
            <a:endParaRPr lang="en-US" altLang="zh-TW" sz="2000" dirty="0" smtClean="0"/>
          </a:p>
          <a:p>
            <a:pPr marL="285750" indent="-285750">
              <a:lnSpc>
                <a:spcPct val="150000"/>
              </a:lnSpc>
              <a:buFont typeface="Arial" panose="020B0604020202020204" pitchFamily="34" charset="0"/>
              <a:buChar char="•"/>
            </a:pPr>
            <a:r>
              <a:rPr lang="zh-TW" altLang="en-US" sz="2000" dirty="0" smtClean="0"/>
              <a:t>電話分機</a:t>
            </a:r>
            <a:endParaRPr lang="en-US" altLang="zh-TW" sz="2000" dirty="0" smtClean="0"/>
          </a:p>
          <a:p>
            <a:pPr marL="285750" indent="-285750">
              <a:lnSpc>
                <a:spcPct val="150000"/>
              </a:lnSpc>
              <a:buFont typeface="Arial" panose="020B0604020202020204" pitchFamily="34" charset="0"/>
              <a:buChar char="•"/>
            </a:pPr>
            <a:r>
              <a:rPr lang="zh-TW" altLang="en-US" sz="2000" dirty="0" smtClean="0"/>
              <a:t>電話分類</a:t>
            </a:r>
            <a:endParaRPr lang="en-US" altLang="zh-TW" sz="2000" dirty="0"/>
          </a:p>
          <a:p>
            <a:pPr marL="285750" indent="-285750">
              <a:lnSpc>
                <a:spcPct val="150000"/>
              </a:lnSpc>
              <a:buFont typeface="Arial" panose="020B0604020202020204" pitchFamily="34" charset="0"/>
              <a:buChar char="•"/>
            </a:pPr>
            <a:r>
              <a:rPr lang="zh-TW" altLang="en-US" sz="2000" dirty="0" smtClean="0"/>
              <a:t>電話保留</a:t>
            </a:r>
            <a:endParaRPr lang="en-US" altLang="zh-TW" sz="2000" dirty="0" smtClean="0"/>
          </a:p>
        </p:txBody>
      </p:sp>
      <p:grpSp>
        <p:nvGrpSpPr>
          <p:cNvPr id="3" name="群組 2"/>
          <p:cNvGrpSpPr/>
          <p:nvPr/>
        </p:nvGrpSpPr>
        <p:grpSpPr>
          <a:xfrm>
            <a:off x="838200" y="1056187"/>
            <a:ext cx="465141" cy="5363467"/>
            <a:chOff x="838200" y="1056187"/>
            <a:chExt cx="465141" cy="5363467"/>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56187"/>
              <a:ext cx="465141" cy="4317092"/>
            </a:xfrm>
            <a:prstGeom prst="rect">
              <a:avLst/>
            </a:prstGeom>
          </p:spPr>
        </p:pic>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t="1483" b="73405"/>
            <a:stretch/>
          </p:blipFill>
          <p:spPr>
            <a:xfrm>
              <a:off x="838200" y="5335571"/>
              <a:ext cx="465141" cy="1084083"/>
            </a:xfrm>
            <a:prstGeom prst="rect">
              <a:avLst/>
            </a:prstGeom>
          </p:spPr>
        </p:pic>
      </p:grpSp>
    </p:spTree>
    <p:extLst>
      <p:ext uri="{BB962C8B-B14F-4D97-AF65-F5344CB8AC3E}">
        <p14:creationId xmlns:p14="http://schemas.microsoft.com/office/powerpoint/2010/main" val="1922841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Estate</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5" name="文字方塊 4"/>
          <p:cNvSpPr txBox="1"/>
          <p:nvPr/>
        </p:nvSpPr>
        <p:spPr>
          <a:xfrm>
            <a:off x="1008668" y="1046760"/>
            <a:ext cx="9643621"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400" dirty="0" smtClean="0"/>
              <a:t>每月</a:t>
            </a:r>
            <a:r>
              <a:rPr lang="en-US" altLang="zh-TW" sz="2400" dirty="0" smtClean="0"/>
              <a:t>3000</a:t>
            </a:r>
            <a:r>
              <a:rPr lang="zh-TW" altLang="en-US" sz="2400" dirty="0" smtClean="0"/>
              <a:t>分鐘免費撥入電話</a:t>
            </a:r>
            <a:r>
              <a:rPr lang="en-US" altLang="zh-TW" sz="2400" dirty="0"/>
              <a:t>(for calls attended on browsers)</a:t>
            </a:r>
          </a:p>
          <a:p>
            <a:pPr marL="285750" indent="-285750">
              <a:lnSpc>
                <a:spcPct val="150000"/>
              </a:lnSpc>
              <a:buFont typeface="Arial" panose="020B0604020202020204" pitchFamily="34" charset="0"/>
              <a:buChar char="•"/>
            </a:pPr>
            <a:r>
              <a:rPr lang="zh-TW" altLang="en-US" sz="2400" dirty="0"/>
              <a:t>號碼植</a:t>
            </a:r>
            <a:r>
              <a:rPr lang="zh-TW" altLang="en-US" sz="2400" dirty="0" smtClean="0"/>
              <a:t>入</a:t>
            </a:r>
            <a:endParaRPr lang="en-US" altLang="zh-TW" sz="2400" dirty="0" smtClean="0"/>
          </a:p>
          <a:p>
            <a:pPr marL="285750" indent="-285750">
              <a:lnSpc>
                <a:spcPct val="150000"/>
              </a:lnSpc>
              <a:buFont typeface="Arial" panose="020B0604020202020204" pitchFamily="34" charset="0"/>
              <a:buChar char="•"/>
            </a:pPr>
            <a:r>
              <a:rPr lang="en-US" altLang="zh-TW" sz="2400" dirty="0" smtClean="0"/>
              <a:t>Holiday Routine</a:t>
            </a:r>
          </a:p>
          <a:p>
            <a:pPr marL="285750" indent="-285750">
              <a:lnSpc>
                <a:spcPct val="150000"/>
              </a:lnSpc>
              <a:buFont typeface="Arial" panose="020B0604020202020204" pitchFamily="34" charset="0"/>
              <a:buChar char="•"/>
            </a:pPr>
            <a:r>
              <a:rPr lang="zh-TW" altLang="en-US" sz="2400" dirty="0" smtClean="0"/>
              <a:t>進階電話指標</a:t>
            </a:r>
            <a:endParaRPr lang="en-US" altLang="zh-TW" sz="2400" dirty="0" smtClean="0"/>
          </a:p>
          <a:p>
            <a:pPr marL="285750" indent="-285750">
              <a:lnSpc>
                <a:spcPct val="150000"/>
              </a:lnSpc>
              <a:buFont typeface="Arial" panose="020B0604020202020204" pitchFamily="34" charset="0"/>
              <a:buChar char="•"/>
            </a:pPr>
            <a:r>
              <a:rPr lang="zh-TW" altLang="en-US" sz="2400" dirty="0"/>
              <a:t>強行加入</a:t>
            </a:r>
            <a:r>
              <a:rPr lang="zh-TW" altLang="en-US" sz="2400" dirty="0" smtClean="0"/>
              <a:t>電話</a:t>
            </a:r>
            <a:endParaRPr lang="en-US" altLang="zh-TW" sz="2400" dirty="0" smtClean="0"/>
          </a:p>
          <a:p>
            <a:pPr marL="285750" indent="-285750">
              <a:lnSpc>
                <a:spcPct val="150000"/>
              </a:lnSpc>
              <a:buFont typeface="Arial" panose="020B0604020202020204" pitchFamily="34" charset="0"/>
              <a:buChar char="•"/>
            </a:pPr>
            <a:r>
              <a:rPr lang="zh-TW" altLang="en-US" sz="2400" dirty="0" smtClean="0"/>
              <a:t>選擇退出電話錄音</a:t>
            </a:r>
            <a:endParaRPr lang="en-US" altLang="zh-TW" sz="2400" dirty="0" smtClean="0"/>
          </a:p>
          <a:p>
            <a:pPr marL="285750" indent="-285750">
              <a:lnSpc>
                <a:spcPct val="150000"/>
              </a:lnSpc>
              <a:buFont typeface="Arial" panose="020B0604020202020204" pitchFamily="34" charset="0"/>
              <a:buChar char="•"/>
            </a:pPr>
            <a:r>
              <a:rPr lang="en-US" altLang="zh-TW" sz="2400" dirty="0" smtClean="0"/>
              <a:t>Agent </a:t>
            </a:r>
            <a:r>
              <a:rPr lang="zh-TW" altLang="en-US" sz="2400" dirty="0" smtClean="0"/>
              <a:t>狀態報告</a:t>
            </a:r>
            <a:endParaRPr lang="en-US" altLang="zh-TW" sz="2400" dirty="0" smtClean="0"/>
          </a:p>
          <a:p>
            <a:pPr marL="285750" indent="-285750">
              <a:lnSpc>
                <a:spcPct val="150000"/>
              </a:lnSpc>
              <a:buFont typeface="Arial" panose="020B0604020202020204" pitchFamily="34" charset="0"/>
              <a:buChar char="•"/>
            </a:pPr>
            <a:r>
              <a:rPr lang="zh-TW" altLang="en-US" sz="2400" dirty="0"/>
              <a:t>回</a:t>
            </a:r>
            <a:r>
              <a:rPr lang="zh-TW" altLang="en-US" sz="2400" dirty="0" smtClean="0"/>
              <a:t>撥</a:t>
            </a:r>
            <a:r>
              <a:rPr lang="en-US" altLang="zh-TW" sz="2400" dirty="0" smtClean="0"/>
              <a:t>Call Queue</a:t>
            </a:r>
          </a:p>
          <a:p>
            <a:pPr marL="285750" indent="-285750">
              <a:lnSpc>
                <a:spcPct val="150000"/>
              </a:lnSpc>
              <a:buFont typeface="Arial" panose="020B0604020202020204" pitchFamily="34" charset="0"/>
              <a:buChar char="•"/>
            </a:pPr>
            <a:r>
              <a:rPr lang="zh-TW" altLang="en-US" sz="2400" dirty="0" smtClean="0"/>
              <a:t>自動化流程</a:t>
            </a:r>
            <a:endParaRPr lang="en-US" altLang="zh-TW" sz="2400" dirty="0" smtClean="0"/>
          </a:p>
        </p:txBody>
      </p:sp>
      <p:grpSp>
        <p:nvGrpSpPr>
          <p:cNvPr id="2" name="群組 1"/>
          <p:cNvGrpSpPr/>
          <p:nvPr/>
        </p:nvGrpSpPr>
        <p:grpSpPr>
          <a:xfrm>
            <a:off x="799707" y="1027906"/>
            <a:ext cx="484439" cy="5046495"/>
            <a:chOff x="799707" y="1027906"/>
            <a:chExt cx="484439" cy="5046495"/>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07" y="1027906"/>
              <a:ext cx="484439" cy="4496201"/>
            </a:xfrm>
            <a:prstGeom prst="rect">
              <a:avLst/>
            </a:prstGeom>
          </p:spPr>
        </p:pic>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263" b="86625"/>
            <a:stretch/>
          </p:blipFill>
          <p:spPr>
            <a:xfrm>
              <a:off x="799707" y="5574779"/>
              <a:ext cx="484439" cy="499622"/>
            </a:xfrm>
            <a:prstGeom prst="rect">
              <a:avLst/>
            </a:prstGeom>
          </p:spPr>
        </p:pic>
      </p:grpSp>
    </p:spTree>
    <p:extLst>
      <p:ext uri="{BB962C8B-B14F-4D97-AF65-F5344CB8AC3E}">
        <p14:creationId xmlns:p14="http://schemas.microsoft.com/office/powerpoint/2010/main" val="3240241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Forest</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5" name="文字方塊 4"/>
          <p:cNvSpPr txBox="1"/>
          <p:nvPr/>
        </p:nvSpPr>
        <p:spPr>
          <a:xfrm>
            <a:off x="1008668" y="1131601"/>
            <a:ext cx="9643621"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800" dirty="0" smtClean="0"/>
              <a:t>每月</a:t>
            </a:r>
            <a:r>
              <a:rPr lang="en-US" altLang="zh-TW" sz="2800" dirty="0" smtClean="0"/>
              <a:t>5000</a:t>
            </a:r>
            <a:r>
              <a:rPr lang="zh-TW" altLang="en-US" sz="2800" dirty="0" smtClean="0"/>
              <a:t>分鐘免費撥入電話</a:t>
            </a:r>
            <a:r>
              <a:rPr lang="en-US" altLang="zh-TW" sz="2800" dirty="0" smtClean="0"/>
              <a:t>(</a:t>
            </a:r>
            <a:r>
              <a:rPr lang="en-US" altLang="zh-TW" sz="2800" dirty="0"/>
              <a:t>for calls attended on browsers</a:t>
            </a:r>
            <a:r>
              <a:rPr lang="en-US" altLang="zh-TW" sz="2800" dirty="0" smtClean="0"/>
              <a:t>)</a:t>
            </a:r>
          </a:p>
          <a:p>
            <a:pPr marL="285750" indent="-285750">
              <a:lnSpc>
                <a:spcPct val="150000"/>
              </a:lnSpc>
              <a:buFont typeface="Arial" panose="020B0604020202020204" pitchFamily="34" charset="0"/>
              <a:buChar char="•"/>
            </a:pPr>
            <a:r>
              <a:rPr lang="zh-TW" altLang="en-US" sz="2800" dirty="0"/>
              <a:t>可在</a:t>
            </a:r>
            <a:r>
              <a:rPr lang="en-US" altLang="zh-TW" sz="2800" dirty="0" err="1" smtClean="0"/>
              <a:t>Freshdesk</a:t>
            </a:r>
            <a:r>
              <a:rPr lang="zh-TW" altLang="en-US" sz="2800" dirty="0" smtClean="0"/>
              <a:t>上使用</a:t>
            </a:r>
            <a:r>
              <a:rPr lang="en-US" altLang="zh-TW" sz="2800" dirty="0" err="1" smtClean="0"/>
              <a:t>Freshcaller</a:t>
            </a:r>
            <a:endParaRPr lang="en-US" altLang="zh-TW" sz="2800" dirty="0" smtClean="0"/>
          </a:p>
          <a:p>
            <a:pPr marL="285750" indent="-285750">
              <a:lnSpc>
                <a:spcPct val="150000"/>
              </a:lnSpc>
              <a:buFont typeface="Arial" panose="020B0604020202020204" pitchFamily="34" charset="0"/>
              <a:buChar char="•"/>
            </a:pPr>
            <a:r>
              <a:rPr lang="zh-TW" altLang="en-US" sz="2800" dirty="0" smtClean="0"/>
              <a:t>語言辨識</a:t>
            </a:r>
            <a:r>
              <a:rPr lang="en-US" altLang="zh-TW" sz="2800" dirty="0" smtClean="0"/>
              <a:t>(</a:t>
            </a:r>
            <a:r>
              <a:rPr lang="zh-TW" altLang="en-US" sz="2800" dirty="0"/>
              <a:t>目前僅支持英語的</a:t>
            </a:r>
            <a:r>
              <a:rPr lang="en-US" altLang="zh-TW" sz="2800" dirty="0" err="1" smtClean="0"/>
              <a:t>voicebot</a:t>
            </a:r>
            <a:r>
              <a:rPr lang="en-US" altLang="zh-TW" sz="2800" dirty="0" smtClean="0"/>
              <a:t>)(Phone Trees)(Freddy)</a:t>
            </a:r>
          </a:p>
          <a:p>
            <a:pPr marL="285750" indent="-285750">
              <a:lnSpc>
                <a:spcPct val="150000"/>
              </a:lnSpc>
              <a:buFont typeface="Arial" panose="020B0604020202020204" pitchFamily="34" charset="0"/>
              <a:buChar char="•"/>
            </a:pPr>
            <a:r>
              <a:rPr lang="en-US" altLang="zh-TW" sz="2800" dirty="0" err="1" smtClean="0"/>
              <a:t>Voicebot</a:t>
            </a:r>
            <a:r>
              <a:rPr lang="zh-TW" altLang="en-US" sz="2800" dirty="0" smtClean="0"/>
              <a:t>語音控制</a:t>
            </a:r>
            <a:r>
              <a:rPr lang="en-US" altLang="zh-TW" sz="2800" dirty="0" smtClean="0"/>
              <a:t>(Freddy)</a:t>
            </a:r>
          </a:p>
          <a:p>
            <a:pPr marL="285750" indent="-285750">
              <a:lnSpc>
                <a:spcPct val="150000"/>
              </a:lnSpc>
              <a:buFont typeface="Arial" panose="020B0604020202020204" pitchFamily="34" charset="0"/>
              <a:buChar char="•"/>
            </a:pPr>
            <a:r>
              <a:rPr lang="zh-TW" altLang="en-US" sz="2800" dirty="0" smtClean="0"/>
              <a:t>電話結束分析</a:t>
            </a:r>
            <a:endParaRPr lang="en-US" altLang="zh-TW" sz="2800" dirty="0" smtClean="0"/>
          </a:p>
          <a:p>
            <a:pPr marL="285750" indent="-285750">
              <a:lnSpc>
                <a:spcPct val="150000"/>
              </a:lnSpc>
              <a:buFont typeface="Arial" panose="020B0604020202020204" pitchFamily="34" charset="0"/>
              <a:buChar char="•"/>
            </a:pPr>
            <a:r>
              <a:rPr lang="en-US" altLang="zh-TW" sz="2800" dirty="0"/>
              <a:t>Service Level </a:t>
            </a:r>
            <a:r>
              <a:rPr lang="en-US" altLang="zh-TW" sz="2800" dirty="0" smtClean="0"/>
              <a:t>Monitoring</a:t>
            </a:r>
          </a:p>
        </p:txBody>
      </p:sp>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b="24685"/>
          <a:stretch/>
        </p:blipFill>
        <p:spPr>
          <a:xfrm>
            <a:off x="838200" y="1131601"/>
            <a:ext cx="552862" cy="3864605"/>
          </a:xfrm>
          <a:prstGeom prst="rect">
            <a:avLst/>
          </a:prstGeom>
        </p:spPr>
      </p:pic>
    </p:spTree>
    <p:extLst>
      <p:ext uri="{BB962C8B-B14F-4D97-AF65-F5344CB8AC3E}">
        <p14:creationId xmlns:p14="http://schemas.microsoft.com/office/powerpoint/2010/main" val="56568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我們的服務</a:t>
            </a:r>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289" y="1343214"/>
            <a:ext cx="5288841" cy="4545019"/>
          </a:xfrm>
          <a:prstGeom prst="rect">
            <a:avLst/>
          </a:prstGeom>
        </p:spPr>
      </p:pic>
    </p:spTree>
    <p:extLst>
      <p:ext uri="{BB962C8B-B14F-4D97-AF65-F5344CB8AC3E}">
        <p14:creationId xmlns:p14="http://schemas.microsoft.com/office/powerpoint/2010/main" val="2457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58711" y="2802731"/>
            <a:ext cx="10515600" cy="1325563"/>
          </a:xfrm>
        </p:spPr>
        <p:txBody>
          <a:bodyPr/>
          <a:lstStyle/>
          <a:p>
            <a:r>
              <a:rPr lang="en-US" altLang="zh-TW" dirty="0" err="1"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Omnichannel</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Tree>
    <p:extLst>
      <p:ext uri="{BB962C8B-B14F-4D97-AF65-F5344CB8AC3E}">
        <p14:creationId xmlns:p14="http://schemas.microsoft.com/office/powerpoint/2010/main" val="1249630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Estate </a:t>
            </a:r>
            <a:r>
              <a:rPr lang="en-US" altLang="zh-TW" dirty="0" err="1"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Omnichannel</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5" name="文字方塊 4"/>
          <p:cNvSpPr txBox="1"/>
          <p:nvPr/>
        </p:nvSpPr>
        <p:spPr>
          <a:xfrm>
            <a:off x="1008668" y="1131601"/>
            <a:ext cx="10180948" cy="5170646"/>
          </a:xfrm>
          <a:prstGeom prst="rect">
            <a:avLst/>
          </a:prstGeom>
          <a:noFill/>
          <a:ln>
            <a:noFill/>
          </a:ln>
        </p:spPr>
        <p:txBody>
          <a:bodyPr wrap="square" rtlCol="0">
            <a:spAutoFit/>
          </a:bodyPr>
          <a:lstStyle/>
          <a:p>
            <a:pPr>
              <a:lnSpc>
                <a:spcPct val="150000"/>
              </a:lnSpc>
            </a:pPr>
            <a:r>
              <a:rPr lang="en-US" altLang="zh-TW" sz="2800" i="1" dirty="0"/>
              <a:t>Everything in Estate of </a:t>
            </a:r>
            <a:r>
              <a:rPr lang="en-US" altLang="zh-TW" sz="2800" i="1" dirty="0" err="1"/>
              <a:t>Freshdesk</a:t>
            </a:r>
            <a:r>
              <a:rPr lang="en-US" altLang="zh-TW" sz="2800" i="1" dirty="0"/>
              <a:t>, </a:t>
            </a:r>
            <a:r>
              <a:rPr lang="en-US" altLang="zh-TW" sz="2800" i="1" dirty="0" err="1"/>
              <a:t>Freshchat</a:t>
            </a:r>
            <a:r>
              <a:rPr lang="en-US" altLang="zh-TW" sz="2800" i="1" dirty="0"/>
              <a:t>, </a:t>
            </a:r>
            <a:r>
              <a:rPr lang="en-US" altLang="zh-TW" sz="2800" i="1" dirty="0" err="1"/>
              <a:t>Freshcaller</a:t>
            </a:r>
            <a:r>
              <a:rPr lang="en-US" altLang="zh-TW" sz="2800" i="1" dirty="0"/>
              <a:t> and more</a:t>
            </a:r>
            <a:endParaRPr lang="en-US" altLang="zh-TW" sz="2800" dirty="0" smtClean="0"/>
          </a:p>
          <a:p>
            <a:pPr marL="285750" indent="-285750">
              <a:lnSpc>
                <a:spcPct val="150000"/>
              </a:lnSpc>
              <a:buFont typeface="Arial" panose="020B0604020202020204" pitchFamily="34" charset="0"/>
              <a:buChar char="•"/>
            </a:pPr>
            <a:r>
              <a:rPr lang="zh-TW" altLang="en-US" sz="2400" dirty="0" smtClean="0"/>
              <a:t>串聯電話、</a:t>
            </a:r>
            <a:r>
              <a:rPr lang="en-US" altLang="zh-TW" sz="2400" dirty="0" smtClean="0"/>
              <a:t>Email</a:t>
            </a:r>
            <a:r>
              <a:rPr lang="zh-TW" altLang="en-US" sz="2400" dirty="0" smtClean="0"/>
              <a:t>、社交、溝通平台</a:t>
            </a:r>
            <a:endParaRPr lang="en-US" altLang="zh-TW" sz="2400" dirty="0" smtClean="0"/>
          </a:p>
          <a:p>
            <a:pPr marL="285750" indent="-285750">
              <a:lnSpc>
                <a:spcPct val="150000"/>
              </a:lnSpc>
              <a:buFont typeface="Arial" panose="020B0604020202020204" pitchFamily="34" charset="0"/>
              <a:buChar char="•"/>
            </a:pPr>
            <a:r>
              <a:rPr lang="zh-TW" altLang="en-US" sz="2400" dirty="0" smtClean="0"/>
              <a:t>顧客和所有客服平台接觸的時間線</a:t>
            </a:r>
            <a:endParaRPr lang="en-US" altLang="zh-TW" sz="2400" dirty="0" smtClean="0"/>
          </a:p>
          <a:p>
            <a:pPr marL="285750" indent="-285750">
              <a:lnSpc>
                <a:spcPct val="150000"/>
              </a:lnSpc>
              <a:buFont typeface="Arial" panose="020B0604020202020204" pitchFamily="34" charset="0"/>
              <a:buChar char="•"/>
            </a:pPr>
            <a:r>
              <a:rPr lang="zh-TW" altLang="en-US" sz="2400" dirty="0"/>
              <a:t>進階的權限</a:t>
            </a:r>
            <a:r>
              <a:rPr lang="zh-TW" altLang="en-US" sz="2400" dirty="0" smtClean="0"/>
              <a:t>管制</a:t>
            </a:r>
            <a:endParaRPr lang="en-US" altLang="zh-TW" sz="2400" dirty="0" smtClean="0"/>
          </a:p>
          <a:p>
            <a:pPr marL="285750" indent="-285750">
              <a:lnSpc>
                <a:spcPct val="150000"/>
              </a:lnSpc>
              <a:buFont typeface="Arial" panose="020B0604020202020204" pitchFamily="34" charset="0"/>
              <a:buChar char="•"/>
            </a:pPr>
            <a:r>
              <a:rPr lang="zh-TW" altLang="en-US" sz="2400" dirty="0" smtClean="0"/>
              <a:t>自訂分析報告</a:t>
            </a:r>
            <a:endParaRPr lang="en-US" altLang="zh-TW" sz="2400" dirty="0" smtClean="0"/>
          </a:p>
          <a:p>
            <a:pPr marL="285750" indent="-285750">
              <a:lnSpc>
                <a:spcPct val="150000"/>
              </a:lnSpc>
              <a:buFont typeface="Arial" panose="020B0604020202020204" pitchFamily="34" charset="0"/>
              <a:buChar char="•"/>
            </a:pPr>
            <a:r>
              <a:rPr lang="zh-TW" altLang="en-US" sz="2400" dirty="0" smtClean="0"/>
              <a:t>多平台支援</a:t>
            </a:r>
            <a:r>
              <a:rPr lang="en-US" altLang="zh-TW" sz="2400" dirty="0" smtClean="0"/>
              <a:t>(</a:t>
            </a:r>
            <a:r>
              <a:rPr lang="en-US" altLang="zh-TW" sz="2400" dirty="0" err="1" smtClean="0"/>
              <a:t>Freshdesk</a:t>
            </a:r>
            <a:r>
              <a:rPr lang="zh-TW" altLang="en-US" sz="2400" dirty="0" smtClean="0"/>
              <a:t>、</a:t>
            </a:r>
            <a:r>
              <a:rPr lang="en-US" altLang="zh-TW" sz="2400" dirty="0" err="1" smtClean="0"/>
              <a:t>Freshworks</a:t>
            </a:r>
            <a:r>
              <a:rPr lang="en-US" altLang="zh-TW" sz="2400" dirty="0" smtClean="0"/>
              <a:t> CRM</a:t>
            </a:r>
            <a:r>
              <a:rPr lang="zh-TW" altLang="en-US" sz="2400" dirty="0" smtClean="0"/>
              <a:t>、</a:t>
            </a:r>
            <a:r>
              <a:rPr lang="en-US" altLang="zh-TW" sz="2400" dirty="0" err="1" smtClean="0"/>
              <a:t>Freshchat</a:t>
            </a:r>
            <a:r>
              <a:rPr lang="en-US" altLang="zh-TW" sz="2400" dirty="0" smtClean="0"/>
              <a:t>)</a:t>
            </a:r>
          </a:p>
          <a:p>
            <a:pPr marL="285750" indent="-285750">
              <a:lnSpc>
                <a:spcPct val="150000"/>
              </a:lnSpc>
              <a:buFont typeface="Arial" panose="020B0604020202020204" pitchFamily="34" charset="0"/>
              <a:buChar char="•"/>
            </a:pPr>
            <a:endParaRPr lang="en-US" altLang="zh-TW" sz="2400" dirty="0" smtClean="0"/>
          </a:p>
          <a:p>
            <a:pPr marL="285750" indent="-285750">
              <a:lnSpc>
                <a:spcPct val="150000"/>
              </a:lnSpc>
              <a:buFont typeface="Arial" panose="020B0604020202020204" pitchFamily="34" charset="0"/>
              <a:buChar char="•"/>
            </a:pPr>
            <a:endParaRPr lang="en-US" altLang="zh-TW" sz="2400" dirty="0" smtClean="0"/>
          </a:p>
          <a:p>
            <a:pPr marL="285750" indent="-285750">
              <a:lnSpc>
                <a:spcPct val="150000"/>
              </a:lnSpc>
              <a:buFont typeface="Arial" panose="020B0604020202020204" pitchFamily="34" charset="0"/>
              <a:buChar char="•"/>
            </a:pPr>
            <a:endParaRPr lang="en-US" altLang="zh-TW" sz="2400" dirty="0"/>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b="38209"/>
          <a:stretch/>
        </p:blipFill>
        <p:spPr>
          <a:xfrm>
            <a:off x="854636" y="1756677"/>
            <a:ext cx="485971" cy="2787043"/>
          </a:xfrm>
          <a:prstGeom prst="rect">
            <a:avLst/>
          </a:prstGeom>
        </p:spPr>
      </p:pic>
    </p:spTree>
    <p:extLst>
      <p:ext uri="{BB962C8B-B14F-4D97-AF65-F5344CB8AC3E}">
        <p14:creationId xmlns:p14="http://schemas.microsoft.com/office/powerpoint/2010/main" val="3077455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65125"/>
            <a:ext cx="10515600" cy="1325563"/>
          </a:xfrm>
        </p:spPr>
        <p:txBody>
          <a:bodyPr/>
          <a:lstStyle/>
          <a:p>
            <a:r>
              <a:rPr lang="en-US" altLang="zh-TW" dirty="0"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Forest </a:t>
            </a:r>
            <a:r>
              <a:rPr lang="en-US" altLang="zh-TW" dirty="0" err="1"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Omnichannel</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5" name="文字方塊 4"/>
          <p:cNvSpPr txBox="1"/>
          <p:nvPr/>
        </p:nvSpPr>
        <p:spPr>
          <a:xfrm>
            <a:off x="1008668" y="1131601"/>
            <a:ext cx="10180948" cy="4062651"/>
          </a:xfrm>
          <a:prstGeom prst="rect">
            <a:avLst/>
          </a:prstGeom>
          <a:noFill/>
          <a:ln>
            <a:noFill/>
          </a:ln>
        </p:spPr>
        <p:txBody>
          <a:bodyPr wrap="square" rtlCol="0">
            <a:spAutoFit/>
          </a:bodyPr>
          <a:lstStyle/>
          <a:p>
            <a:pPr>
              <a:lnSpc>
                <a:spcPct val="150000"/>
              </a:lnSpc>
            </a:pPr>
            <a:r>
              <a:rPr lang="en-US" altLang="zh-TW" sz="2800" i="1" dirty="0" smtClean="0"/>
              <a:t>Everything in Forest of </a:t>
            </a:r>
            <a:r>
              <a:rPr lang="en-US" altLang="zh-TW" sz="2800" i="1" dirty="0" err="1" smtClean="0"/>
              <a:t>Freshdesk</a:t>
            </a:r>
            <a:r>
              <a:rPr lang="en-US" altLang="zh-TW" sz="2800" i="1" dirty="0" smtClean="0"/>
              <a:t>, </a:t>
            </a:r>
            <a:r>
              <a:rPr lang="en-US" altLang="zh-TW" sz="2800" i="1" dirty="0" err="1" smtClean="0"/>
              <a:t>Freshchat</a:t>
            </a:r>
            <a:r>
              <a:rPr lang="en-US" altLang="zh-TW" sz="2800" i="1" dirty="0" smtClean="0"/>
              <a:t>, </a:t>
            </a:r>
            <a:r>
              <a:rPr lang="en-US" altLang="zh-TW" sz="2800" i="1" dirty="0" err="1" smtClean="0"/>
              <a:t>Freshcaller</a:t>
            </a:r>
            <a:r>
              <a:rPr lang="en-US" altLang="zh-TW" sz="2800" i="1" dirty="0" smtClean="0"/>
              <a:t> and more</a:t>
            </a:r>
            <a:endParaRPr lang="en-US" altLang="zh-TW" sz="2800" dirty="0" smtClean="0"/>
          </a:p>
          <a:p>
            <a:pPr marL="285750" indent="-285750">
              <a:lnSpc>
                <a:spcPct val="150000"/>
              </a:lnSpc>
              <a:buFont typeface="Arial" panose="020B0604020202020204" pitchFamily="34" charset="0"/>
              <a:buChar char="•"/>
            </a:pPr>
            <a:r>
              <a:rPr lang="en-US" altLang="zh-TW" sz="2400" dirty="0"/>
              <a:t>Agent </a:t>
            </a:r>
            <a:r>
              <a:rPr lang="en-US" altLang="zh-TW" sz="2400" dirty="0" smtClean="0"/>
              <a:t>Scripts(Freddy)</a:t>
            </a:r>
          </a:p>
          <a:p>
            <a:pPr marL="285750" indent="-285750">
              <a:lnSpc>
                <a:spcPct val="150000"/>
              </a:lnSpc>
              <a:buFont typeface="Arial" panose="020B0604020202020204" pitchFamily="34" charset="0"/>
              <a:buChar char="•"/>
            </a:pPr>
            <a:r>
              <a:rPr lang="en-US" altLang="zh-TW" sz="2400" dirty="0" smtClean="0"/>
              <a:t>Email Bot(Freddy)</a:t>
            </a:r>
          </a:p>
          <a:p>
            <a:pPr marL="285750" indent="-285750">
              <a:lnSpc>
                <a:spcPct val="150000"/>
              </a:lnSpc>
              <a:buFont typeface="Arial" panose="020B0604020202020204" pitchFamily="34" charset="0"/>
              <a:buChar char="•"/>
            </a:pPr>
            <a:r>
              <a:rPr lang="en-US" altLang="zh-TW" sz="2400" dirty="0"/>
              <a:t>IP </a:t>
            </a:r>
            <a:r>
              <a:rPr lang="en-US" altLang="zh-TW" sz="2400" dirty="0" smtClean="0"/>
              <a:t>Whitelisting</a:t>
            </a:r>
          </a:p>
          <a:p>
            <a:pPr marL="285750" indent="-285750">
              <a:lnSpc>
                <a:spcPct val="150000"/>
              </a:lnSpc>
              <a:buFont typeface="Arial" panose="020B0604020202020204" pitchFamily="34" charset="0"/>
              <a:buChar char="•"/>
            </a:pPr>
            <a:r>
              <a:rPr lang="en-US" altLang="zh-TW" sz="2400" dirty="0" smtClean="0"/>
              <a:t>Auto-Triage</a:t>
            </a:r>
          </a:p>
          <a:p>
            <a:pPr marL="285750" indent="-285750">
              <a:lnSpc>
                <a:spcPct val="150000"/>
              </a:lnSpc>
              <a:buFont typeface="Arial" panose="020B0604020202020204" pitchFamily="34" charset="0"/>
              <a:buChar char="•"/>
            </a:pPr>
            <a:r>
              <a:rPr lang="en-US" altLang="zh-TW" sz="2400" dirty="0"/>
              <a:t>Includes 5000 Freddy </a:t>
            </a:r>
            <a:r>
              <a:rPr lang="en-US" altLang="zh-TW" sz="2400" dirty="0" smtClean="0"/>
              <a:t>sessions/month(Freddy)</a:t>
            </a:r>
          </a:p>
          <a:p>
            <a:pPr marL="285750" indent="-285750">
              <a:lnSpc>
                <a:spcPct val="150000"/>
              </a:lnSpc>
              <a:buFont typeface="Arial" panose="020B0604020202020204" pitchFamily="34" charset="0"/>
              <a:buChar char="•"/>
            </a:pPr>
            <a:endParaRPr lang="en-US" altLang="zh-TW" sz="2400" dirty="0"/>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b="38209"/>
          <a:stretch/>
        </p:blipFill>
        <p:spPr>
          <a:xfrm>
            <a:off x="854636" y="1756677"/>
            <a:ext cx="485971" cy="2787043"/>
          </a:xfrm>
          <a:prstGeom prst="rect">
            <a:avLst/>
          </a:prstGeom>
        </p:spPr>
      </p:pic>
    </p:spTree>
    <p:extLst>
      <p:ext uri="{BB962C8B-B14F-4D97-AF65-F5344CB8AC3E}">
        <p14:creationId xmlns:p14="http://schemas.microsoft.com/office/powerpoint/2010/main" val="1346022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err="1" smtClean="0"/>
              <a:t>Freshworks</a:t>
            </a:r>
            <a:r>
              <a:rPr lang="zh-TW" altLang="en-US" dirty="0" smtClean="0"/>
              <a:t>的安全認證</a:t>
            </a:r>
            <a:endParaRPr lang="zh-TW" altLang="en-US" dirty="0"/>
          </a:p>
        </p:txBody>
      </p:sp>
    </p:spTree>
    <p:extLst>
      <p:ext uri="{BB962C8B-B14F-4D97-AF65-F5344CB8AC3E}">
        <p14:creationId xmlns:p14="http://schemas.microsoft.com/office/powerpoint/2010/main" val="2592178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Freshworks</a:t>
            </a:r>
            <a:r>
              <a:rPr lang="zh-TW" altLang="en-US" dirty="0" smtClean="0"/>
              <a:t>的安全認證</a:t>
            </a:r>
            <a:endParaRPr lang="zh-TW" altLang="en-US" dirty="0"/>
          </a:p>
        </p:txBody>
      </p:sp>
      <p:pic>
        <p:nvPicPr>
          <p:cNvPr id="6" name="內容版面配置區 5"/>
          <p:cNvPicPr>
            <a:picLocks noGrp="1" noChangeAspect="1"/>
          </p:cNvPicPr>
          <p:nvPr>
            <p:ph idx="1"/>
          </p:nvPr>
        </p:nvPicPr>
        <p:blipFill rotWithShape="1">
          <a:blip r:embed="rId2">
            <a:extLst>
              <a:ext uri="{28A0092B-C50C-407E-A947-70E740481C1C}">
                <a14:useLocalDpi xmlns:a14="http://schemas.microsoft.com/office/drawing/2010/main" val="0"/>
              </a:ext>
            </a:extLst>
          </a:blip>
          <a:srcRect l="2210" t="7132" r="1277"/>
          <a:stretch/>
        </p:blipFill>
        <p:spPr>
          <a:xfrm>
            <a:off x="838200" y="1184148"/>
            <a:ext cx="10649904" cy="5079492"/>
          </a:xfrm>
        </p:spPr>
      </p:pic>
      <p:sp>
        <p:nvSpPr>
          <p:cNvPr id="8" name="文字方塊 7"/>
          <p:cNvSpPr txBox="1"/>
          <p:nvPr/>
        </p:nvSpPr>
        <p:spPr>
          <a:xfrm>
            <a:off x="7089648" y="3000756"/>
            <a:ext cx="2727960" cy="369332"/>
          </a:xfrm>
          <a:prstGeom prst="rect">
            <a:avLst/>
          </a:prstGeom>
          <a:solidFill>
            <a:schemeClr val="bg1"/>
          </a:solidFill>
        </p:spPr>
        <p:txBody>
          <a:bodyPr wrap="square" rtlCol="0">
            <a:spAutoFit/>
          </a:bodyPr>
          <a:lstStyle/>
          <a:p>
            <a:pPr algn="ctr"/>
            <a:r>
              <a:rPr lang="zh-TW" altLang="en-US" b="1" dirty="0" smtClean="0">
                <a:solidFill>
                  <a:srgbClr val="4465B8"/>
                </a:solidFill>
              </a:rPr>
              <a:t>簡單的安全系統配置</a:t>
            </a:r>
            <a:endParaRPr lang="zh-TW" altLang="en-US" b="1" dirty="0">
              <a:solidFill>
                <a:srgbClr val="4465B8"/>
              </a:solidFill>
            </a:endParaRPr>
          </a:p>
        </p:txBody>
      </p:sp>
      <p:sp>
        <p:nvSpPr>
          <p:cNvPr id="9" name="文字方塊 8"/>
          <p:cNvSpPr txBox="1"/>
          <p:nvPr/>
        </p:nvSpPr>
        <p:spPr>
          <a:xfrm>
            <a:off x="5361432" y="4893564"/>
            <a:ext cx="2910840" cy="369332"/>
          </a:xfrm>
          <a:prstGeom prst="rect">
            <a:avLst/>
          </a:prstGeom>
          <a:solidFill>
            <a:schemeClr val="bg1"/>
          </a:solidFill>
        </p:spPr>
        <p:txBody>
          <a:bodyPr wrap="square" rtlCol="0">
            <a:spAutoFit/>
          </a:bodyPr>
          <a:lstStyle/>
          <a:p>
            <a:pPr algn="ctr"/>
            <a:r>
              <a:rPr lang="zh-TW" altLang="en-US" b="1" dirty="0" smtClean="0">
                <a:solidFill>
                  <a:srgbClr val="4465B8"/>
                </a:solidFill>
              </a:rPr>
              <a:t>資料備份和復原</a:t>
            </a:r>
            <a:endParaRPr lang="zh-TW" altLang="en-US" b="1" dirty="0">
              <a:solidFill>
                <a:srgbClr val="4465B8"/>
              </a:solidFill>
            </a:endParaRPr>
          </a:p>
        </p:txBody>
      </p:sp>
      <p:sp>
        <p:nvSpPr>
          <p:cNvPr id="10" name="文字方塊 9"/>
          <p:cNvSpPr txBox="1"/>
          <p:nvPr/>
        </p:nvSpPr>
        <p:spPr>
          <a:xfrm>
            <a:off x="8680896" y="4893564"/>
            <a:ext cx="2910840" cy="369332"/>
          </a:xfrm>
          <a:prstGeom prst="rect">
            <a:avLst/>
          </a:prstGeom>
          <a:solidFill>
            <a:schemeClr val="bg1"/>
          </a:solidFill>
        </p:spPr>
        <p:txBody>
          <a:bodyPr wrap="square" rtlCol="0">
            <a:spAutoFit/>
          </a:bodyPr>
          <a:lstStyle/>
          <a:p>
            <a:pPr algn="ctr"/>
            <a:r>
              <a:rPr lang="zh-TW" altLang="en-US" b="1" dirty="0" smtClean="0">
                <a:solidFill>
                  <a:srgbClr val="4465B8"/>
                </a:solidFill>
              </a:rPr>
              <a:t>信息安全團隊支援</a:t>
            </a:r>
            <a:endParaRPr lang="zh-TW" altLang="en-US" b="1" dirty="0">
              <a:solidFill>
                <a:srgbClr val="4465B8"/>
              </a:solidFill>
            </a:endParaRPr>
          </a:p>
        </p:txBody>
      </p:sp>
      <p:sp>
        <p:nvSpPr>
          <p:cNvPr id="11" name="文字方塊 10"/>
          <p:cNvSpPr txBox="1"/>
          <p:nvPr/>
        </p:nvSpPr>
        <p:spPr>
          <a:xfrm>
            <a:off x="8680896" y="1184148"/>
            <a:ext cx="2910840" cy="369332"/>
          </a:xfrm>
          <a:prstGeom prst="rect">
            <a:avLst/>
          </a:prstGeom>
          <a:solidFill>
            <a:schemeClr val="bg1"/>
          </a:solidFill>
        </p:spPr>
        <p:txBody>
          <a:bodyPr wrap="square" rtlCol="0">
            <a:spAutoFit/>
          </a:bodyPr>
          <a:lstStyle/>
          <a:p>
            <a:pPr algn="ctr"/>
            <a:r>
              <a:rPr lang="zh-TW" altLang="en-US" b="1" smtClean="0">
                <a:solidFill>
                  <a:srgbClr val="4465B8"/>
                </a:solidFill>
              </a:rPr>
              <a:t>資訊加密</a:t>
            </a:r>
            <a:endParaRPr lang="zh-TW" altLang="en-US" b="1" dirty="0">
              <a:solidFill>
                <a:srgbClr val="4465B8"/>
              </a:solidFill>
            </a:endParaRPr>
          </a:p>
        </p:txBody>
      </p:sp>
      <p:sp>
        <p:nvSpPr>
          <p:cNvPr id="12" name="文字方塊 11"/>
          <p:cNvSpPr txBox="1"/>
          <p:nvPr/>
        </p:nvSpPr>
        <p:spPr>
          <a:xfrm>
            <a:off x="5361432" y="1184148"/>
            <a:ext cx="2910840" cy="369332"/>
          </a:xfrm>
          <a:prstGeom prst="rect">
            <a:avLst/>
          </a:prstGeom>
          <a:solidFill>
            <a:schemeClr val="bg1"/>
          </a:solidFill>
        </p:spPr>
        <p:txBody>
          <a:bodyPr wrap="square" rtlCol="0">
            <a:spAutoFit/>
          </a:bodyPr>
          <a:lstStyle/>
          <a:p>
            <a:pPr algn="ctr"/>
            <a:r>
              <a:rPr lang="zh-TW" altLang="en-US" b="1" dirty="0" smtClean="0">
                <a:solidFill>
                  <a:srgbClr val="4465B8"/>
                </a:solidFill>
              </a:rPr>
              <a:t>雲端平台</a:t>
            </a:r>
            <a:endParaRPr lang="zh-TW" altLang="en-US" b="1" dirty="0">
              <a:solidFill>
                <a:srgbClr val="4465B8"/>
              </a:solidFill>
            </a:endParaRPr>
          </a:p>
        </p:txBody>
      </p:sp>
      <p:sp>
        <p:nvSpPr>
          <p:cNvPr id="13" name="文字方塊 12"/>
          <p:cNvSpPr txBox="1"/>
          <p:nvPr/>
        </p:nvSpPr>
        <p:spPr>
          <a:xfrm>
            <a:off x="9528048" y="1618849"/>
            <a:ext cx="2063688" cy="1169551"/>
          </a:xfrm>
          <a:prstGeom prst="rect">
            <a:avLst/>
          </a:prstGeom>
          <a:solidFill>
            <a:schemeClr val="bg1"/>
          </a:solidFill>
        </p:spPr>
        <p:txBody>
          <a:bodyPr wrap="square" rtlCol="0">
            <a:spAutoFit/>
          </a:bodyPr>
          <a:lstStyle/>
          <a:p>
            <a:r>
              <a:rPr lang="zh-TW" altLang="en-US" sz="1400" b="1" dirty="0" smtClean="0">
                <a:solidFill>
                  <a:srgbClr val="A4A5A5"/>
                </a:solidFill>
              </a:rPr>
              <a:t>靜態產品數據</a:t>
            </a:r>
            <a:r>
              <a:rPr lang="zh-TW" altLang="en-US" sz="1400" b="1" dirty="0">
                <a:solidFill>
                  <a:srgbClr val="A4A5A5"/>
                </a:solidFill>
              </a:rPr>
              <a:t>具有</a:t>
            </a:r>
            <a:r>
              <a:rPr lang="en-US" altLang="zh-TW" sz="1400" b="1" dirty="0">
                <a:solidFill>
                  <a:srgbClr val="A4A5A5"/>
                </a:solidFill>
              </a:rPr>
              <a:t>256</a:t>
            </a:r>
            <a:r>
              <a:rPr lang="zh-TW" altLang="en-US" sz="1400" b="1" dirty="0">
                <a:solidFill>
                  <a:srgbClr val="A4A5A5"/>
                </a:solidFill>
              </a:rPr>
              <a:t>位加</a:t>
            </a:r>
            <a:r>
              <a:rPr lang="zh-TW" altLang="en-US" sz="1400" b="1" dirty="0" smtClean="0">
                <a:solidFill>
                  <a:srgbClr val="A4A5A5"/>
                </a:solidFill>
              </a:rPr>
              <a:t>密</a:t>
            </a:r>
            <a:endParaRPr lang="en-US" altLang="zh-TW" sz="1400" b="1" dirty="0" smtClean="0">
              <a:solidFill>
                <a:srgbClr val="A4A5A5"/>
              </a:solidFill>
            </a:endParaRPr>
          </a:p>
          <a:p>
            <a:pPr>
              <a:lnSpc>
                <a:spcPct val="200000"/>
              </a:lnSpc>
            </a:pPr>
            <a:r>
              <a:rPr lang="zh-TW" altLang="en-US" sz="1400" b="1" dirty="0" smtClean="0">
                <a:solidFill>
                  <a:srgbClr val="A4A5A5"/>
                </a:solidFill>
              </a:rPr>
              <a:t>產品數據符合</a:t>
            </a:r>
            <a:r>
              <a:rPr lang="en-US" altLang="zh-TW" sz="1400" b="1" dirty="0" smtClean="0">
                <a:solidFill>
                  <a:srgbClr val="A4A5A5"/>
                </a:solidFill>
              </a:rPr>
              <a:t>FIPS</a:t>
            </a:r>
            <a:r>
              <a:rPr lang="zh-TW" altLang="en-US" sz="1400" b="1" dirty="0" smtClean="0">
                <a:solidFill>
                  <a:srgbClr val="A4A5A5"/>
                </a:solidFill>
              </a:rPr>
              <a:t>標準</a:t>
            </a:r>
            <a:endParaRPr lang="en-US" altLang="zh-TW" sz="1400" b="1" dirty="0" smtClean="0">
              <a:solidFill>
                <a:srgbClr val="A4A5A5"/>
              </a:solidFill>
            </a:endParaRPr>
          </a:p>
          <a:p>
            <a:endParaRPr lang="zh-TW" altLang="en-US" sz="1400" b="1" dirty="0">
              <a:solidFill>
                <a:srgbClr val="A4A5A5"/>
              </a:solidFill>
            </a:endParaRPr>
          </a:p>
        </p:txBody>
      </p:sp>
      <p:sp>
        <p:nvSpPr>
          <p:cNvPr id="14" name="文字方塊 13"/>
          <p:cNvSpPr txBox="1"/>
          <p:nvPr/>
        </p:nvSpPr>
        <p:spPr>
          <a:xfrm>
            <a:off x="6144864" y="3901964"/>
            <a:ext cx="725424" cy="523220"/>
          </a:xfrm>
          <a:prstGeom prst="rect">
            <a:avLst/>
          </a:prstGeom>
          <a:solidFill>
            <a:schemeClr val="bg1"/>
          </a:solidFill>
        </p:spPr>
        <p:txBody>
          <a:bodyPr wrap="square" rtlCol="0">
            <a:spAutoFit/>
          </a:bodyPr>
          <a:lstStyle/>
          <a:p>
            <a:pPr algn="ctr"/>
            <a:r>
              <a:rPr lang="zh-TW" altLang="en-US" sz="1400" b="1" dirty="0" smtClean="0">
                <a:solidFill>
                  <a:srgbClr val="8D8D8E"/>
                </a:solidFill>
              </a:rPr>
              <a:t>客製化</a:t>
            </a:r>
            <a:endParaRPr lang="en-US" altLang="zh-TW" sz="1400" b="1" dirty="0" smtClean="0">
              <a:solidFill>
                <a:srgbClr val="8D8D8E"/>
              </a:solidFill>
            </a:endParaRPr>
          </a:p>
          <a:p>
            <a:pPr algn="ctr"/>
            <a:r>
              <a:rPr lang="zh-TW" altLang="en-US" sz="1400" b="1" dirty="0" smtClean="0">
                <a:solidFill>
                  <a:srgbClr val="8D8D8E"/>
                </a:solidFill>
              </a:rPr>
              <a:t>規則</a:t>
            </a:r>
            <a:endParaRPr lang="zh-TW" altLang="en-US" sz="1400" b="1" dirty="0">
              <a:solidFill>
                <a:srgbClr val="8D8D8E"/>
              </a:solidFill>
            </a:endParaRPr>
          </a:p>
        </p:txBody>
      </p:sp>
      <p:sp>
        <p:nvSpPr>
          <p:cNvPr id="15" name="文字方塊 14"/>
          <p:cNvSpPr txBox="1"/>
          <p:nvPr/>
        </p:nvSpPr>
        <p:spPr>
          <a:xfrm>
            <a:off x="6870288" y="3901964"/>
            <a:ext cx="1401984" cy="523220"/>
          </a:xfrm>
          <a:prstGeom prst="rect">
            <a:avLst/>
          </a:prstGeom>
          <a:solidFill>
            <a:schemeClr val="bg1"/>
          </a:solidFill>
        </p:spPr>
        <p:txBody>
          <a:bodyPr wrap="square" rtlCol="0">
            <a:spAutoFit/>
          </a:bodyPr>
          <a:lstStyle/>
          <a:p>
            <a:pPr algn="ctr"/>
            <a:r>
              <a:rPr lang="zh-TW" altLang="en-US" sz="1400" b="1" dirty="0" smtClean="0">
                <a:solidFill>
                  <a:srgbClr val="8D8D8E"/>
                </a:solidFill>
              </a:rPr>
              <a:t>單一登入整合</a:t>
            </a:r>
            <a:endParaRPr lang="en-US" altLang="zh-TW" sz="1400" b="1" dirty="0" smtClean="0">
              <a:solidFill>
                <a:srgbClr val="8D8D8E"/>
              </a:solidFill>
            </a:endParaRPr>
          </a:p>
          <a:p>
            <a:pPr algn="ctr"/>
            <a:r>
              <a:rPr lang="en-US" altLang="zh-TW" sz="1400" b="1" dirty="0" smtClean="0">
                <a:solidFill>
                  <a:srgbClr val="8D8D8E"/>
                </a:solidFill>
              </a:rPr>
              <a:t>(SSO)</a:t>
            </a:r>
            <a:endParaRPr lang="zh-TW" altLang="en-US" sz="1400" b="1" dirty="0">
              <a:solidFill>
                <a:srgbClr val="8D8D8E"/>
              </a:solidFill>
            </a:endParaRPr>
          </a:p>
        </p:txBody>
      </p:sp>
      <p:sp>
        <p:nvSpPr>
          <p:cNvPr id="16" name="文字方塊 15"/>
          <p:cNvSpPr txBox="1"/>
          <p:nvPr/>
        </p:nvSpPr>
        <p:spPr>
          <a:xfrm>
            <a:off x="8453628" y="3901964"/>
            <a:ext cx="725424" cy="523220"/>
          </a:xfrm>
          <a:prstGeom prst="rect">
            <a:avLst/>
          </a:prstGeom>
          <a:solidFill>
            <a:schemeClr val="bg1"/>
          </a:solidFill>
        </p:spPr>
        <p:txBody>
          <a:bodyPr wrap="square" rtlCol="0">
            <a:spAutoFit/>
          </a:bodyPr>
          <a:lstStyle/>
          <a:p>
            <a:pPr algn="ctr"/>
            <a:r>
              <a:rPr lang="zh-TW" altLang="en-US" sz="1400" b="1" dirty="0" smtClean="0">
                <a:solidFill>
                  <a:srgbClr val="8D8D8E"/>
                </a:solidFill>
              </a:rPr>
              <a:t>訪問</a:t>
            </a:r>
            <a:endParaRPr lang="en-US" altLang="zh-TW" sz="1400" b="1" dirty="0" smtClean="0">
              <a:solidFill>
                <a:srgbClr val="8D8D8E"/>
              </a:solidFill>
            </a:endParaRPr>
          </a:p>
          <a:p>
            <a:pPr algn="ctr"/>
            <a:r>
              <a:rPr lang="zh-TW" altLang="en-US" sz="1400" b="1" dirty="0" smtClean="0">
                <a:solidFill>
                  <a:srgbClr val="8D8D8E"/>
                </a:solidFill>
              </a:rPr>
              <a:t>控制</a:t>
            </a:r>
            <a:endParaRPr lang="zh-TW" altLang="en-US" sz="1400" b="1" dirty="0">
              <a:solidFill>
                <a:srgbClr val="8D8D8E"/>
              </a:solidFill>
            </a:endParaRPr>
          </a:p>
        </p:txBody>
      </p:sp>
      <p:sp>
        <p:nvSpPr>
          <p:cNvPr id="17" name="文字方塊 16"/>
          <p:cNvSpPr txBox="1"/>
          <p:nvPr/>
        </p:nvSpPr>
        <p:spPr>
          <a:xfrm>
            <a:off x="9110334" y="3901964"/>
            <a:ext cx="1619724" cy="523220"/>
          </a:xfrm>
          <a:prstGeom prst="rect">
            <a:avLst/>
          </a:prstGeom>
          <a:solidFill>
            <a:schemeClr val="bg1"/>
          </a:solidFill>
        </p:spPr>
        <p:txBody>
          <a:bodyPr wrap="square" rtlCol="0">
            <a:spAutoFit/>
          </a:bodyPr>
          <a:lstStyle/>
          <a:p>
            <a:pPr algn="ctr"/>
            <a:r>
              <a:rPr lang="en-US" altLang="zh-TW" sz="1400" b="1" dirty="0" smtClean="0">
                <a:solidFill>
                  <a:srgbClr val="8D8D8E"/>
                </a:solidFill>
              </a:rPr>
              <a:t>2</a:t>
            </a:r>
            <a:r>
              <a:rPr lang="zh-TW" altLang="en-US" sz="1400" b="1" dirty="0" smtClean="0">
                <a:solidFill>
                  <a:srgbClr val="8D8D8E"/>
                </a:solidFill>
              </a:rPr>
              <a:t>道</a:t>
            </a:r>
            <a:endParaRPr lang="en-US" altLang="zh-TW" sz="1400" b="1" dirty="0" smtClean="0">
              <a:solidFill>
                <a:srgbClr val="8D8D8E"/>
              </a:solidFill>
            </a:endParaRPr>
          </a:p>
          <a:p>
            <a:pPr algn="ctr"/>
            <a:r>
              <a:rPr lang="zh-TW" altLang="en-US" sz="1400" b="1" dirty="0" smtClean="0">
                <a:solidFill>
                  <a:srgbClr val="8D8D8E"/>
                </a:solidFill>
              </a:rPr>
              <a:t>密碼驗證</a:t>
            </a:r>
            <a:endParaRPr lang="zh-TW" altLang="en-US" sz="1400" b="1" dirty="0">
              <a:solidFill>
                <a:srgbClr val="8D8D8E"/>
              </a:solidFill>
            </a:endParaRPr>
          </a:p>
        </p:txBody>
      </p:sp>
      <p:sp>
        <p:nvSpPr>
          <p:cNvPr id="18" name="文字方塊 17"/>
          <p:cNvSpPr txBox="1"/>
          <p:nvPr/>
        </p:nvSpPr>
        <p:spPr>
          <a:xfrm>
            <a:off x="6163152" y="5389566"/>
            <a:ext cx="1956816" cy="769441"/>
          </a:xfrm>
          <a:prstGeom prst="rect">
            <a:avLst/>
          </a:prstGeom>
          <a:solidFill>
            <a:schemeClr val="bg1"/>
          </a:solidFill>
        </p:spPr>
        <p:txBody>
          <a:bodyPr wrap="square" rtlCol="0">
            <a:spAutoFit/>
          </a:bodyPr>
          <a:lstStyle/>
          <a:p>
            <a:r>
              <a:rPr lang="zh-TW" altLang="en-US" sz="1400" b="1" dirty="0">
                <a:solidFill>
                  <a:srgbClr val="717273"/>
                </a:solidFill>
              </a:rPr>
              <a:t>每</a:t>
            </a:r>
            <a:r>
              <a:rPr lang="en-US" altLang="zh-TW" sz="1400" b="1" dirty="0">
                <a:solidFill>
                  <a:srgbClr val="717273"/>
                </a:solidFill>
              </a:rPr>
              <a:t>5</a:t>
            </a:r>
            <a:r>
              <a:rPr lang="zh-TW" altLang="en-US" sz="1400" b="1" dirty="0">
                <a:solidFill>
                  <a:srgbClr val="717273"/>
                </a:solidFill>
              </a:rPr>
              <a:t>分鐘</a:t>
            </a:r>
            <a:r>
              <a:rPr lang="zh-TW" altLang="en-US" sz="1400" b="1" dirty="0" smtClean="0">
                <a:solidFill>
                  <a:srgbClr val="717273"/>
                </a:solidFill>
              </a:rPr>
              <a:t>自動備份在多個雲端位置</a:t>
            </a:r>
            <a:endParaRPr lang="en-US" altLang="zh-TW" sz="1400" b="1" dirty="0" smtClean="0">
              <a:solidFill>
                <a:srgbClr val="717273"/>
              </a:solidFill>
            </a:endParaRPr>
          </a:p>
          <a:p>
            <a:endParaRPr lang="zh-TW" altLang="en-US" sz="1600" b="1" dirty="0">
              <a:solidFill>
                <a:srgbClr val="717273"/>
              </a:solidFill>
            </a:endParaRPr>
          </a:p>
        </p:txBody>
      </p:sp>
      <p:sp>
        <p:nvSpPr>
          <p:cNvPr id="19" name="文字方塊 18"/>
          <p:cNvSpPr txBox="1"/>
          <p:nvPr/>
        </p:nvSpPr>
        <p:spPr>
          <a:xfrm>
            <a:off x="9634920" y="5389566"/>
            <a:ext cx="1956816" cy="523220"/>
          </a:xfrm>
          <a:prstGeom prst="rect">
            <a:avLst/>
          </a:prstGeom>
          <a:solidFill>
            <a:schemeClr val="bg1"/>
          </a:solidFill>
        </p:spPr>
        <p:txBody>
          <a:bodyPr wrap="square" rtlCol="0">
            <a:spAutoFit/>
          </a:bodyPr>
          <a:lstStyle/>
          <a:p>
            <a:r>
              <a:rPr lang="en-US" altLang="zh-TW" sz="1400" b="1" dirty="0" smtClean="0">
                <a:solidFill>
                  <a:srgbClr val="717273"/>
                </a:solidFill>
              </a:rPr>
              <a:t>24</a:t>
            </a:r>
            <a:r>
              <a:rPr lang="zh-TW" altLang="en-US" sz="1400" b="1" dirty="0" smtClean="0">
                <a:solidFill>
                  <a:srgbClr val="717273"/>
                </a:solidFill>
              </a:rPr>
              <a:t>*</a:t>
            </a:r>
            <a:r>
              <a:rPr lang="en-US" altLang="zh-TW" sz="1400" b="1" dirty="0" smtClean="0">
                <a:solidFill>
                  <a:srgbClr val="717273"/>
                </a:solidFill>
              </a:rPr>
              <a:t>7</a:t>
            </a:r>
            <a:r>
              <a:rPr lang="zh-TW" altLang="en-US" sz="1400" b="1" dirty="0" smtClean="0">
                <a:solidFill>
                  <a:srgbClr val="717273"/>
                </a:solidFill>
              </a:rPr>
              <a:t>維運管理團隊及監控中心</a:t>
            </a:r>
            <a:endParaRPr lang="zh-TW" altLang="en-US" sz="1600" b="1" dirty="0">
              <a:solidFill>
                <a:srgbClr val="717273"/>
              </a:solidFill>
            </a:endParaRPr>
          </a:p>
        </p:txBody>
      </p:sp>
    </p:spTree>
    <p:extLst>
      <p:ext uri="{BB962C8B-B14F-4D97-AF65-F5344CB8AC3E}">
        <p14:creationId xmlns:p14="http://schemas.microsoft.com/office/powerpoint/2010/main" val="3663712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1484252" y="818635"/>
            <a:ext cx="5299138" cy="2646878"/>
          </a:xfrm>
          <a:prstGeom prst="rect">
            <a:avLst/>
          </a:prstGeom>
          <a:noFill/>
          <a:ln>
            <a:solidFill>
              <a:schemeClr val="bg1"/>
            </a:solidFill>
          </a:ln>
        </p:spPr>
        <p:txBody>
          <a:bodyPr wrap="square" rtlCol="0">
            <a:spAutoFit/>
          </a:bodyPr>
          <a:lstStyle/>
          <a:p>
            <a:pPr algn="ctr"/>
            <a:r>
              <a:rPr lang="en-US" altLang="zh-TW" sz="16600" b="1" dirty="0" smtClean="0">
                <a:solidFill>
                  <a:srgbClr val="CC4783"/>
                </a:solidFill>
                <a:latin typeface="Lucida Sans" panose="020B0602030504020204" pitchFamily="34" charset="0"/>
              </a:rPr>
              <a:t>Q&amp;A</a:t>
            </a:r>
            <a:endParaRPr lang="zh-TW" altLang="en-US" sz="16600" b="1" dirty="0">
              <a:solidFill>
                <a:srgbClr val="CC4783"/>
              </a:solidFill>
              <a:latin typeface="Lucida Sans" panose="020B0602030504020204" pitchFamily="34" charset="0"/>
            </a:endParaRP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740" y="3465513"/>
            <a:ext cx="1678162" cy="1678162"/>
          </a:xfrm>
          <a:prstGeom prst="rect">
            <a:avLst/>
          </a:prstGeom>
        </p:spPr>
      </p:pic>
    </p:spTree>
    <p:extLst>
      <p:ext uri="{BB962C8B-B14F-4D97-AF65-F5344CB8AC3E}">
        <p14:creationId xmlns:p14="http://schemas.microsoft.com/office/powerpoint/2010/main" val="142594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19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我們提供全方位軟體工程服務</a:t>
            </a:r>
            <a:endParaRPr lang="zh-TW" altLang="en-US" dirty="0"/>
          </a:p>
        </p:txBody>
      </p:sp>
      <p:pic>
        <p:nvPicPr>
          <p:cNvPr id="4" name="Google Shape;158;p9"/>
          <p:cNvPicPr preferRelativeResize="0"/>
          <p:nvPr/>
        </p:nvPicPr>
        <p:blipFill rotWithShape="1">
          <a:blip r:embed="rId2">
            <a:alphaModFix/>
          </a:blip>
          <a:srcRect l="6374" t="9333" r="5821" b="9721"/>
          <a:stretch/>
        </p:blipFill>
        <p:spPr>
          <a:xfrm>
            <a:off x="2246462" y="1262759"/>
            <a:ext cx="7699075" cy="5062623"/>
          </a:xfrm>
          <a:prstGeom prst="rect">
            <a:avLst/>
          </a:prstGeom>
          <a:noFill/>
          <a:ln>
            <a:noFill/>
          </a:ln>
        </p:spPr>
      </p:pic>
    </p:spTree>
    <p:extLst>
      <p:ext uri="{BB962C8B-B14F-4D97-AF65-F5344CB8AC3E}">
        <p14:creationId xmlns:p14="http://schemas.microsoft.com/office/powerpoint/2010/main" val="86700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About </a:t>
            </a:r>
            <a:r>
              <a:rPr lang="en-US" altLang="zh-TW" dirty="0" err="1" smtClean="0"/>
              <a:t>Freshworks</a:t>
            </a:r>
            <a:endParaRPr lang="zh-TW" altLang="en-US" dirty="0"/>
          </a:p>
        </p:txBody>
      </p:sp>
    </p:spTree>
    <p:extLst>
      <p:ext uri="{BB962C8B-B14F-4D97-AF65-F5344CB8AC3E}">
        <p14:creationId xmlns:p14="http://schemas.microsoft.com/office/powerpoint/2010/main" val="3325611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Freshworks</a:t>
            </a:r>
            <a:endParaRPr lang="zh-TW" altLang="en-US" dirty="0">
              <a:solidFill>
                <a:srgbClr val="663300"/>
              </a:solidFill>
              <a:latin typeface="Microsoft Sans Serif" panose="020B0604020202020204" pitchFamily="34" charset="0"/>
              <a:ea typeface="Yu Gothic UI Semibold" panose="020B0700000000000000" pitchFamily="34" charset="-128"/>
              <a:cs typeface="Microsoft Sans Serif" panose="020B0604020202020204" pitchFamily="34" charset="0"/>
            </a:endParaRPr>
          </a:p>
        </p:txBody>
      </p:sp>
      <p:sp>
        <p:nvSpPr>
          <p:cNvPr id="3" name="內容版面配置區 2"/>
          <p:cNvSpPr>
            <a:spLocks noGrp="1"/>
          </p:cNvSpPr>
          <p:nvPr>
            <p:ph idx="1"/>
          </p:nvPr>
        </p:nvSpPr>
        <p:spPr>
          <a:xfrm>
            <a:off x="838200" y="1500219"/>
            <a:ext cx="10515600" cy="4351338"/>
          </a:xfrm>
        </p:spPr>
        <p:txBody>
          <a:bodyPr>
            <a:normAutofit lnSpcReduction="10000"/>
          </a:bodyPr>
          <a:lstStyle/>
          <a:p>
            <a:pPr marL="0" indent="0">
              <a:buNone/>
            </a:pPr>
            <a:r>
              <a:rPr lang="en-US" altLang="zh-TW" sz="4000" b="1" dirty="0" err="1" smtClean="0"/>
              <a:t>Freshworks</a:t>
            </a:r>
            <a:r>
              <a:rPr lang="zh-TW" altLang="en-US" dirty="0">
                <a:solidFill>
                  <a:schemeClr val="tx1">
                    <a:lumMod val="95000"/>
                    <a:lumOff val="5000"/>
                  </a:schemeClr>
                </a:solidFill>
              </a:rPr>
              <a:t>是一家致力打造提供企業客戶關係管理系統的公司</a:t>
            </a:r>
            <a:endParaRPr lang="en-US" altLang="zh-TW" dirty="0">
              <a:solidFill>
                <a:schemeClr val="tx1">
                  <a:lumMod val="95000"/>
                  <a:lumOff val="5000"/>
                </a:schemeClr>
              </a:solidFill>
            </a:endParaRPr>
          </a:p>
          <a:p>
            <a:pPr marL="0" indent="0">
              <a:buNone/>
            </a:pPr>
            <a:endParaRPr lang="en-US" altLang="zh-TW" dirty="0" smtClean="0"/>
          </a:p>
          <a:p>
            <a:r>
              <a:rPr lang="zh-TW" altLang="en-US" dirty="0">
                <a:solidFill>
                  <a:schemeClr val="tx1">
                    <a:lumMod val="95000"/>
                    <a:lumOff val="5000"/>
                  </a:schemeClr>
                </a:solidFill>
              </a:rPr>
              <a:t>將客服與自動化成功整合，打造</a:t>
            </a:r>
            <a:r>
              <a:rPr lang="zh-TW" altLang="en-US" b="1" dirty="0">
                <a:solidFill>
                  <a:srgbClr val="00B050"/>
                </a:solidFill>
              </a:rPr>
              <a:t>自動化情境</a:t>
            </a:r>
            <a:r>
              <a:rPr lang="zh-TW" altLang="en-US" dirty="0"/>
              <a:t>、</a:t>
            </a:r>
            <a:r>
              <a:rPr lang="zh-TW" altLang="en-US" b="1" dirty="0">
                <a:solidFill>
                  <a:srgbClr val="00B050"/>
                </a:solidFill>
              </a:rPr>
              <a:t>智能工單指派</a:t>
            </a:r>
            <a:r>
              <a:rPr lang="zh-TW" altLang="en-US" dirty="0"/>
              <a:t>與</a:t>
            </a:r>
            <a:r>
              <a:rPr lang="en-US" altLang="zh-TW" b="1" dirty="0">
                <a:solidFill>
                  <a:srgbClr val="00B050"/>
                </a:solidFill>
              </a:rPr>
              <a:t>AI </a:t>
            </a:r>
            <a:r>
              <a:rPr lang="zh-TW" altLang="en-US" b="1" dirty="0">
                <a:solidFill>
                  <a:srgbClr val="00B050"/>
                </a:solidFill>
              </a:rPr>
              <a:t>自動回覆</a:t>
            </a:r>
            <a:r>
              <a:rPr lang="zh-TW" altLang="en-US" dirty="0">
                <a:solidFill>
                  <a:schemeClr val="tx1">
                    <a:lumMod val="95000"/>
                    <a:lumOff val="5000"/>
                  </a:schemeClr>
                </a:solidFill>
              </a:rPr>
              <a:t>的客服平台</a:t>
            </a:r>
            <a:endParaRPr lang="en-US" altLang="zh-TW" dirty="0">
              <a:solidFill>
                <a:schemeClr val="tx1">
                  <a:lumMod val="95000"/>
                  <a:lumOff val="5000"/>
                </a:schemeClr>
              </a:solidFill>
            </a:endParaRPr>
          </a:p>
          <a:p>
            <a:r>
              <a:rPr lang="zh-TW" altLang="en-US" dirty="0">
                <a:solidFill>
                  <a:schemeClr val="tx1">
                    <a:lumMod val="95000"/>
                    <a:lumOff val="5000"/>
                  </a:schemeClr>
                </a:solidFill>
              </a:rPr>
              <a:t>提供企業以更簡單、更創新的方式與顧客互動，協助企業打造出色的客服體驗和快速流暢的服務效率</a:t>
            </a:r>
            <a:endParaRPr lang="en-US" altLang="zh-TW" dirty="0">
              <a:solidFill>
                <a:schemeClr val="tx1">
                  <a:lumMod val="95000"/>
                  <a:lumOff val="5000"/>
                </a:schemeClr>
              </a:solidFill>
            </a:endParaRPr>
          </a:p>
          <a:p>
            <a:r>
              <a:rPr lang="zh-TW" altLang="en-US" dirty="0">
                <a:solidFill>
                  <a:schemeClr val="tx1">
                    <a:lumMod val="95000"/>
                    <a:lumOff val="5000"/>
                  </a:schemeClr>
                </a:solidFill>
              </a:rPr>
              <a:t>提供出色的分析和報告服務，讓企業可以準確地對客戶在對的時間投下對的訊息和廣告</a:t>
            </a:r>
          </a:p>
          <a:p>
            <a:r>
              <a:rPr lang="zh-TW" altLang="en-US" dirty="0">
                <a:solidFill>
                  <a:schemeClr val="tx1">
                    <a:lumMod val="95000"/>
                    <a:lumOff val="5000"/>
                  </a:schemeClr>
                </a:solidFill>
              </a:rPr>
              <a:t>分析客戶對企業的服務滿意度、顧客流失原因，幫助企業打造完美的顧客滿意度。</a:t>
            </a:r>
          </a:p>
          <a:p>
            <a:endParaRPr lang="zh-TW" altLang="en-US" dirty="0"/>
          </a:p>
          <a:p>
            <a:pPr marL="0" indent="0">
              <a:buNone/>
            </a:pPr>
            <a:endParaRPr lang="en-US" altLang="zh-TW" dirty="0" smtClean="0"/>
          </a:p>
          <a:p>
            <a:endParaRPr lang="en-US" altLang="zh-TW" dirty="0" smtClean="0"/>
          </a:p>
        </p:txBody>
      </p:sp>
      <p:grpSp>
        <p:nvGrpSpPr>
          <p:cNvPr id="8" name="群組 7"/>
          <p:cNvGrpSpPr/>
          <p:nvPr/>
        </p:nvGrpSpPr>
        <p:grpSpPr>
          <a:xfrm>
            <a:off x="930941" y="2665761"/>
            <a:ext cx="118872" cy="2582325"/>
            <a:chOff x="930941" y="2455449"/>
            <a:chExt cx="118872" cy="2582325"/>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930941" y="2455449"/>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930941" y="3273552"/>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930941" y="4091655"/>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rcRect l="20150" t="56061" r="60153" b="22727"/>
            <a:stretch>
              <a:fillRect/>
            </a:stretch>
          </p:blipFill>
          <p:spPr>
            <a:xfrm>
              <a:off x="930941" y="4909758"/>
              <a:ext cx="118872" cy="128016"/>
            </a:xfrm>
            <a:custGeom>
              <a:avLst/>
              <a:gdLst>
                <a:gd name="connsiteX0" fmla="*/ 59436 w 118872"/>
                <a:gd name="connsiteY0" fmla="*/ 0 h 128016"/>
                <a:gd name="connsiteX1" fmla="*/ 118872 w 118872"/>
                <a:gd name="connsiteY1" fmla="*/ 64008 h 128016"/>
                <a:gd name="connsiteX2" fmla="*/ 59436 w 118872"/>
                <a:gd name="connsiteY2" fmla="*/ 128016 h 128016"/>
                <a:gd name="connsiteX3" fmla="*/ 0 w 118872"/>
                <a:gd name="connsiteY3" fmla="*/ 64008 h 128016"/>
                <a:gd name="connsiteX4" fmla="*/ 59436 w 118872"/>
                <a:gd name="connsiteY4" fmla="*/ 0 h 12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128016">
                  <a:moveTo>
                    <a:pt x="59436" y="0"/>
                  </a:moveTo>
                  <a:cubicBezTo>
                    <a:pt x="92262" y="0"/>
                    <a:pt x="118872" y="28657"/>
                    <a:pt x="118872" y="64008"/>
                  </a:cubicBezTo>
                  <a:cubicBezTo>
                    <a:pt x="118872" y="99359"/>
                    <a:pt x="92262" y="128016"/>
                    <a:pt x="59436" y="128016"/>
                  </a:cubicBezTo>
                  <a:cubicBezTo>
                    <a:pt x="26610" y="128016"/>
                    <a:pt x="0" y="99359"/>
                    <a:pt x="0" y="64008"/>
                  </a:cubicBezTo>
                  <a:cubicBezTo>
                    <a:pt x="0" y="28657"/>
                    <a:pt x="26610" y="0"/>
                    <a:pt x="59436" y="0"/>
                  </a:cubicBezTo>
                  <a:close/>
                </a:path>
              </a:pathLst>
            </a:custGeom>
          </p:spPr>
        </p:pic>
      </p:grpSp>
    </p:spTree>
    <p:extLst>
      <p:ext uri="{BB962C8B-B14F-4D97-AF65-F5344CB8AC3E}">
        <p14:creationId xmlns:p14="http://schemas.microsoft.com/office/powerpoint/2010/main" val="1562074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38200" y="374269"/>
            <a:ext cx="10515600" cy="1325563"/>
          </a:xfrm>
        </p:spPr>
        <p:txBody>
          <a:bodyPr/>
          <a:lstStyle/>
          <a:p>
            <a:r>
              <a:rPr lang="en-US" altLang="zh-TW" dirty="0" err="1" smtClean="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Freshworks</a:t>
            </a:r>
            <a:r>
              <a:rPr lang="zh-TW"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zh-TW"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Family</a:t>
            </a:r>
            <a:endParaRPr lang="zh-TW" altLang="en-US"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Google Shape;567;p28"/>
          <p:cNvPicPr preferRelativeResize="0"/>
          <p:nvPr/>
        </p:nvPicPr>
        <p:blipFill>
          <a:blip r:embed="rId2">
            <a:alphaModFix/>
          </a:blip>
          <a:stretch>
            <a:fillRect/>
          </a:stretch>
        </p:blipFill>
        <p:spPr>
          <a:xfrm>
            <a:off x="705624" y="1796621"/>
            <a:ext cx="3581399" cy="3581399"/>
          </a:xfrm>
          <a:prstGeom prst="rect">
            <a:avLst/>
          </a:prstGeom>
          <a:noFill/>
          <a:ln>
            <a:noFill/>
          </a:ln>
        </p:spPr>
      </p:pic>
      <p:grpSp>
        <p:nvGrpSpPr>
          <p:cNvPr id="6" name="Google Shape;541;p28"/>
          <p:cNvGrpSpPr/>
          <p:nvPr/>
        </p:nvGrpSpPr>
        <p:grpSpPr>
          <a:xfrm>
            <a:off x="4718304" y="1277693"/>
            <a:ext cx="6848171" cy="4619253"/>
            <a:chOff x="4105440" y="1114040"/>
            <a:chExt cx="4442267" cy="2915427"/>
          </a:xfrm>
        </p:grpSpPr>
        <p:cxnSp>
          <p:nvCxnSpPr>
            <p:cNvPr id="7" name="Google Shape;542;p28"/>
            <p:cNvCxnSpPr/>
            <p:nvPr/>
          </p:nvCxnSpPr>
          <p:spPr>
            <a:xfrm rot="10800000">
              <a:off x="5491292" y="1114040"/>
              <a:ext cx="0" cy="1284000"/>
            </a:xfrm>
            <a:prstGeom prst="straightConnector1">
              <a:avLst/>
            </a:prstGeom>
            <a:noFill/>
            <a:ln w="9525" cap="flat" cmpd="sng">
              <a:solidFill>
                <a:srgbClr val="0D5DDF"/>
              </a:solidFill>
              <a:prstDash val="dot"/>
              <a:round/>
              <a:headEnd type="none" w="med" len="med"/>
              <a:tailEnd type="none" w="med" len="med"/>
            </a:ln>
          </p:spPr>
        </p:cxnSp>
        <p:grpSp>
          <p:nvGrpSpPr>
            <p:cNvPr id="8" name="Google Shape;543;p28"/>
            <p:cNvGrpSpPr/>
            <p:nvPr/>
          </p:nvGrpSpPr>
          <p:grpSpPr>
            <a:xfrm>
              <a:off x="5658109" y="1190207"/>
              <a:ext cx="1351459" cy="1131664"/>
              <a:chOff x="2787762" y="1609822"/>
              <a:chExt cx="1411004" cy="1181525"/>
            </a:xfrm>
          </p:grpSpPr>
          <p:sp>
            <p:nvSpPr>
              <p:cNvPr id="30" name="Google Shape;544;p28"/>
              <p:cNvSpPr txBox="1"/>
              <p:nvPr/>
            </p:nvSpPr>
            <p:spPr>
              <a:xfrm>
                <a:off x="2787762" y="2365347"/>
                <a:ext cx="1411004" cy="42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dirty="0">
                    <a:solidFill>
                      <a:srgbClr val="424242"/>
                    </a:solidFill>
                    <a:latin typeface="Helvetica Neue"/>
                    <a:ea typeface="Helvetica Neue"/>
                    <a:cs typeface="Helvetica Neue"/>
                    <a:sym typeface="Helvetica Neue"/>
                  </a:rPr>
                  <a:t>$</a:t>
                </a:r>
                <a:r>
                  <a:rPr lang="en-US" b="1" dirty="0" smtClean="0">
                    <a:solidFill>
                      <a:srgbClr val="424242"/>
                    </a:solidFill>
                    <a:latin typeface="Helvetica Neue"/>
                    <a:ea typeface="Helvetica Neue"/>
                    <a:cs typeface="Helvetica Neue"/>
                    <a:sym typeface="Helvetica Neue"/>
                  </a:rPr>
                  <a:t>399M</a:t>
                </a:r>
                <a:r>
                  <a:rPr lang="zh-TW" altLang="en-US" b="1" dirty="0">
                    <a:solidFill>
                      <a:srgbClr val="424242"/>
                    </a:solidFill>
                    <a:latin typeface="Helvetica Neue"/>
                    <a:ea typeface="Helvetica Neue"/>
                    <a:cs typeface="Helvetica Neue"/>
                    <a:sym typeface="Helvetica Neue"/>
                  </a:rPr>
                  <a:t>的數據</a:t>
                </a:r>
                <a:r>
                  <a:rPr lang="zh-TW" altLang="en-US" b="1" dirty="0" smtClean="0">
                    <a:solidFill>
                      <a:srgbClr val="424242"/>
                    </a:solidFill>
                    <a:latin typeface="Helvetica Neue"/>
                    <a:ea typeface="Helvetica Neue"/>
                    <a:cs typeface="Helvetica Neue"/>
                    <a:sym typeface="Helvetica Neue"/>
                  </a:rPr>
                  <a:t>投資</a:t>
                </a:r>
                <a:endParaRPr b="1" dirty="0">
                  <a:solidFill>
                    <a:srgbClr val="424242"/>
                  </a:solidFill>
                  <a:latin typeface="Helvetica Neue"/>
                  <a:ea typeface="Helvetica Neue"/>
                  <a:cs typeface="Helvetica Neue"/>
                  <a:sym typeface="Helvetica Neue"/>
                </a:endParaRPr>
              </a:p>
            </p:txBody>
          </p:sp>
          <p:pic>
            <p:nvPicPr>
              <p:cNvPr id="31" name="Google Shape;545;p28"/>
              <p:cNvPicPr preferRelativeResize="0"/>
              <p:nvPr/>
            </p:nvPicPr>
            <p:blipFill rotWithShape="1">
              <a:blip r:embed="rId3">
                <a:alphaModFix/>
              </a:blip>
              <a:srcRect/>
              <a:stretch/>
            </p:blipFill>
            <p:spPr>
              <a:xfrm>
                <a:off x="3190284" y="1609822"/>
                <a:ext cx="605961" cy="605961"/>
              </a:xfrm>
              <a:prstGeom prst="rect">
                <a:avLst/>
              </a:prstGeom>
              <a:noFill/>
              <a:ln>
                <a:noFill/>
              </a:ln>
            </p:spPr>
          </p:pic>
        </p:grpSp>
        <p:cxnSp>
          <p:nvCxnSpPr>
            <p:cNvPr id="9" name="Google Shape;546;p28"/>
            <p:cNvCxnSpPr/>
            <p:nvPr/>
          </p:nvCxnSpPr>
          <p:spPr>
            <a:xfrm rot="10800000">
              <a:off x="7111748" y="1114040"/>
              <a:ext cx="0" cy="1284000"/>
            </a:xfrm>
            <a:prstGeom prst="straightConnector1">
              <a:avLst/>
            </a:prstGeom>
            <a:noFill/>
            <a:ln w="9525" cap="flat" cmpd="sng">
              <a:solidFill>
                <a:srgbClr val="0D5DDF"/>
              </a:solidFill>
              <a:prstDash val="dot"/>
              <a:round/>
              <a:headEnd type="none" w="med" len="med"/>
              <a:tailEnd type="none" w="med" len="med"/>
            </a:ln>
          </p:spPr>
        </p:cxnSp>
        <p:grpSp>
          <p:nvGrpSpPr>
            <p:cNvPr id="10" name="Google Shape;547;p28"/>
            <p:cNvGrpSpPr/>
            <p:nvPr/>
          </p:nvGrpSpPr>
          <p:grpSpPr>
            <a:xfrm>
              <a:off x="7280172" y="1179504"/>
              <a:ext cx="1267535" cy="1142366"/>
              <a:chOff x="6241394" y="1587472"/>
              <a:chExt cx="1323381" cy="1192697"/>
            </a:xfrm>
          </p:grpSpPr>
          <p:sp>
            <p:nvSpPr>
              <p:cNvPr id="28" name="Google Shape;548;p28"/>
              <p:cNvSpPr txBox="1"/>
              <p:nvPr/>
            </p:nvSpPr>
            <p:spPr>
              <a:xfrm>
                <a:off x="6241394" y="2354169"/>
                <a:ext cx="1323381" cy="42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dirty="0">
                    <a:solidFill>
                      <a:srgbClr val="424242"/>
                    </a:solidFill>
                    <a:latin typeface="Helvetica Neue"/>
                    <a:ea typeface="Helvetica Neue"/>
                    <a:cs typeface="Helvetica Neue"/>
                    <a:sym typeface="Helvetica Neue"/>
                  </a:rPr>
                  <a:t>37,000</a:t>
                </a:r>
                <a:r>
                  <a:rPr lang="en-US" b="1" dirty="0" smtClean="0">
                    <a:solidFill>
                      <a:srgbClr val="424242"/>
                    </a:solidFill>
                    <a:latin typeface="Helvetica Neue"/>
                    <a:ea typeface="Helvetica Neue"/>
                    <a:cs typeface="Helvetica Neue"/>
                    <a:sym typeface="Helvetica Neue"/>
                  </a:rPr>
                  <a:t>+</a:t>
                </a:r>
                <a:r>
                  <a:rPr lang="zh-TW" altLang="en-US" b="1" dirty="0" smtClean="0">
                    <a:solidFill>
                      <a:srgbClr val="424242"/>
                    </a:solidFill>
                    <a:latin typeface="Helvetica Neue"/>
                    <a:ea typeface="Helvetica Neue"/>
                    <a:cs typeface="Helvetica Neue"/>
                    <a:sym typeface="Helvetica Neue"/>
                  </a:rPr>
                  <a:t>付費顧客</a:t>
                </a:r>
                <a:endParaRPr b="1" dirty="0">
                  <a:solidFill>
                    <a:srgbClr val="424242"/>
                  </a:solidFill>
                  <a:latin typeface="Helvetica Neue"/>
                  <a:ea typeface="Helvetica Neue"/>
                  <a:cs typeface="Helvetica Neue"/>
                  <a:sym typeface="Helvetica Neue"/>
                </a:endParaRPr>
              </a:p>
            </p:txBody>
          </p:sp>
          <p:pic>
            <p:nvPicPr>
              <p:cNvPr id="29" name="Google Shape;549;p28"/>
              <p:cNvPicPr preferRelativeResize="0"/>
              <p:nvPr/>
            </p:nvPicPr>
            <p:blipFill rotWithShape="1">
              <a:blip r:embed="rId4">
                <a:alphaModFix/>
              </a:blip>
              <a:srcRect/>
              <a:stretch/>
            </p:blipFill>
            <p:spPr>
              <a:xfrm>
                <a:off x="6577753" y="1587472"/>
                <a:ext cx="650663" cy="650663"/>
              </a:xfrm>
              <a:prstGeom prst="rect">
                <a:avLst/>
              </a:prstGeom>
              <a:noFill/>
              <a:ln>
                <a:noFill/>
              </a:ln>
            </p:spPr>
          </p:pic>
        </p:grpSp>
        <p:cxnSp>
          <p:nvCxnSpPr>
            <p:cNvPr id="11" name="Google Shape;550;p28"/>
            <p:cNvCxnSpPr/>
            <p:nvPr/>
          </p:nvCxnSpPr>
          <p:spPr>
            <a:xfrm rot="10800000">
              <a:off x="7111748" y="2745467"/>
              <a:ext cx="0" cy="1284000"/>
            </a:xfrm>
            <a:prstGeom prst="straightConnector1">
              <a:avLst/>
            </a:prstGeom>
            <a:noFill/>
            <a:ln w="9525" cap="flat" cmpd="sng">
              <a:solidFill>
                <a:srgbClr val="0D5DDF"/>
              </a:solidFill>
              <a:prstDash val="dot"/>
              <a:round/>
              <a:headEnd type="none" w="med" len="med"/>
              <a:tailEnd type="none" w="med" len="med"/>
            </a:ln>
          </p:spPr>
        </p:cxnSp>
        <p:grpSp>
          <p:nvGrpSpPr>
            <p:cNvPr id="12" name="Google Shape;551;p28"/>
            <p:cNvGrpSpPr/>
            <p:nvPr/>
          </p:nvGrpSpPr>
          <p:grpSpPr>
            <a:xfrm>
              <a:off x="4209171" y="1179489"/>
              <a:ext cx="963164" cy="1142380"/>
              <a:chOff x="6083317" y="2121291"/>
              <a:chExt cx="1005600" cy="1192712"/>
            </a:xfrm>
          </p:grpSpPr>
          <p:sp>
            <p:nvSpPr>
              <p:cNvPr id="26" name="Google Shape;552;p28"/>
              <p:cNvSpPr txBox="1"/>
              <p:nvPr/>
            </p:nvSpPr>
            <p:spPr>
              <a:xfrm>
                <a:off x="6083317" y="2888004"/>
                <a:ext cx="1005600" cy="42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dirty="0">
                    <a:solidFill>
                      <a:srgbClr val="424242"/>
                    </a:solidFill>
                    <a:latin typeface="Helvetica Neue"/>
                    <a:ea typeface="Helvetica Neue"/>
                    <a:cs typeface="Helvetica Neue"/>
                    <a:sym typeface="Helvetica Neue"/>
                  </a:rPr>
                  <a:t>2,500</a:t>
                </a:r>
                <a:r>
                  <a:rPr lang="en-US" b="1" dirty="0" smtClean="0">
                    <a:solidFill>
                      <a:srgbClr val="424242"/>
                    </a:solidFill>
                    <a:latin typeface="Helvetica Neue"/>
                    <a:ea typeface="Helvetica Neue"/>
                    <a:cs typeface="Helvetica Neue"/>
                    <a:sym typeface="Helvetica Neue"/>
                  </a:rPr>
                  <a:t>+</a:t>
                </a:r>
                <a:r>
                  <a:rPr lang="zh-TW" altLang="en-US" b="1" dirty="0" smtClean="0">
                    <a:solidFill>
                      <a:srgbClr val="424242"/>
                    </a:solidFill>
                    <a:latin typeface="Helvetica Neue"/>
                    <a:ea typeface="Helvetica Neue"/>
                    <a:cs typeface="Helvetica Neue"/>
                    <a:sym typeface="Helvetica Neue"/>
                  </a:rPr>
                  <a:t>員工</a:t>
                </a:r>
                <a:endParaRPr b="1" dirty="0">
                  <a:solidFill>
                    <a:srgbClr val="424242"/>
                  </a:solidFill>
                  <a:latin typeface="Helvetica Neue"/>
                  <a:ea typeface="Helvetica Neue"/>
                  <a:cs typeface="Helvetica Neue"/>
                  <a:sym typeface="Helvetica Neue"/>
                </a:endParaRPr>
              </a:p>
            </p:txBody>
          </p:sp>
          <p:pic>
            <p:nvPicPr>
              <p:cNvPr id="27" name="Google Shape;553;p28"/>
              <p:cNvPicPr preferRelativeResize="0"/>
              <p:nvPr/>
            </p:nvPicPr>
            <p:blipFill rotWithShape="1">
              <a:blip r:embed="rId5">
                <a:alphaModFix/>
              </a:blip>
              <a:srcRect/>
              <a:stretch/>
            </p:blipFill>
            <p:spPr>
              <a:xfrm>
                <a:off x="6260780" y="2121291"/>
                <a:ext cx="650663" cy="650663"/>
              </a:xfrm>
              <a:prstGeom prst="rect">
                <a:avLst/>
              </a:prstGeom>
              <a:noFill/>
              <a:ln>
                <a:noFill/>
              </a:ln>
            </p:spPr>
          </p:pic>
        </p:grpSp>
        <p:grpSp>
          <p:nvGrpSpPr>
            <p:cNvPr id="13" name="Google Shape;554;p28"/>
            <p:cNvGrpSpPr/>
            <p:nvPr/>
          </p:nvGrpSpPr>
          <p:grpSpPr>
            <a:xfrm>
              <a:off x="5691936" y="2807995"/>
              <a:ext cx="1219184" cy="1145450"/>
              <a:chOff x="5825624" y="3592959"/>
              <a:chExt cx="1272900" cy="1195917"/>
            </a:xfrm>
          </p:grpSpPr>
          <p:sp>
            <p:nvSpPr>
              <p:cNvPr id="24" name="Google Shape;555;p28"/>
              <p:cNvSpPr txBox="1"/>
              <p:nvPr/>
            </p:nvSpPr>
            <p:spPr>
              <a:xfrm>
                <a:off x="5825624" y="4362876"/>
                <a:ext cx="1272900" cy="42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zh-TW" altLang="en-US" b="1" dirty="0" smtClean="0">
                    <a:solidFill>
                      <a:srgbClr val="424242"/>
                    </a:solidFill>
                    <a:latin typeface="Helvetica Neue"/>
                    <a:ea typeface="Helvetica Neue"/>
                    <a:cs typeface="Helvetica Neue"/>
                    <a:sym typeface="Helvetica Neue"/>
                  </a:rPr>
                  <a:t>全球</a:t>
                </a:r>
                <a:r>
                  <a:rPr lang="en-US" b="1" dirty="0" smtClean="0">
                    <a:solidFill>
                      <a:srgbClr val="424242"/>
                    </a:solidFill>
                    <a:latin typeface="Helvetica Neue"/>
                    <a:ea typeface="Helvetica Neue"/>
                    <a:cs typeface="Helvetica Neue"/>
                    <a:sym typeface="Helvetica Neue"/>
                  </a:rPr>
                  <a:t>13</a:t>
                </a:r>
                <a:r>
                  <a:rPr lang="zh-TW" altLang="en-US" b="1" dirty="0" smtClean="0">
                    <a:solidFill>
                      <a:srgbClr val="424242"/>
                    </a:solidFill>
                    <a:latin typeface="Helvetica Neue"/>
                    <a:ea typeface="Helvetica Neue"/>
                    <a:cs typeface="Helvetica Neue"/>
                    <a:sym typeface="Helvetica Neue"/>
                  </a:rPr>
                  <a:t>間辦公室</a:t>
                </a:r>
                <a:endParaRPr b="1" dirty="0">
                  <a:solidFill>
                    <a:srgbClr val="424242"/>
                  </a:solidFill>
                  <a:latin typeface="Helvetica Neue"/>
                  <a:ea typeface="Helvetica Neue"/>
                  <a:cs typeface="Helvetica Neue"/>
                  <a:sym typeface="Helvetica Neue"/>
                </a:endParaRPr>
              </a:p>
            </p:txBody>
          </p:sp>
          <p:pic>
            <p:nvPicPr>
              <p:cNvPr id="25" name="Google Shape;556;p28"/>
              <p:cNvPicPr preferRelativeResize="0"/>
              <p:nvPr/>
            </p:nvPicPr>
            <p:blipFill rotWithShape="1">
              <a:blip r:embed="rId6">
                <a:alphaModFix/>
              </a:blip>
              <a:srcRect/>
              <a:stretch/>
            </p:blipFill>
            <p:spPr>
              <a:xfrm>
                <a:off x="6068339" y="3592959"/>
                <a:ext cx="742474" cy="742474"/>
              </a:xfrm>
              <a:prstGeom prst="rect">
                <a:avLst/>
              </a:prstGeom>
              <a:noFill/>
              <a:ln>
                <a:noFill/>
              </a:ln>
            </p:spPr>
          </p:pic>
        </p:grpSp>
        <p:grpSp>
          <p:nvGrpSpPr>
            <p:cNvPr id="14" name="Google Shape;557;p28"/>
            <p:cNvGrpSpPr/>
            <p:nvPr/>
          </p:nvGrpSpPr>
          <p:grpSpPr>
            <a:xfrm>
              <a:off x="7327007" y="2793100"/>
              <a:ext cx="1094191" cy="1153071"/>
              <a:chOff x="7473675" y="3638873"/>
              <a:chExt cx="1142400" cy="1203875"/>
            </a:xfrm>
          </p:grpSpPr>
          <p:sp>
            <p:nvSpPr>
              <p:cNvPr id="22" name="Google Shape;558;p28"/>
              <p:cNvSpPr txBox="1"/>
              <p:nvPr/>
            </p:nvSpPr>
            <p:spPr>
              <a:xfrm>
                <a:off x="7473675" y="4416748"/>
                <a:ext cx="1142400" cy="42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b="1" dirty="0" smtClean="0">
                    <a:solidFill>
                      <a:srgbClr val="424242"/>
                    </a:solidFill>
                    <a:latin typeface="Helvetica Neue"/>
                    <a:ea typeface="Helvetica Neue"/>
                    <a:cs typeface="Helvetica Neue"/>
                    <a:sym typeface="Helvetica Neue"/>
                  </a:rPr>
                  <a:t>4</a:t>
                </a:r>
                <a:r>
                  <a:rPr lang="zh-TW" altLang="en-US" b="1" dirty="0" smtClean="0">
                    <a:solidFill>
                      <a:srgbClr val="424242"/>
                    </a:solidFill>
                    <a:latin typeface="Helvetica Neue"/>
                    <a:ea typeface="Helvetica Neue"/>
                    <a:cs typeface="Helvetica Neue"/>
                    <a:sym typeface="Helvetica Neue"/>
                  </a:rPr>
                  <a:t>座資料中心</a:t>
                </a:r>
                <a:endParaRPr b="1" dirty="0">
                  <a:solidFill>
                    <a:srgbClr val="424242"/>
                  </a:solidFill>
                  <a:latin typeface="Helvetica Neue"/>
                  <a:ea typeface="Helvetica Neue"/>
                  <a:cs typeface="Helvetica Neue"/>
                  <a:sym typeface="Helvetica Neue"/>
                </a:endParaRPr>
              </a:p>
            </p:txBody>
          </p:sp>
          <p:pic>
            <p:nvPicPr>
              <p:cNvPr id="23" name="Google Shape;559;p28"/>
              <p:cNvPicPr preferRelativeResize="0"/>
              <p:nvPr/>
            </p:nvPicPr>
            <p:blipFill rotWithShape="1">
              <a:blip r:embed="rId7">
                <a:alphaModFix/>
              </a:blip>
              <a:srcRect/>
              <a:stretch/>
            </p:blipFill>
            <p:spPr>
              <a:xfrm>
                <a:off x="7703739" y="3638873"/>
                <a:ext cx="682293" cy="682319"/>
              </a:xfrm>
              <a:prstGeom prst="rect">
                <a:avLst/>
              </a:prstGeom>
              <a:noFill/>
              <a:ln>
                <a:noFill/>
              </a:ln>
            </p:spPr>
          </p:pic>
        </p:grpSp>
        <p:cxnSp>
          <p:nvCxnSpPr>
            <p:cNvPr id="15" name="Google Shape;560;p28"/>
            <p:cNvCxnSpPr/>
            <p:nvPr/>
          </p:nvCxnSpPr>
          <p:spPr>
            <a:xfrm rot="10800000">
              <a:off x="5491292" y="2745467"/>
              <a:ext cx="0" cy="1284000"/>
            </a:xfrm>
            <a:prstGeom prst="straightConnector1">
              <a:avLst/>
            </a:prstGeom>
            <a:noFill/>
            <a:ln w="9525" cap="flat" cmpd="sng">
              <a:solidFill>
                <a:srgbClr val="0D5DDF"/>
              </a:solidFill>
              <a:prstDash val="dot"/>
              <a:round/>
              <a:headEnd type="none" w="med" len="med"/>
              <a:tailEnd type="none" w="med" len="med"/>
            </a:ln>
          </p:spPr>
        </p:cxnSp>
        <p:grpSp>
          <p:nvGrpSpPr>
            <p:cNvPr id="16" name="Google Shape;561;p28"/>
            <p:cNvGrpSpPr/>
            <p:nvPr/>
          </p:nvGrpSpPr>
          <p:grpSpPr>
            <a:xfrm>
              <a:off x="4105440" y="2891089"/>
              <a:ext cx="1170600" cy="1062358"/>
              <a:chOff x="7706765" y="2177589"/>
              <a:chExt cx="1170600" cy="1062358"/>
            </a:xfrm>
          </p:grpSpPr>
          <p:sp>
            <p:nvSpPr>
              <p:cNvPr id="17" name="Google Shape;562;p28"/>
              <p:cNvSpPr txBox="1"/>
              <p:nvPr/>
            </p:nvSpPr>
            <p:spPr>
              <a:xfrm>
                <a:off x="7706765" y="2831947"/>
                <a:ext cx="1170600" cy="40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b="1" dirty="0" smtClean="0">
                    <a:solidFill>
                      <a:srgbClr val="424242"/>
                    </a:solidFill>
                    <a:latin typeface="Helvetica Neue"/>
                    <a:ea typeface="Helvetica Neue"/>
                    <a:cs typeface="Helvetica Neue"/>
                    <a:sym typeface="Helvetica Neue"/>
                  </a:rPr>
                  <a:t>12</a:t>
                </a:r>
                <a:r>
                  <a:rPr lang="zh-TW" altLang="en-US" b="1" dirty="0" smtClean="0">
                    <a:solidFill>
                      <a:srgbClr val="424242"/>
                    </a:solidFill>
                    <a:latin typeface="Helvetica Neue"/>
                    <a:ea typeface="Helvetica Neue"/>
                    <a:cs typeface="Helvetica Neue"/>
                    <a:sym typeface="Helvetica Neue"/>
                  </a:rPr>
                  <a:t>個產品</a:t>
                </a:r>
                <a:endParaRPr b="1" dirty="0">
                  <a:solidFill>
                    <a:srgbClr val="424242"/>
                  </a:solidFill>
                  <a:latin typeface="Helvetica Neue"/>
                  <a:ea typeface="Helvetica Neue"/>
                  <a:cs typeface="Helvetica Neue"/>
                  <a:sym typeface="Helvetica Neue"/>
                </a:endParaRPr>
              </a:p>
            </p:txBody>
          </p:sp>
          <p:grpSp>
            <p:nvGrpSpPr>
              <p:cNvPr id="18" name="Google Shape;563;p28"/>
              <p:cNvGrpSpPr/>
              <p:nvPr/>
            </p:nvGrpSpPr>
            <p:grpSpPr>
              <a:xfrm>
                <a:off x="8023547" y="2177589"/>
                <a:ext cx="537057" cy="537057"/>
                <a:chOff x="8023547" y="2177589"/>
                <a:chExt cx="537057" cy="537057"/>
              </a:xfrm>
            </p:grpSpPr>
            <p:pic>
              <p:nvPicPr>
                <p:cNvPr id="20" name="Google Shape;564;p28"/>
                <p:cNvPicPr preferRelativeResize="0"/>
                <p:nvPr/>
              </p:nvPicPr>
              <p:blipFill rotWithShape="1">
                <a:blip r:embed="rId8">
                  <a:alphaModFix/>
                </a:blip>
                <a:srcRect/>
                <a:stretch/>
              </p:blipFill>
              <p:spPr>
                <a:xfrm>
                  <a:off x="8023547" y="2177589"/>
                  <a:ext cx="537057" cy="537057"/>
                </a:xfrm>
                <a:prstGeom prst="rect">
                  <a:avLst/>
                </a:prstGeom>
                <a:noFill/>
                <a:ln>
                  <a:noFill/>
                </a:ln>
              </p:spPr>
            </p:pic>
            <p:sp>
              <p:nvSpPr>
                <p:cNvPr id="21" name="Google Shape;565;p28"/>
                <p:cNvSpPr/>
                <p:nvPr/>
              </p:nvSpPr>
              <p:spPr>
                <a:xfrm>
                  <a:off x="8135500" y="2269525"/>
                  <a:ext cx="333600" cy="352200"/>
                </a:xfrm>
                <a:prstGeom prst="rect">
                  <a:avLst/>
                </a:prstGeom>
                <a:solidFill>
                  <a:srgbClr val="FF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566;p28"/>
              <p:cNvSpPr txBox="1"/>
              <p:nvPr/>
            </p:nvSpPr>
            <p:spPr>
              <a:xfrm>
                <a:off x="8023600" y="2177600"/>
                <a:ext cx="537000" cy="53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solidFill>
                      <a:srgbClr val="F05F6D"/>
                    </a:solidFill>
                    <a:latin typeface="Oswald"/>
                    <a:ea typeface="Oswald"/>
                    <a:cs typeface="Oswald"/>
                    <a:sym typeface="Oswald"/>
                  </a:rPr>
                  <a:t>12</a:t>
                </a:r>
                <a:endParaRPr sz="2100">
                  <a:solidFill>
                    <a:srgbClr val="F05F6D"/>
                  </a:solidFill>
                  <a:latin typeface="Oswald"/>
                  <a:ea typeface="Oswald"/>
                  <a:cs typeface="Oswald"/>
                  <a:sym typeface="Oswald"/>
                </a:endParaRPr>
              </a:p>
            </p:txBody>
          </p:sp>
        </p:grpSp>
      </p:grpSp>
    </p:spTree>
    <p:extLst>
      <p:ext uri="{BB962C8B-B14F-4D97-AF65-F5344CB8AC3E}">
        <p14:creationId xmlns:p14="http://schemas.microsoft.com/office/powerpoint/2010/main" val="3396269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8095" y="407195"/>
            <a:ext cx="10515600" cy="1325563"/>
          </a:xfrm>
        </p:spPr>
        <p:txBody>
          <a:bodyPr/>
          <a:lstStyle/>
          <a:p>
            <a:r>
              <a:rPr lang="zh-TW" altLang="en-US"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使用</a:t>
            </a:r>
            <a:r>
              <a:rPr lang="en-US" altLang="zh-TW" dirty="0" err="1">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Freshworks</a:t>
            </a:r>
            <a:r>
              <a:rPr lang="zh-TW" altLang="en-US" dirty="0">
                <a:solidFill>
                  <a:srgbClr val="663300"/>
                </a:solidFill>
                <a:latin typeface="Microsoft Sans Serif" panose="020B0604020202020204" pitchFamily="34" charset="0"/>
                <a:ea typeface="Microsoft Sans Serif" panose="020B0604020202020204" pitchFamily="34" charset="0"/>
                <a:cs typeface="Microsoft Sans Serif" panose="020B0604020202020204" pitchFamily="34" charset="0"/>
              </a:rPr>
              <a:t>的企業</a:t>
            </a: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47" t="9109" r="2095" b="82485"/>
          <a:stretch/>
        </p:blipFill>
        <p:spPr>
          <a:xfrm>
            <a:off x="768095" y="5889995"/>
            <a:ext cx="10994053" cy="466345"/>
          </a:xfrm>
        </p:spPr>
      </p:pic>
      <p:grpSp>
        <p:nvGrpSpPr>
          <p:cNvPr id="5" name="群組 4"/>
          <p:cNvGrpSpPr/>
          <p:nvPr/>
        </p:nvGrpSpPr>
        <p:grpSpPr>
          <a:xfrm>
            <a:off x="1110233" y="1060022"/>
            <a:ext cx="9772650" cy="4958671"/>
            <a:chOff x="1110233" y="1060022"/>
            <a:chExt cx="9772650" cy="4958671"/>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t="1579"/>
            <a:stretch/>
          </p:blipFill>
          <p:spPr>
            <a:xfrm>
              <a:off x="1168907" y="1060022"/>
              <a:ext cx="9713976" cy="4829973"/>
            </a:xfrm>
            <a:prstGeom prst="rect">
              <a:avLst/>
            </a:prstGeom>
          </p:spPr>
        </p:pic>
        <p:sp>
          <p:nvSpPr>
            <p:cNvPr id="6" name="文字方塊 5"/>
            <p:cNvSpPr txBox="1"/>
            <p:nvPr/>
          </p:nvSpPr>
          <p:spPr>
            <a:xfrm>
              <a:off x="1168907" y="1188720"/>
              <a:ext cx="1510285" cy="646331"/>
            </a:xfrm>
            <a:prstGeom prst="rect">
              <a:avLst/>
            </a:prstGeom>
            <a:solidFill>
              <a:schemeClr val="bg1"/>
            </a:solidFill>
          </p:spPr>
          <p:txBody>
            <a:bodyPr wrap="square" rtlCol="0">
              <a:spAutoFit/>
            </a:bodyPr>
            <a:lstStyle/>
            <a:p>
              <a:pPr algn="ctr"/>
              <a:r>
                <a:rPr lang="zh-TW" altLang="en-US" b="1" dirty="0" smtClean="0"/>
                <a:t>科技</a:t>
              </a:r>
              <a:r>
                <a:rPr lang="en-US" altLang="zh-TW" b="1" dirty="0" smtClean="0"/>
                <a:t>,</a:t>
              </a:r>
              <a:r>
                <a:rPr lang="zh-TW" altLang="en-US" b="1" dirty="0" smtClean="0"/>
                <a:t>媒體</a:t>
              </a:r>
              <a:r>
                <a:rPr lang="en-US" altLang="zh-TW" b="1" dirty="0" smtClean="0"/>
                <a:t>,</a:t>
              </a:r>
            </a:p>
            <a:p>
              <a:pPr algn="ctr"/>
              <a:r>
                <a:rPr lang="zh-TW" altLang="en-US" b="1" dirty="0" smtClean="0"/>
                <a:t>電訊業</a:t>
              </a:r>
              <a:endParaRPr lang="zh-TW" altLang="en-US" b="1" dirty="0"/>
            </a:p>
          </p:txBody>
        </p:sp>
        <p:sp>
          <p:nvSpPr>
            <p:cNvPr id="7" name="文字方塊 6"/>
            <p:cNvSpPr txBox="1"/>
            <p:nvPr/>
          </p:nvSpPr>
          <p:spPr>
            <a:xfrm>
              <a:off x="1110234" y="1963749"/>
              <a:ext cx="1568958" cy="463653"/>
            </a:xfrm>
            <a:prstGeom prst="rect">
              <a:avLst/>
            </a:prstGeom>
            <a:solidFill>
              <a:schemeClr val="bg1"/>
            </a:solidFill>
          </p:spPr>
          <p:txBody>
            <a:bodyPr wrap="square" rtlCol="0">
              <a:spAutoFit/>
            </a:bodyPr>
            <a:lstStyle/>
            <a:p>
              <a:pPr algn="ctr">
                <a:lnSpc>
                  <a:spcPct val="150000"/>
                </a:lnSpc>
              </a:pPr>
              <a:r>
                <a:rPr lang="zh-TW" altLang="en-US" b="1" dirty="0" smtClean="0"/>
                <a:t>汽車</a:t>
              </a:r>
              <a:r>
                <a:rPr lang="en-US" altLang="zh-TW" b="1" dirty="0" smtClean="0"/>
                <a:t>,</a:t>
              </a:r>
              <a:r>
                <a:rPr lang="zh-TW" altLang="en-US" b="1" dirty="0" smtClean="0"/>
                <a:t>製造業</a:t>
              </a:r>
              <a:endParaRPr lang="en-US" altLang="zh-TW" b="1" dirty="0" smtClean="0"/>
            </a:p>
          </p:txBody>
        </p:sp>
        <p:sp>
          <p:nvSpPr>
            <p:cNvPr id="8" name="文字方塊 7"/>
            <p:cNvSpPr txBox="1"/>
            <p:nvPr/>
          </p:nvSpPr>
          <p:spPr>
            <a:xfrm>
              <a:off x="1139570" y="2768575"/>
              <a:ext cx="1568958" cy="463653"/>
            </a:xfrm>
            <a:prstGeom prst="rect">
              <a:avLst/>
            </a:prstGeom>
            <a:solidFill>
              <a:schemeClr val="bg1"/>
            </a:solidFill>
          </p:spPr>
          <p:txBody>
            <a:bodyPr wrap="square" rtlCol="0">
              <a:spAutoFit/>
            </a:bodyPr>
            <a:lstStyle/>
            <a:p>
              <a:pPr algn="ctr">
                <a:lnSpc>
                  <a:spcPct val="150000"/>
                </a:lnSpc>
              </a:pPr>
              <a:r>
                <a:rPr lang="zh-TW" altLang="en-US" b="1" dirty="0" smtClean="0"/>
                <a:t>金融服務業</a:t>
              </a:r>
              <a:endParaRPr lang="en-US" altLang="zh-TW" b="1" dirty="0" smtClean="0"/>
            </a:p>
          </p:txBody>
        </p:sp>
        <p:sp>
          <p:nvSpPr>
            <p:cNvPr id="9" name="文字方塊 8"/>
            <p:cNvSpPr txBox="1"/>
            <p:nvPr/>
          </p:nvSpPr>
          <p:spPr>
            <a:xfrm>
              <a:off x="1168906" y="3519421"/>
              <a:ext cx="1510285" cy="646331"/>
            </a:xfrm>
            <a:prstGeom prst="rect">
              <a:avLst/>
            </a:prstGeom>
            <a:solidFill>
              <a:schemeClr val="bg1"/>
            </a:solidFill>
          </p:spPr>
          <p:txBody>
            <a:bodyPr wrap="square" rtlCol="0">
              <a:spAutoFit/>
            </a:bodyPr>
            <a:lstStyle/>
            <a:p>
              <a:pPr algn="ctr"/>
              <a:r>
                <a:rPr lang="zh-TW" altLang="en-US" b="1" dirty="0" smtClean="0"/>
                <a:t>零售業</a:t>
              </a:r>
              <a:r>
                <a:rPr lang="en-US" altLang="zh-TW" b="1" dirty="0" smtClean="0"/>
                <a:t>,</a:t>
              </a:r>
            </a:p>
            <a:p>
              <a:pPr algn="ctr"/>
              <a:r>
                <a:rPr lang="zh-TW" altLang="en-US" b="1" dirty="0"/>
                <a:t>電子商務</a:t>
              </a:r>
            </a:p>
          </p:txBody>
        </p:sp>
        <p:sp>
          <p:nvSpPr>
            <p:cNvPr id="10" name="文字方塊 9"/>
            <p:cNvSpPr txBox="1"/>
            <p:nvPr/>
          </p:nvSpPr>
          <p:spPr>
            <a:xfrm>
              <a:off x="1110233" y="4443618"/>
              <a:ext cx="1568958" cy="463653"/>
            </a:xfrm>
            <a:prstGeom prst="rect">
              <a:avLst/>
            </a:prstGeom>
            <a:solidFill>
              <a:schemeClr val="bg1"/>
            </a:solidFill>
          </p:spPr>
          <p:txBody>
            <a:bodyPr wrap="square" rtlCol="0">
              <a:spAutoFit/>
            </a:bodyPr>
            <a:lstStyle/>
            <a:p>
              <a:pPr algn="ctr">
                <a:lnSpc>
                  <a:spcPct val="150000"/>
                </a:lnSpc>
              </a:pPr>
              <a:r>
                <a:rPr lang="zh-TW" altLang="en-US" b="1" dirty="0" smtClean="0"/>
                <a:t>教育</a:t>
              </a:r>
              <a:endParaRPr lang="en-US" altLang="zh-TW" b="1" dirty="0" smtClean="0"/>
            </a:p>
          </p:txBody>
        </p:sp>
        <p:sp>
          <p:nvSpPr>
            <p:cNvPr id="11" name="文字方塊 10"/>
            <p:cNvSpPr txBox="1"/>
            <p:nvPr/>
          </p:nvSpPr>
          <p:spPr>
            <a:xfrm>
              <a:off x="1139570" y="5095363"/>
              <a:ext cx="1568958" cy="923330"/>
            </a:xfrm>
            <a:prstGeom prst="rect">
              <a:avLst/>
            </a:prstGeom>
            <a:solidFill>
              <a:schemeClr val="bg1"/>
            </a:solidFill>
          </p:spPr>
          <p:txBody>
            <a:bodyPr wrap="square" rtlCol="0">
              <a:spAutoFit/>
            </a:bodyPr>
            <a:lstStyle/>
            <a:p>
              <a:pPr algn="ctr">
                <a:lnSpc>
                  <a:spcPct val="150000"/>
                </a:lnSpc>
              </a:pPr>
              <a:r>
                <a:rPr lang="zh-TW" altLang="en-US" b="1" dirty="0" smtClean="0"/>
                <a:t>政府機關</a:t>
              </a:r>
              <a:r>
                <a:rPr lang="en-US" altLang="zh-TW" b="1" dirty="0" smtClean="0"/>
                <a:t>,</a:t>
              </a:r>
            </a:p>
            <a:p>
              <a:pPr algn="ctr">
                <a:lnSpc>
                  <a:spcPct val="150000"/>
                </a:lnSpc>
              </a:pPr>
              <a:r>
                <a:rPr lang="zh-TW" altLang="en-US" b="1" dirty="0" smtClean="0"/>
                <a:t>公共部門</a:t>
              </a:r>
              <a:endParaRPr lang="en-US" altLang="zh-TW" b="1" dirty="0" smtClean="0"/>
            </a:p>
          </p:txBody>
        </p:sp>
      </p:grpSp>
    </p:spTree>
    <p:extLst>
      <p:ext uri="{BB962C8B-B14F-4D97-AF65-F5344CB8AC3E}">
        <p14:creationId xmlns:p14="http://schemas.microsoft.com/office/powerpoint/2010/main" val="251480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自訂 1">
      <a:dk1>
        <a:sysClr val="windowText" lastClr="000000"/>
      </a:dk1>
      <a:lt1>
        <a:sysClr val="window" lastClr="FFFFFF"/>
      </a:lt1>
      <a:dk2>
        <a:srgbClr val="5B9BD5"/>
      </a:dk2>
      <a:lt2>
        <a:srgbClr val="FFFFFF"/>
      </a:lt2>
      <a:accent1>
        <a:srgbClr val="F870A7"/>
      </a:accent1>
      <a:accent2>
        <a:srgbClr val="ED7D31"/>
      </a:accent2>
      <a:accent3>
        <a:srgbClr val="0DE1CD"/>
      </a:accent3>
      <a:accent4>
        <a:srgbClr val="FFC000"/>
      </a:accent4>
      <a:accent5>
        <a:srgbClr val="954F72"/>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1767</TotalTime>
  <Words>1511</Words>
  <Application>Microsoft Office PowerPoint</Application>
  <PresentationFormat>寬螢幕</PresentationFormat>
  <Paragraphs>332</Paragraphs>
  <Slides>46</Slides>
  <Notes>2</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46</vt:i4>
      </vt:variant>
    </vt:vector>
  </HeadingPairs>
  <TitlesOfParts>
    <vt:vector size="59" baseType="lpstr">
      <vt:lpstr>Helvetica Neue</vt:lpstr>
      <vt:lpstr>Malgun Gothic</vt:lpstr>
      <vt:lpstr>Oswald</vt:lpstr>
      <vt:lpstr>Yu Gothic UI Semibold</vt:lpstr>
      <vt:lpstr>新細明體</vt:lpstr>
      <vt:lpstr>Arial</vt:lpstr>
      <vt:lpstr>Bradley Hand ITC</vt:lpstr>
      <vt:lpstr>Calibri</vt:lpstr>
      <vt:lpstr>Calibri Light</vt:lpstr>
      <vt:lpstr>Lucida Sans</vt:lpstr>
      <vt:lpstr>Microsoft Sans Serif</vt:lpstr>
      <vt:lpstr>Wingdings</vt:lpstr>
      <vt:lpstr>Office 佈景主題</vt:lpstr>
      <vt:lpstr>Demo</vt:lpstr>
      <vt:lpstr>PowerPoint 簡報</vt:lpstr>
      <vt:lpstr>戴博斯科技</vt:lpstr>
      <vt:lpstr>我們的服務</vt:lpstr>
      <vt:lpstr>我們提供全方位軟體工程服務</vt:lpstr>
      <vt:lpstr>About Freshworks</vt:lpstr>
      <vt:lpstr>Freshworks</vt:lpstr>
      <vt:lpstr>Freshworks Family</vt:lpstr>
      <vt:lpstr>使用Freshworks的企業</vt:lpstr>
      <vt:lpstr>PowerPoint 簡報</vt:lpstr>
      <vt:lpstr>PowerPoint 簡報</vt:lpstr>
      <vt:lpstr>How Freshworks work</vt:lpstr>
      <vt:lpstr>PowerPoint 簡報</vt:lpstr>
      <vt:lpstr>PowerPoint 簡報</vt:lpstr>
      <vt:lpstr>PowerPoint 簡報</vt:lpstr>
      <vt:lpstr>Call Center客服系統</vt:lpstr>
      <vt:lpstr>Call Center客服系統</vt:lpstr>
      <vt:lpstr>Call Center客服系統</vt:lpstr>
      <vt:lpstr>Call Center客服系統</vt:lpstr>
      <vt:lpstr>Call Center客服系統</vt:lpstr>
      <vt:lpstr>Call Flows</vt:lpstr>
      <vt:lpstr>Call Flows</vt:lpstr>
      <vt:lpstr>Call Flows</vt:lpstr>
      <vt:lpstr>PowerPoint 簡報</vt:lpstr>
      <vt:lpstr>Call Flows</vt:lpstr>
      <vt:lpstr>Live Dashboard</vt:lpstr>
      <vt:lpstr>PowerPoint 簡報</vt:lpstr>
      <vt:lpstr>PowerPoint 簡報</vt:lpstr>
      <vt:lpstr>PowerPoint 簡報</vt:lpstr>
      <vt:lpstr>Phone Plan</vt:lpstr>
      <vt:lpstr>電話號碼</vt:lpstr>
      <vt:lpstr>使用外部營運商之電話號碼</vt:lpstr>
      <vt:lpstr>Versions</vt:lpstr>
      <vt:lpstr>Versions</vt:lpstr>
      <vt:lpstr>Phone System</vt:lpstr>
      <vt:lpstr>Blossom</vt:lpstr>
      <vt:lpstr>Garden</vt:lpstr>
      <vt:lpstr>Estate</vt:lpstr>
      <vt:lpstr>Forest</vt:lpstr>
      <vt:lpstr>Omnichannel</vt:lpstr>
      <vt:lpstr>Estate Omnichannel</vt:lpstr>
      <vt:lpstr>Forest Omnichannel</vt:lpstr>
      <vt:lpstr>Freshworks的安全認證</vt:lpstr>
      <vt:lpstr>Freshworks的安全認證</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a0912</dc:creator>
  <cp:lastModifiedBy>a0912</cp:lastModifiedBy>
  <cp:revision>74</cp:revision>
  <dcterms:created xsi:type="dcterms:W3CDTF">2021-01-13T03:42:34Z</dcterms:created>
  <dcterms:modified xsi:type="dcterms:W3CDTF">2021-02-04T09:37:26Z</dcterms:modified>
</cp:coreProperties>
</file>