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7" r:id="rId2"/>
    <p:sldMasterId id="2147483666" r:id="rId3"/>
  </p:sldMasterIdLst>
  <p:notesMasterIdLst>
    <p:notesMasterId r:id="rId55"/>
  </p:notesMasterIdLst>
  <p:sldIdLst>
    <p:sldId id="256" r:id="rId4"/>
    <p:sldId id="257" r:id="rId5"/>
    <p:sldId id="258" r:id="rId6"/>
    <p:sldId id="259" r:id="rId7"/>
    <p:sldId id="260" r:id="rId8"/>
    <p:sldId id="261" r:id="rId9"/>
    <p:sldId id="262" r:id="rId10"/>
    <p:sldId id="263" r:id="rId11"/>
    <p:sldId id="264" r:id="rId12"/>
    <p:sldId id="303" r:id="rId13"/>
    <p:sldId id="265" r:id="rId14"/>
    <p:sldId id="267" r:id="rId15"/>
    <p:sldId id="307" r:id="rId16"/>
    <p:sldId id="309" r:id="rId17"/>
    <p:sldId id="312" r:id="rId18"/>
    <p:sldId id="269" r:id="rId19"/>
    <p:sldId id="304" r:id="rId20"/>
    <p:sldId id="271" r:id="rId21"/>
    <p:sldId id="272" r:id="rId22"/>
    <p:sldId id="274" r:id="rId23"/>
    <p:sldId id="275" r:id="rId24"/>
    <p:sldId id="276" r:id="rId25"/>
    <p:sldId id="277" r:id="rId26"/>
    <p:sldId id="278" r:id="rId27"/>
    <p:sldId id="279" r:id="rId28"/>
    <p:sldId id="321" r:id="rId29"/>
    <p:sldId id="280" r:id="rId30"/>
    <p:sldId id="281" r:id="rId31"/>
    <p:sldId id="319" r:id="rId32"/>
    <p:sldId id="320" r:id="rId33"/>
    <p:sldId id="318" r:id="rId34"/>
    <p:sldId id="315" r:id="rId35"/>
    <p:sldId id="282" r:id="rId36"/>
    <p:sldId id="283" r:id="rId37"/>
    <p:sldId id="284" r:id="rId38"/>
    <p:sldId id="285" r:id="rId39"/>
    <p:sldId id="286" r:id="rId40"/>
    <p:sldId id="317" r:id="rId41"/>
    <p:sldId id="288" r:id="rId42"/>
    <p:sldId id="289" r:id="rId43"/>
    <p:sldId id="290" r:id="rId44"/>
    <p:sldId id="291" r:id="rId45"/>
    <p:sldId id="292" r:id="rId46"/>
    <p:sldId id="293" r:id="rId47"/>
    <p:sldId id="294" r:id="rId48"/>
    <p:sldId id="295" r:id="rId49"/>
    <p:sldId id="296" r:id="rId50"/>
    <p:sldId id="297" r:id="rId51"/>
    <p:sldId id="298" r:id="rId52"/>
    <p:sldId id="305" r:id="rId53"/>
    <p:sldId id="299" r:id="rId5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ji5cO3dsBSE0S+oc27Ii7pUO3d4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0912" initials="a" lastIdx="1" clrIdx="0">
    <p:extLst>
      <p:ext uri="{19B8F6BF-5375-455C-9EA6-DF929625EA0E}">
        <p15:presenceInfo xmlns:p15="http://schemas.microsoft.com/office/powerpoint/2012/main" userId="a091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9900"/>
    <a:srgbClr val="9966FF"/>
    <a:srgbClr val="403E45"/>
    <a:srgbClr val="A4A3B1"/>
    <a:srgbClr val="A5A6AE"/>
    <a:srgbClr val="D7DBE2"/>
    <a:srgbClr val="FFA219"/>
    <a:srgbClr val="BA97FF"/>
    <a:srgbClr val="42B1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B7E7E1A-FA74-408D-A71B-5A9FDDC0A89B}">
  <a:tblStyle styleId="{0B7E7E1A-FA74-408D-A71B-5A9FDDC0A89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5" autoAdjust="0"/>
    <p:restoredTop sz="94660"/>
  </p:normalViewPr>
  <p:slideViewPr>
    <p:cSldViewPr snapToGrid="0">
      <p:cViewPr varScale="1">
        <p:scale>
          <a:sx n="84" d="100"/>
          <a:sy n="84" d="100"/>
        </p:scale>
        <p:origin x="1440"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 Type="http://schemas.openxmlformats.org/officeDocument/2006/relationships/slide" Target="slides/slide2.xml"/><Relationship Id="rId61" Type="http://schemas.openxmlformats.org/officeDocument/2006/relationships/commentAuthors" Target="commentAuthor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customschemas.google.com/relationships/presentationmetadata" Target="metadata"/><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工作表1!$B$1</c:f>
              <c:strCache>
                <c:ptCount val="1"/>
                <c:pt idx="0">
                  <c:v>銷售</c:v>
                </c:pt>
              </c:strCache>
            </c:strRef>
          </c:tx>
          <c:spPr>
            <a:ln w="28575">
              <a:solidFill>
                <a:schemeClr val="tx2">
                  <a:lumMod val="50000"/>
                  <a:alpha val="98000"/>
                </a:schemeClr>
              </a:solidFill>
            </a:ln>
          </c:spPr>
          <c:explosion val="9"/>
          <c:dPt>
            <c:idx val="0"/>
            <c:bubble3D val="0"/>
            <c:spPr>
              <a:solidFill>
                <a:srgbClr val="FF9900"/>
              </a:solidFill>
              <a:ln w="28575">
                <a:solidFill>
                  <a:schemeClr val="tx2">
                    <a:lumMod val="50000"/>
                    <a:alpha val="98000"/>
                  </a:schemeClr>
                </a:solidFill>
              </a:ln>
              <a:effectLst/>
            </c:spPr>
          </c:dPt>
          <c:dPt>
            <c:idx val="1"/>
            <c:bubble3D val="0"/>
            <c:spPr>
              <a:solidFill>
                <a:srgbClr val="FF7C80"/>
              </a:solidFill>
              <a:ln w="28575">
                <a:solidFill>
                  <a:schemeClr val="tx2">
                    <a:lumMod val="50000"/>
                    <a:alpha val="98000"/>
                  </a:schemeClr>
                </a:solidFill>
              </a:ln>
              <a:effectLst/>
            </c:spPr>
          </c:dPt>
          <c:dPt>
            <c:idx val="2"/>
            <c:bubble3D val="0"/>
            <c:spPr>
              <a:solidFill>
                <a:srgbClr val="9966FF"/>
              </a:solidFill>
              <a:ln w="28575">
                <a:solidFill>
                  <a:schemeClr val="tx2">
                    <a:lumMod val="50000"/>
                    <a:alpha val="98000"/>
                  </a:schemeClr>
                </a:solidFill>
              </a:ln>
              <a:effectLst/>
            </c:spPr>
          </c:dPt>
          <c:dLbls>
            <c:dLbl>
              <c:idx val="0"/>
              <c:layout>
                <c:manualLayout>
                  <c:x val="-0.21667181240054881"/>
                  <c:y val="0.14927926412025347"/>
                </c:manualLayout>
              </c:layout>
              <c:dLblPos val="bestFit"/>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0.23634812442567216"/>
                  <c:y val="0.1587513960837231"/>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95000"/>
                          <a:lumOff val="5000"/>
                        </a:schemeClr>
                      </a:solidFill>
                      <a:latin typeface="+mn-lt"/>
                      <a:ea typeface="+mn-ea"/>
                      <a:cs typeface="+mn-cs"/>
                    </a:defRPr>
                  </a:pPr>
                  <a:endParaRPr lang="zh-TW"/>
                </a:p>
              </c:txPr>
              <c:dLblPos val="bestFit"/>
              <c:showLegendKey val="0"/>
              <c:showVal val="0"/>
              <c:showCatName val="1"/>
              <c:showSerName val="0"/>
              <c:showPercent val="0"/>
              <c:showBubbleSize val="0"/>
              <c:extLst>
                <c:ext xmlns:c15="http://schemas.microsoft.com/office/drawing/2012/chart" uri="{CE6537A1-D6FC-4f65-9D91-7224C49458BB}">
                  <c15:layout>
                    <c:manualLayout>
                      <c:w val="0.2227805597218746"/>
                      <c:h val="0.12586671545812511"/>
                    </c:manualLayout>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95000"/>
                        <a:lumOff val="5000"/>
                      </a:schemeClr>
                    </a:solidFill>
                    <a:latin typeface="+mn-lt"/>
                    <a:ea typeface="+mn-ea"/>
                    <a:cs typeface="+mn-cs"/>
                  </a:defRPr>
                </a:pPr>
                <a:endParaRPr lang="zh-TW"/>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工作表1!$A$2:$A$4</c:f>
              <c:strCache>
                <c:ptCount val="3"/>
                <c:pt idx="0">
                  <c:v>Premium</c:v>
                </c:pt>
                <c:pt idx="1">
                  <c:v>Business</c:v>
                </c:pt>
                <c:pt idx="2">
                  <c:v>Enterprise</c:v>
                </c:pt>
              </c:strCache>
            </c:strRef>
          </c:cat>
          <c:val>
            <c:numRef>
              <c:f>工作表1!$B$2:$B$4</c:f>
              <c:numCache>
                <c:formatCode>General</c:formatCode>
                <c:ptCount val="3"/>
                <c:pt idx="0">
                  <c:v>33.3333333333333</c:v>
                </c:pt>
                <c:pt idx="1">
                  <c:v>33.3333333333333</c:v>
                </c:pt>
                <c:pt idx="2">
                  <c:v>33.3333333333333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1900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0532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像是</a:t>
            </a:r>
            <a:endParaRPr lang="en-US" altLang="zh-TW" dirty="0" smtClean="0"/>
          </a:p>
          <a:p>
            <a:r>
              <a:rPr lang="en-US" altLang="zh-TW" dirty="0" smtClean="0"/>
              <a:t>1.</a:t>
            </a:r>
            <a:r>
              <a:rPr lang="zh-TW" altLang="en-US" dirty="0" smtClean="0"/>
              <a:t>工作分配不均</a:t>
            </a:r>
            <a:endParaRPr lang="en-US" altLang="zh-TW" dirty="0" smtClean="0"/>
          </a:p>
          <a:p>
            <a:r>
              <a:rPr lang="en-US" altLang="zh-TW" dirty="0" smtClean="0"/>
              <a:t>2.</a:t>
            </a:r>
            <a:r>
              <a:rPr lang="zh-TW" altLang="en-US" dirty="0" smtClean="0"/>
              <a:t>同時使用多個工具卻沒有協作平台來整合所有工具</a:t>
            </a:r>
            <a:endParaRPr lang="en-US" altLang="zh-TW" dirty="0" smtClean="0"/>
          </a:p>
          <a:p>
            <a:r>
              <a:rPr lang="en-US" altLang="zh-TW" dirty="0" smtClean="0"/>
              <a:t>3.</a:t>
            </a:r>
            <a:r>
              <a:rPr lang="zh-TW" altLang="en-US" dirty="0" smtClean="0"/>
              <a:t>造成整個工作流程很複雜又不清楚</a:t>
            </a:r>
            <a:endParaRPr lang="en-US" altLang="zh-TW" dirty="0" smtClean="0"/>
          </a:p>
          <a:p>
            <a:r>
              <a:rPr lang="en-US" altLang="zh-TW" dirty="0" smtClean="0"/>
              <a:t>4.</a:t>
            </a:r>
            <a:r>
              <a:rPr lang="zh-TW" altLang="en-US" dirty="0" smtClean="0"/>
              <a:t>團隊很難追蹤工作進度，也無法建立溝通</a:t>
            </a:r>
            <a:endParaRPr lang="en-US" altLang="zh-TW" dirty="0" smtClean="0"/>
          </a:p>
          <a:p>
            <a:r>
              <a:rPr lang="en-US" altLang="zh-TW" dirty="0" smtClean="0"/>
              <a:t>5.</a:t>
            </a:r>
            <a:r>
              <a:rPr lang="zh-TW" altLang="en-US" dirty="0" smtClean="0"/>
              <a:t>導致每週花</a:t>
            </a:r>
            <a:r>
              <a:rPr lang="en-US" altLang="zh-TW" dirty="0" smtClean="0"/>
              <a:t>2~3hrs</a:t>
            </a:r>
            <a:r>
              <a:rPr lang="zh-TW" altLang="en-US" dirty="0" smtClean="0"/>
              <a:t> 或更多的時間來進行會議溝通</a:t>
            </a:r>
            <a:endParaRPr lang="en-US" altLang="zh-TW" dirty="0" smtClean="0"/>
          </a:p>
          <a:p>
            <a:endParaRPr lang="en-US" altLang="zh-TW"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smtClean="0"/>
              <a:t>根據統計</a:t>
            </a:r>
            <a:r>
              <a:rPr lang="en-US" altLang="zh-TW" dirty="0" smtClean="0"/>
              <a:t>~~</a:t>
            </a:r>
            <a:r>
              <a:rPr lang="zh-TW" altLang="en-US" dirty="0" smtClean="0"/>
              <a:t>每個</a:t>
            </a:r>
            <a:r>
              <a:rPr lang="en-US" altLang="zh-TW" dirty="0" smtClean="0"/>
              <a:t>Team</a:t>
            </a:r>
            <a:r>
              <a:rPr lang="zh-TW" altLang="en-US" dirty="0" smtClean="0"/>
              <a:t>一年平均花</a:t>
            </a:r>
            <a:r>
              <a:rPr lang="en-US" altLang="zh-TW" dirty="0" smtClean="0"/>
              <a:t>60%</a:t>
            </a:r>
            <a:r>
              <a:rPr lang="zh-TW" altLang="en-US" dirty="0" smtClean="0"/>
              <a:t>時間在無效溝通</a:t>
            </a:r>
          </a:p>
          <a:p>
            <a:endParaRPr lang="zh-TW" altLang="en-US" dirty="0" smtClean="0"/>
          </a:p>
        </p:txBody>
      </p:sp>
      <p:sp>
        <p:nvSpPr>
          <p:cNvPr id="4" name="投影片編號版面配置區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4083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aee4360e06_0_19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aee4360e06_0_1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smtClean="0"/>
              <a:t>根據數據統計</a:t>
            </a:r>
            <a:r>
              <a:rPr lang="en-US" altLang="zh-TW" dirty="0" smtClean="0"/>
              <a:t>:</a:t>
            </a:r>
            <a:endParaRPr lang="zh-TW" altLang="en-US" dirty="0" smtClean="0"/>
          </a:p>
        </p:txBody>
      </p:sp>
      <p:sp>
        <p:nvSpPr>
          <p:cNvPr id="190" name="Google Shape;190;gaee4360e06_0_1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extLst>
      <p:ext uri="{BB962C8B-B14F-4D97-AF65-F5344CB8AC3E}">
        <p14:creationId xmlns:p14="http://schemas.microsoft.com/office/powerpoint/2010/main" val="2029864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aee4360e06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zh-TW" altLang="en-US" dirty="0" smtClean="0"/>
              <a:t>最少的人力和資源達到最高的效益 </a:t>
            </a:r>
            <a:r>
              <a:rPr lang="en-US" altLang="zh-TW" dirty="0" smtClean="0"/>
              <a:t>–</a:t>
            </a:r>
            <a:r>
              <a:rPr lang="zh-TW" altLang="en-US" dirty="0" smtClean="0"/>
              <a:t> 提高團隊溝通效率</a:t>
            </a:r>
            <a:endParaRPr lang="en-US" altLang="zh-TW" dirty="0" smtClean="0"/>
          </a:p>
          <a:p>
            <a:pPr marL="0" lvl="0" indent="0" algn="l" rtl="0">
              <a:lnSpc>
                <a:spcPct val="100000"/>
              </a:lnSpc>
              <a:spcBef>
                <a:spcPts val="0"/>
              </a:spcBef>
              <a:spcAft>
                <a:spcPts val="0"/>
              </a:spcAft>
              <a:buSzPts val="1400"/>
              <a:buNone/>
            </a:pPr>
            <a:r>
              <a:rPr lang="en-US" altLang="zh-TW" dirty="0" smtClean="0"/>
              <a:t>Asana</a:t>
            </a:r>
          </a:p>
          <a:p>
            <a:pPr marL="0" lvl="0" indent="0" algn="l" rtl="0">
              <a:lnSpc>
                <a:spcPct val="100000"/>
              </a:lnSpc>
              <a:spcBef>
                <a:spcPts val="0"/>
              </a:spcBef>
              <a:spcAft>
                <a:spcPts val="0"/>
              </a:spcAft>
              <a:buSzPts val="1400"/>
              <a:buNone/>
            </a:pPr>
            <a:r>
              <a:rPr lang="zh-TW" altLang="en-US" dirty="0" smtClean="0"/>
              <a:t>在全球</a:t>
            </a:r>
            <a:r>
              <a:rPr lang="en-US" altLang="zh-TW" dirty="0" smtClean="0"/>
              <a:t>190</a:t>
            </a:r>
            <a:r>
              <a:rPr lang="zh-TW" altLang="en-US" dirty="0" smtClean="0"/>
              <a:t>個國家已經有超過一百萬個</a:t>
            </a:r>
            <a:r>
              <a:rPr lang="en-US" altLang="zh-TW" dirty="0" smtClean="0"/>
              <a:t>Teams</a:t>
            </a:r>
            <a:r>
              <a:rPr lang="zh-TW" altLang="en-US" dirty="0" smtClean="0"/>
              <a:t>正在使用</a:t>
            </a:r>
            <a:r>
              <a:rPr lang="en-US" altLang="zh-TW" dirty="0" smtClean="0"/>
              <a:t>Asana</a:t>
            </a:r>
          </a:p>
          <a:p>
            <a:pPr marL="0" lvl="0" indent="0" algn="l" rtl="0">
              <a:lnSpc>
                <a:spcPct val="100000"/>
              </a:lnSpc>
              <a:spcBef>
                <a:spcPts val="0"/>
              </a:spcBef>
              <a:spcAft>
                <a:spcPts val="0"/>
              </a:spcAft>
              <a:buSzPts val="1400"/>
              <a:buNone/>
            </a:pPr>
            <a:r>
              <a:rPr lang="zh-TW" altLang="en-US" dirty="0" smtClean="0"/>
              <a:t>像</a:t>
            </a:r>
            <a:r>
              <a:rPr lang="en-US" altLang="zh-TW" dirty="0" smtClean="0"/>
              <a:t>Google </a:t>
            </a:r>
            <a:r>
              <a:rPr lang="zh-TW" altLang="en-US" dirty="0" smtClean="0"/>
              <a:t>、 </a:t>
            </a:r>
            <a:r>
              <a:rPr lang="en-US" altLang="zh-TW" dirty="0" smtClean="0"/>
              <a:t>fb</a:t>
            </a:r>
            <a:r>
              <a:rPr lang="zh-TW" altLang="en-US" dirty="0" smtClean="0"/>
              <a:t>都是正在使用</a:t>
            </a:r>
            <a:r>
              <a:rPr lang="en-US" altLang="zh-TW" dirty="0" smtClean="0"/>
              <a:t>Asana</a:t>
            </a:r>
            <a:r>
              <a:rPr lang="zh-TW" altLang="en-US" dirty="0" smtClean="0"/>
              <a:t>的用戶</a:t>
            </a:r>
            <a:endParaRPr lang="en-US" altLang="zh-TW" dirty="0" smtClean="0"/>
          </a:p>
          <a:p>
            <a:pPr marL="0" lvl="0" indent="0" algn="l" rtl="0">
              <a:lnSpc>
                <a:spcPct val="100000"/>
              </a:lnSpc>
              <a:spcBef>
                <a:spcPts val="0"/>
              </a:spcBef>
              <a:spcAft>
                <a:spcPts val="0"/>
              </a:spcAft>
              <a:buSzPts val="1400"/>
              <a:buNone/>
            </a:pPr>
            <a:r>
              <a:rPr lang="zh-TW" altLang="en-US" dirty="0" smtClean="0"/>
              <a:t>讓團隊有更多的時間可以花在像開發或研發這些真正能增加公司利益的工作上</a:t>
            </a:r>
            <a:endParaRPr lang="en-US" altLang="zh-TW" dirty="0" smtClean="0"/>
          </a:p>
          <a:p>
            <a:pPr marL="0" lvl="0" indent="0" algn="l" rtl="0">
              <a:lnSpc>
                <a:spcPct val="100000"/>
              </a:lnSpc>
              <a:spcBef>
                <a:spcPts val="0"/>
              </a:spcBef>
              <a:spcAft>
                <a:spcPts val="0"/>
              </a:spcAft>
              <a:buSzPts val="1400"/>
              <a:buNone/>
            </a:pPr>
            <a:endParaRPr dirty="0"/>
          </a:p>
        </p:txBody>
      </p:sp>
      <p:sp>
        <p:nvSpPr>
          <p:cNvPr id="207" name="Google Shape;207;gaee4360e06_0_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9213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aee4360e06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zh-TW" altLang="en-US" dirty="0" smtClean="0"/>
              <a:t>在進入</a:t>
            </a:r>
            <a:r>
              <a:rPr lang="en-US" altLang="zh-TW" dirty="0" smtClean="0"/>
              <a:t>Live Demo</a:t>
            </a:r>
            <a:r>
              <a:rPr lang="zh-TW" altLang="en-US" dirty="0" smtClean="0"/>
              <a:t>之前先簡單跟大家介紹</a:t>
            </a:r>
            <a:r>
              <a:rPr lang="en-US" altLang="zh-TW" dirty="0" smtClean="0"/>
              <a:t>Asana</a:t>
            </a:r>
            <a:r>
              <a:rPr lang="zh-TW" altLang="en-US" dirty="0" smtClean="0"/>
              <a:t>的架構</a:t>
            </a:r>
            <a:endParaRPr dirty="0"/>
          </a:p>
        </p:txBody>
      </p:sp>
      <p:sp>
        <p:nvSpPr>
          <p:cNvPr id="221" name="Google Shape;221;gaee4360e06_0_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4911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smtClean="0"/>
              <a:t>Managing Work/</a:t>
            </a:r>
            <a:r>
              <a:rPr lang="zh-TW" altLang="en-US" dirty="0" smtClean="0"/>
              <a:t>在</a:t>
            </a:r>
            <a:r>
              <a:rPr lang="en-US" altLang="zh-TW" dirty="0" smtClean="0"/>
              <a:t>Asana</a:t>
            </a:r>
            <a:r>
              <a:rPr lang="zh-TW" altLang="en-US" dirty="0" smtClean="0"/>
              <a:t>上如何管理工作</a:t>
            </a:r>
            <a:endParaRPr lang="en-US" altLang="zh-TW"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smtClean="0"/>
              <a:t>Capture-</a:t>
            </a:r>
            <a:r>
              <a:rPr lang="zh-TW" altLang="en-US" dirty="0" smtClean="0"/>
              <a:t>紀錄每一個人的工作，有可能是自己的也有可能是別人的</a:t>
            </a:r>
            <a:endParaRPr lang="en-US" altLang="zh-TW"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smtClean="0"/>
              <a:t>Organize-</a:t>
            </a:r>
            <a:r>
              <a:rPr lang="zh-TW" altLang="en-US" dirty="0" smtClean="0"/>
              <a:t>列出工作後再幫工作做優先順序的排序，像是緊急的工作或者是工作和工作之間的相依性</a:t>
            </a:r>
            <a:endParaRPr lang="en-US" altLang="zh-TW"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smtClean="0"/>
              <a:t>Track-</a:t>
            </a:r>
            <a:r>
              <a:rPr lang="zh-TW" altLang="en-US" dirty="0" smtClean="0"/>
              <a:t>一邊工作一邊溝通，</a:t>
            </a:r>
            <a:r>
              <a:rPr lang="zh-TW" altLang="en-US" sz="1200" b="1" dirty="0" smtClean="0"/>
              <a:t>隨時追蹤工作進度</a:t>
            </a:r>
          </a:p>
        </p:txBody>
      </p:sp>
      <p:sp>
        <p:nvSpPr>
          <p:cNvPr id="4" name="投影片編號版面配置區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3483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aee4360e06_0_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aee4360e06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gaee4360e06_0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extLst>
      <p:ext uri="{BB962C8B-B14F-4D97-AF65-F5344CB8AC3E}">
        <p14:creationId xmlns:p14="http://schemas.microsoft.com/office/powerpoint/2010/main" val="2216587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aee4360e06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tLang="zh-TW" dirty="0" smtClean="0"/>
              <a:t>1.</a:t>
            </a:r>
            <a:r>
              <a:rPr lang="zh-TW" altLang="en-US" dirty="0" smtClean="0"/>
              <a:t>輕鬆掌握負責人、任務到期日和任務內容</a:t>
            </a:r>
          </a:p>
          <a:p>
            <a:pPr marL="0" lvl="0" indent="0" algn="l" rtl="0">
              <a:lnSpc>
                <a:spcPct val="100000"/>
              </a:lnSpc>
              <a:spcBef>
                <a:spcPts val="0"/>
              </a:spcBef>
              <a:spcAft>
                <a:spcPts val="0"/>
              </a:spcAft>
              <a:buSzPts val="1400"/>
              <a:buNone/>
            </a:pPr>
            <a:r>
              <a:rPr lang="en-US" altLang="zh-TW" dirty="0" smtClean="0"/>
              <a:t>2.</a:t>
            </a:r>
            <a:r>
              <a:rPr lang="zh-TW" altLang="en-US" dirty="0" smtClean="0"/>
              <a:t>大家也可以透過像</a:t>
            </a:r>
            <a:r>
              <a:rPr lang="en-US" altLang="zh-TW" dirty="0" smtClean="0"/>
              <a:t>board view</a:t>
            </a:r>
            <a:r>
              <a:rPr lang="zh-TW" altLang="en-US" dirty="0" smtClean="0"/>
              <a:t>或</a:t>
            </a:r>
            <a:r>
              <a:rPr lang="en-US" altLang="zh-TW" dirty="0" smtClean="0"/>
              <a:t>Timeline</a:t>
            </a:r>
            <a:r>
              <a:rPr lang="zh-TW" altLang="en-US" dirty="0" smtClean="0"/>
              <a:t>清楚整個工作流程，將工作流程系統化</a:t>
            </a:r>
          </a:p>
          <a:p>
            <a:pPr marL="0" lvl="0" indent="0" algn="l" rtl="0">
              <a:lnSpc>
                <a:spcPct val="100000"/>
              </a:lnSpc>
              <a:spcBef>
                <a:spcPts val="0"/>
              </a:spcBef>
              <a:spcAft>
                <a:spcPts val="0"/>
              </a:spcAft>
              <a:buSzPts val="1400"/>
              <a:buNone/>
            </a:pPr>
            <a:r>
              <a:rPr lang="en-US" altLang="zh-TW" dirty="0" smtClean="0"/>
              <a:t>3.</a:t>
            </a:r>
            <a:r>
              <a:rPr lang="zh-TW" altLang="en-US" dirty="0" smtClean="0"/>
              <a:t>只要更改任務狀態就能讓團隊知道最新進度或者留</a:t>
            </a:r>
            <a:r>
              <a:rPr lang="en-US" altLang="zh-TW" dirty="0" smtClean="0"/>
              <a:t>Comment</a:t>
            </a:r>
          </a:p>
          <a:p>
            <a:pPr marL="0" lvl="0" indent="0" algn="l" rtl="0">
              <a:lnSpc>
                <a:spcPct val="100000"/>
              </a:lnSpc>
              <a:spcBef>
                <a:spcPts val="0"/>
              </a:spcBef>
              <a:spcAft>
                <a:spcPts val="0"/>
              </a:spcAft>
              <a:buSzPts val="1400"/>
              <a:buNone/>
            </a:pPr>
            <a:r>
              <a:rPr lang="en-US" altLang="zh-TW" dirty="0" smtClean="0"/>
              <a:t>4.</a:t>
            </a:r>
            <a:r>
              <a:rPr lang="zh-TW" altLang="en-US" dirty="0" smtClean="0"/>
              <a:t>所以團隊的所有人都可以隨時掌握任務的最新狀態</a:t>
            </a:r>
          </a:p>
          <a:p>
            <a:pPr marL="0" lvl="0" indent="0" algn="l" rtl="0">
              <a:lnSpc>
                <a:spcPct val="100000"/>
              </a:lnSpc>
              <a:spcBef>
                <a:spcPts val="0"/>
              </a:spcBef>
              <a:spcAft>
                <a:spcPts val="0"/>
              </a:spcAft>
              <a:buSzPts val="1400"/>
              <a:buNone/>
            </a:pPr>
            <a:r>
              <a:rPr lang="en-US" altLang="zh-TW" dirty="0" smtClean="0"/>
              <a:t>5.</a:t>
            </a:r>
            <a:r>
              <a:rPr lang="zh-TW" altLang="en-US" dirty="0" smtClean="0"/>
              <a:t>讓團隊準時完成進度</a:t>
            </a:r>
          </a:p>
        </p:txBody>
      </p:sp>
      <p:sp>
        <p:nvSpPr>
          <p:cNvPr id="241" name="Google Shape;241;gaee4360e06_0_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78317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a23ae7d487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ga23ae7d487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2290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7113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241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7742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aee4360e06_0_39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aee4360e06_0_3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gaee4360e06_0_39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extLst>
      <p:ext uri="{BB962C8B-B14F-4D97-AF65-F5344CB8AC3E}">
        <p14:creationId xmlns:p14="http://schemas.microsoft.com/office/powerpoint/2010/main" val="856878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67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5253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477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aee4360e06_0_49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aee4360e06_0_49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87350" algn="l" rtl="0">
              <a:lnSpc>
                <a:spcPct val="200000"/>
              </a:lnSpc>
              <a:spcBef>
                <a:spcPts val="1000"/>
              </a:spcBef>
              <a:spcAft>
                <a:spcPts val="0"/>
              </a:spcAft>
              <a:buSzPts val="2500"/>
              <a:buChar char="●"/>
            </a:pPr>
            <a:r>
              <a:rPr lang="zh-TW" altLang="en-US" sz="1200" dirty="0" smtClean="0"/>
              <a:t>如果您是需要計畫和管理工作的專案經理、團隊負責人或部門主管</a:t>
            </a:r>
            <a:r>
              <a:rPr lang="en-US" altLang="zh-TW" sz="1200" dirty="0" smtClean="0"/>
              <a:t>/</a:t>
            </a:r>
            <a:r>
              <a:rPr lang="zh-TW" altLang="en-US" sz="1200" dirty="0" smtClean="0"/>
              <a:t>使用層級較高</a:t>
            </a:r>
          </a:p>
          <a:p>
            <a:pPr marL="457200" lvl="0" indent="-387350" algn="l" rtl="0">
              <a:lnSpc>
                <a:spcPct val="200000"/>
              </a:lnSpc>
              <a:spcBef>
                <a:spcPts val="0"/>
              </a:spcBef>
              <a:spcAft>
                <a:spcPts val="0"/>
              </a:spcAft>
              <a:buSzPts val="2500"/>
              <a:buChar char="●"/>
            </a:pPr>
            <a:r>
              <a:rPr lang="zh-TW" altLang="en-US" sz="1200" dirty="0" smtClean="0"/>
              <a:t>如果您的工作內容包含跟主管報告工作進度</a:t>
            </a:r>
          </a:p>
          <a:p>
            <a:pPr marL="457200" lvl="0" indent="-387350" algn="l" rtl="0">
              <a:lnSpc>
                <a:spcPct val="200000"/>
              </a:lnSpc>
              <a:spcBef>
                <a:spcPts val="0"/>
              </a:spcBef>
              <a:spcAft>
                <a:spcPts val="0"/>
              </a:spcAft>
              <a:buSzPts val="2500"/>
              <a:buChar char="●"/>
            </a:pPr>
            <a:r>
              <a:rPr lang="zh-TW" altLang="en-US" sz="1200" dirty="0" smtClean="0"/>
              <a:t>如果您負責計畫和管理團隊的工作量和時間表</a:t>
            </a:r>
          </a:p>
          <a:p>
            <a:pPr marL="457200" lvl="0" indent="-387350" algn="l" rtl="0">
              <a:lnSpc>
                <a:spcPct val="200000"/>
              </a:lnSpc>
              <a:spcBef>
                <a:spcPts val="0"/>
              </a:spcBef>
              <a:spcAft>
                <a:spcPts val="0"/>
              </a:spcAft>
              <a:buSzPts val="2500"/>
              <a:buChar char="●"/>
            </a:pPr>
            <a:r>
              <a:rPr lang="zh-TW" altLang="en-US" sz="1200" dirty="0" smtClean="0"/>
              <a:t>如果您打算在整個公司或跨部門使用</a:t>
            </a:r>
            <a:r>
              <a:rPr lang="en-US" altLang="zh-TW" sz="1200" dirty="0" smtClean="0"/>
              <a:t>Asana</a:t>
            </a:r>
            <a:endParaRPr lang="zh-TW" altLang="en-US" sz="1200" dirty="0" smtClean="0"/>
          </a:p>
          <a:p>
            <a:pPr marL="457200" lvl="0" indent="-387350" algn="l" rtl="0">
              <a:lnSpc>
                <a:spcPct val="200000"/>
              </a:lnSpc>
              <a:spcBef>
                <a:spcPts val="0"/>
              </a:spcBef>
              <a:spcAft>
                <a:spcPts val="0"/>
              </a:spcAft>
              <a:buSzPts val="2500"/>
              <a:buChar char="●"/>
            </a:pPr>
            <a:r>
              <a:rPr lang="zh-TW" altLang="en-US" sz="1200" dirty="0" smtClean="0"/>
              <a:t>如果您的公司正在進行大型項目或使用</a:t>
            </a:r>
            <a:r>
              <a:rPr lang="en-US" altLang="zh-TW" sz="1200" dirty="0" smtClean="0"/>
              <a:t>OKR</a:t>
            </a:r>
            <a:r>
              <a:rPr lang="zh-TW" altLang="en-US" sz="1200" dirty="0" smtClean="0"/>
              <a:t>目標管理</a:t>
            </a:r>
          </a:p>
        </p:txBody>
      </p:sp>
      <p:sp>
        <p:nvSpPr>
          <p:cNvPr id="341" name="Google Shape;341;gaee4360e06_0_49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extLst>
      <p:ext uri="{BB962C8B-B14F-4D97-AF65-F5344CB8AC3E}">
        <p14:creationId xmlns:p14="http://schemas.microsoft.com/office/powerpoint/2010/main" val="1237430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74896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1773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aee4360e06_0_7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aee4360e06_0_7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gaee4360e06_0_7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extLst>
      <p:ext uri="{BB962C8B-B14F-4D97-AF65-F5344CB8AC3E}">
        <p14:creationId xmlns:p14="http://schemas.microsoft.com/office/powerpoint/2010/main" val="34489247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aee4360e06_0_6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aee4360e06_0_6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gaee4360e06_0_6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extLst>
      <p:ext uri="{BB962C8B-B14F-4D97-AF65-F5344CB8AC3E}">
        <p14:creationId xmlns:p14="http://schemas.microsoft.com/office/powerpoint/2010/main" val="2785883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aee4360e06_0_67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aee4360e06_0_6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gaee4360e06_0_6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extLst>
      <p:ext uri="{BB962C8B-B14F-4D97-AF65-F5344CB8AC3E}">
        <p14:creationId xmlns:p14="http://schemas.microsoft.com/office/powerpoint/2010/main" val="2427475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aee4360e06_0_10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aee4360e0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gaee4360e06_0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extLst>
      <p:ext uri="{BB962C8B-B14F-4D97-AF65-F5344CB8AC3E}">
        <p14:creationId xmlns:p14="http://schemas.microsoft.com/office/powerpoint/2010/main" val="2147318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aee4360e06_0_6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aee4360e06_0_6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gaee4360e06_0_6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extLst>
      <p:ext uri="{BB962C8B-B14F-4D97-AF65-F5344CB8AC3E}">
        <p14:creationId xmlns:p14="http://schemas.microsoft.com/office/powerpoint/2010/main" val="20095892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a23ae7d487_1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ga23ae7d487_1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60230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aee4360e06_0_2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aee4360e06_0_2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gaee4360e06_0_2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extLst>
      <p:ext uri="{BB962C8B-B14F-4D97-AF65-F5344CB8AC3E}">
        <p14:creationId xmlns:p14="http://schemas.microsoft.com/office/powerpoint/2010/main" val="18502872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29356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28516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aee4360e06_0_28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aee4360e06_0_2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0" name="Google Shape;460;gaee4360e06_0_2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spTree>
    <p:extLst>
      <p:ext uri="{BB962C8B-B14F-4D97-AF65-F5344CB8AC3E}">
        <p14:creationId xmlns:p14="http://schemas.microsoft.com/office/powerpoint/2010/main" val="22006914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aee4360e06_0_27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aee4360e06_0_2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gaee4360e06_0_2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Tree>
    <p:extLst>
      <p:ext uri="{BB962C8B-B14F-4D97-AF65-F5344CB8AC3E}">
        <p14:creationId xmlns:p14="http://schemas.microsoft.com/office/powerpoint/2010/main" val="17334798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aee4360e06_0_30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aee4360e06_0_3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gaee4360e06_0_30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extLst>
      <p:ext uri="{BB962C8B-B14F-4D97-AF65-F5344CB8AC3E}">
        <p14:creationId xmlns:p14="http://schemas.microsoft.com/office/powerpoint/2010/main" val="19245006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38311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321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aee4360e06_0_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aee4360e06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gaee4360e06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20962310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04176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aee4360e06_0_3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aee4360e06_0_3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5" name="Google Shape;515;gaee4360e06_0_3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spTree>
    <p:extLst>
      <p:ext uri="{BB962C8B-B14F-4D97-AF65-F5344CB8AC3E}">
        <p14:creationId xmlns:p14="http://schemas.microsoft.com/office/powerpoint/2010/main" val="4141002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aee4360e06_0_3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aee4360e06_0_3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gaee4360e06_0_3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a:p>
        </p:txBody>
      </p:sp>
    </p:spTree>
    <p:extLst>
      <p:ext uri="{BB962C8B-B14F-4D97-AF65-F5344CB8AC3E}">
        <p14:creationId xmlns:p14="http://schemas.microsoft.com/office/powerpoint/2010/main" val="22082911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8987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6910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5859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aee4360e06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aee4360e0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gaee4360e0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1550605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tLang="zh-TW" dirty="0" smtClean="0"/>
              <a:t>Email</a:t>
            </a:r>
            <a:r>
              <a:rPr lang="zh-TW" altLang="en-US" dirty="0" smtClean="0"/>
              <a:t>、口頭分配任務</a:t>
            </a:r>
          </a:p>
          <a:p>
            <a:pPr marL="0" lvl="0" indent="0" algn="l" rtl="0">
              <a:spcBef>
                <a:spcPts val="0"/>
              </a:spcBef>
              <a:spcAft>
                <a:spcPts val="0"/>
              </a:spcAft>
              <a:buNone/>
            </a:pPr>
            <a:r>
              <a:rPr lang="zh-TW" altLang="en-US" dirty="0" smtClean="0"/>
              <a:t>缺點</a:t>
            </a:r>
            <a:r>
              <a:rPr lang="en-US" altLang="zh-TW" dirty="0" smtClean="0"/>
              <a:t>:</a:t>
            </a:r>
            <a:r>
              <a:rPr lang="zh-TW" altLang="en-US" dirty="0" smtClean="0"/>
              <a:t>不夠透明化</a:t>
            </a:r>
          </a:p>
          <a:p>
            <a:pPr marL="0" lvl="0" indent="0" algn="l" rtl="0">
              <a:spcBef>
                <a:spcPts val="0"/>
              </a:spcBef>
              <a:spcAft>
                <a:spcPts val="0"/>
              </a:spcAft>
              <a:buNone/>
            </a:pPr>
            <a:r>
              <a:rPr lang="zh-TW" altLang="en-US" smtClean="0"/>
              <a:t>不夠透明化造成一些效率工作的障礙</a:t>
            </a:r>
          </a:p>
        </p:txBody>
      </p:sp>
      <p:sp>
        <p:nvSpPr>
          <p:cNvPr id="172" name="Google Shape;17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539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aee4360e06_0_1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gaee4360e06_0_1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44902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自訂版面配置">
  <p:cSld name="自訂版面配置">
    <p:spTree>
      <p:nvGrpSpPr>
        <p:cNvPr id="1" name="Shape 14"/>
        <p:cNvGrpSpPr/>
        <p:nvPr/>
      </p:nvGrpSpPr>
      <p:grpSpPr>
        <a:xfrm>
          <a:off x="0" y="0"/>
          <a:ext cx="0" cy="0"/>
          <a:chOff x="0" y="0"/>
          <a:chExt cx="0" cy="0"/>
        </a:xfrm>
      </p:grpSpPr>
      <p:sp>
        <p:nvSpPr>
          <p:cNvPr id="15" name="Google Shape;15;p36"/>
          <p:cNvSpPr txBox="1">
            <a:spLocks noGrp="1"/>
          </p:cNvSpPr>
          <p:nvPr>
            <p:ph type="title"/>
          </p:nvPr>
        </p:nvSpPr>
        <p:spPr>
          <a:xfrm>
            <a:off x="360000" y="3733584"/>
            <a:ext cx="85014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F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36"/>
          <p:cNvSpPr txBox="1">
            <a:spLocks noGrp="1"/>
          </p:cNvSpPr>
          <p:nvPr>
            <p:ph type="subTitle" idx="1"/>
          </p:nvPr>
        </p:nvSpPr>
        <p:spPr>
          <a:xfrm>
            <a:off x="360000" y="5426579"/>
            <a:ext cx="8501400" cy="57256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1000"/>
              </a:spcBef>
              <a:spcAft>
                <a:spcPts val="0"/>
              </a:spcAft>
              <a:buClr>
                <a:schemeClr val="dk1"/>
              </a:buClr>
              <a:buSzPts val="2000"/>
              <a:buFont typeface="Microsoft JhengHei"/>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只有標題" type="titleOnly">
  <p:cSld name="TITLE_ONLY">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gaee4360e06_0_175"/>
          <p:cNvSpPr txBox="1">
            <a:spLocks noGrp="1"/>
          </p:cNvSpPr>
          <p:nvPr>
            <p:ph type="title"/>
          </p:nvPr>
        </p:nvSpPr>
        <p:spPr>
          <a:xfrm>
            <a:off x="360000" y="3972866"/>
            <a:ext cx="8501400" cy="13257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rgbClr val="FF000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 name="Google Shape;59;gaee4360e06_0_175"/>
          <p:cNvSpPr txBox="1">
            <a:spLocks noGrp="1"/>
          </p:cNvSpPr>
          <p:nvPr>
            <p:ph type="dt" idx="10"/>
          </p:nvPr>
        </p:nvSpPr>
        <p:spPr>
          <a:xfrm>
            <a:off x="360000" y="6354630"/>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 name="Google Shape;60;gaee4360e06_0_175"/>
          <p:cNvSpPr txBox="1">
            <a:spLocks noGrp="1"/>
          </p:cNvSpPr>
          <p:nvPr>
            <p:ph type="sldNum" idx="12"/>
          </p:nvPr>
        </p:nvSpPr>
        <p:spPr>
          <a:xfrm>
            <a:off x="680400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章節標題" type="secHead">
  <p:cSld name="SECTION_HEADER">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gaee4360e06_0_179"/>
          <p:cNvSpPr txBox="1">
            <a:spLocks noGrp="1"/>
          </p:cNvSpPr>
          <p:nvPr>
            <p:ph type="title"/>
          </p:nvPr>
        </p:nvSpPr>
        <p:spPr>
          <a:xfrm>
            <a:off x="360000" y="449217"/>
            <a:ext cx="8150700" cy="700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FF0000"/>
              </a:buClr>
              <a:buSzPts val="2800"/>
              <a:buFont typeface="Microsoft JhengHei"/>
              <a:buNone/>
              <a:defRPr sz="28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3" name="Google Shape;63;gaee4360e06_0_179"/>
          <p:cNvSpPr txBox="1">
            <a:spLocks noGrp="1"/>
          </p:cNvSpPr>
          <p:nvPr>
            <p:ph type="body" idx="1"/>
          </p:nvPr>
        </p:nvSpPr>
        <p:spPr>
          <a:xfrm>
            <a:off x="360000" y="1546790"/>
            <a:ext cx="8501400" cy="45429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2000"/>
              <a:buFont typeface="Arial"/>
              <a:buNone/>
              <a:defRPr sz="2000">
                <a:solidFill>
                  <a:schemeClr val="dk1"/>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4" name="Google Shape;64;gaee4360e06_0_179"/>
          <p:cNvSpPr txBox="1">
            <a:spLocks noGrp="1"/>
          </p:cNvSpPr>
          <p:nvPr>
            <p:ph type="dt" idx="10"/>
          </p:nvPr>
        </p:nvSpPr>
        <p:spPr>
          <a:xfrm>
            <a:off x="360000" y="6354630"/>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5" name="Google Shape;65;gaee4360e06_0_179"/>
          <p:cNvSpPr txBox="1">
            <a:spLocks noGrp="1"/>
          </p:cNvSpPr>
          <p:nvPr>
            <p:ph type="sldNum" idx="12"/>
          </p:nvPr>
        </p:nvSpPr>
        <p:spPr>
          <a:xfrm>
            <a:off x="680400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直排標題及文字">
  <p:cSld name="直排標題及文字">
    <p:bg>
      <p:bgPr>
        <a:blipFill>
          <a:blip r:embed="rId2">
            <a:alphaModFix/>
          </a:blip>
          <a:stretch>
            <a:fillRect/>
          </a:stretch>
        </a:blipFill>
        <a:effectLst/>
      </p:bgPr>
    </p:bg>
    <p:spTree>
      <p:nvGrpSpPr>
        <p:cNvPr id="1" name="Shape 66"/>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標題投影片">
  <p:cSld name="標題投影片">
    <p:bg>
      <p:bgPr>
        <a:solidFill>
          <a:srgbClr val="FFFFFF"/>
        </a:solidFill>
        <a:effectLst/>
      </p:bgPr>
    </p:bg>
    <p:spTree>
      <p:nvGrpSpPr>
        <p:cNvPr id="1" name="Shape 67"/>
        <p:cNvGrpSpPr/>
        <p:nvPr/>
      </p:nvGrpSpPr>
      <p:grpSpPr>
        <a:xfrm>
          <a:off x="0" y="0"/>
          <a:ext cx="0" cy="0"/>
          <a:chOff x="0" y="0"/>
          <a:chExt cx="0" cy="0"/>
        </a:xfrm>
      </p:grpSpPr>
      <p:sp>
        <p:nvSpPr>
          <p:cNvPr id="68" name="Google Shape;68;gaee4360e06_0_185"/>
          <p:cNvSpPr txBox="1">
            <a:spLocks noGrp="1"/>
          </p:cNvSpPr>
          <p:nvPr>
            <p:ph type="subTitle" idx="1"/>
          </p:nvPr>
        </p:nvSpPr>
        <p:spPr>
          <a:xfrm>
            <a:off x="360000" y="2691925"/>
            <a:ext cx="8501400" cy="3478200"/>
          </a:xfrm>
          <a:prstGeom prst="rect">
            <a:avLst/>
          </a:prstGeom>
          <a:noFill/>
          <a:ln>
            <a:noFill/>
          </a:ln>
        </p:spPr>
        <p:txBody>
          <a:bodyPr spcFirstLastPara="1" wrap="square" lIns="91425" tIns="45700" rIns="91425" bIns="45700" anchor="t" anchorCtr="0">
            <a:noAutofit/>
          </a:bodyPr>
          <a:lstStyle>
            <a:lvl1pPr lvl="0" algn="l" rtl="0">
              <a:lnSpc>
                <a:spcPct val="90000"/>
              </a:lnSpc>
              <a:spcBef>
                <a:spcPts val="1000"/>
              </a:spcBef>
              <a:spcAft>
                <a:spcPts val="0"/>
              </a:spcAft>
              <a:buClr>
                <a:schemeClr val="dk1"/>
              </a:buClr>
              <a:buSzPts val="2400"/>
              <a:buFont typeface="Arial"/>
              <a:buChar char="•"/>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69" name="Google Shape;69;gaee4360e06_0_185"/>
          <p:cNvSpPr txBox="1">
            <a:spLocks noGrp="1"/>
          </p:cNvSpPr>
          <p:nvPr>
            <p:ph type="dt" idx="10"/>
          </p:nvPr>
        </p:nvSpPr>
        <p:spPr>
          <a:xfrm>
            <a:off x="360000" y="6354630"/>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0" name="Google Shape;70;gaee4360e06_0_185"/>
          <p:cNvSpPr txBox="1">
            <a:spLocks noGrp="1"/>
          </p:cNvSpPr>
          <p:nvPr>
            <p:ph type="sldNum" idx="12"/>
          </p:nvPr>
        </p:nvSpPr>
        <p:spPr>
          <a:xfrm>
            <a:off x="680400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兩項物件" type="twoObj">
  <p:cSld name="TWO_OBJECTS">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gaee4360e06_0_189"/>
          <p:cNvSpPr txBox="1">
            <a:spLocks noGrp="1"/>
          </p:cNvSpPr>
          <p:nvPr>
            <p:ph type="title"/>
          </p:nvPr>
        </p:nvSpPr>
        <p:spPr>
          <a:xfrm>
            <a:off x="360000" y="504201"/>
            <a:ext cx="8501400" cy="8118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FF0000"/>
              </a:buClr>
              <a:buSzPts val="2800"/>
              <a:buFont typeface="Microsoft JhengHei"/>
              <a:buNone/>
              <a:defRPr sz="28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3" name="Google Shape;73;gaee4360e06_0_189"/>
          <p:cNvSpPr txBox="1">
            <a:spLocks noGrp="1"/>
          </p:cNvSpPr>
          <p:nvPr>
            <p:ph type="body" idx="1"/>
          </p:nvPr>
        </p:nvSpPr>
        <p:spPr>
          <a:xfrm>
            <a:off x="360000" y="1683521"/>
            <a:ext cx="4155000" cy="44934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1800"/>
              <a:buNone/>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4" name="Google Shape;74;gaee4360e06_0_189"/>
          <p:cNvSpPr txBox="1">
            <a:spLocks noGrp="1"/>
          </p:cNvSpPr>
          <p:nvPr>
            <p:ph type="body" idx="2"/>
          </p:nvPr>
        </p:nvSpPr>
        <p:spPr>
          <a:xfrm>
            <a:off x="4629150" y="1683521"/>
            <a:ext cx="4232400" cy="44934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1800"/>
              <a:buNone/>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5" name="Google Shape;75;gaee4360e06_0_189"/>
          <p:cNvSpPr txBox="1">
            <a:spLocks noGrp="1"/>
          </p:cNvSpPr>
          <p:nvPr>
            <p:ph type="dt" idx="10"/>
          </p:nvPr>
        </p:nvSpPr>
        <p:spPr>
          <a:xfrm>
            <a:off x="360000" y="6354630"/>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6" name="Google Shape;76;gaee4360e06_0_189"/>
          <p:cNvSpPr txBox="1">
            <a:spLocks noGrp="1"/>
          </p:cNvSpPr>
          <p:nvPr>
            <p:ph type="sldNum" idx="12"/>
          </p:nvPr>
        </p:nvSpPr>
        <p:spPr>
          <a:xfrm>
            <a:off x="680400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含標題的內容">
  <p:cSld name="含標題的內容">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gaee4360e06_0_195"/>
          <p:cNvSpPr txBox="1">
            <a:spLocks noGrp="1"/>
          </p:cNvSpPr>
          <p:nvPr>
            <p:ph type="body" idx="1"/>
          </p:nvPr>
        </p:nvSpPr>
        <p:spPr>
          <a:xfrm>
            <a:off x="359999" y="1264778"/>
            <a:ext cx="8501400" cy="4596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3200"/>
              <a:buFont typeface="Microsoft JhengHei"/>
              <a:buNone/>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79" name="Google Shape;79;gaee4360e06_0_195"/>
          <p:cNvSpPr txBox="1">
            <a:spLocks noGrp="1"/>
          </p:cNvSpPr>
          <p:nvPr>
            <p:ph type="dt" idx="10"/>
          </p:nvPr>
        </p:nvSpPr>
        <p:spPr>
          <a:xfrm>
            <a:off x="360000" y="6354630"/>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0" name="Google Shape;80;gaee4360e06_0_195"/>
          <p:cNvSpPr txBox="1">
            <a:spLocks noGrp="1"/>
          </p:cNvSpPr>
          <p:nvPr>
            <p:ph type="sldNum" idx="12"/>
          </p:nvPr>
        </p:nvSpPr>
        <p:spPr>
          <a:xfrm>
            <a:off x="680400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自訂版面配置">
  <p:cSld name="自訂版面配置">
    <p:spTree>
      <p:nvGrpSpPr>
        <p:cNvPr id="1" name="Shape 86"/>
        <p:cNvGrpSpPr/>
        <p:nvPr/>
      </p:nvGrpSpPr>
      <p:grpSpPr>
        <a:xfrm>
          <a:off x="0" y="0"/>
          <a:ext cx="0" cy="0"/>
          <a:chOff x="0" y="0"/>
          <a:chExt cx="0" cy="0"/>
        </a:xfrm>
      </p:grpSpPr>
      <p:sp>
        <p:nvSpPr>
          <p:cNvPr id="87" name="Google Shape;87;gaee4360e06_0_735"/>
          <p:cNvSpPr txBox="1">
            <a:spLocks noGrp="1"/>
          </p:cNvSpPr>
          <p:nvPr>
            <p:ph type="title"/>
          </p:nvPr>
        </p:nvSpPr>
        <p:spPr>
          <a:xfrm>
            <a:off x="360000" y="3733584"/>
            <a:ext cx="8501400" cy="13257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rgbClr val="FF000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8" name="Google Shape;88;gaee4360e06_0_735"/>
          <p:cNvSpPr txBox="1">
            <a:spLocks noGrp="1"/>
          </p:cNvSpPr>
          <p:nvPr>
            <p:ph type="subTitle" idx="1"/>
          </p:nvPr>
        </p:nvSpPr>
        <p:spPr>
          <a:xfrm>
            <a:off x="360000" y="5426579"/>
            <a:ext cx="8501400" cy="5727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1000"/>
              </a:spcBef>
              <a:spcAft>
                <a:spcPts val="0"/>
              </a:spcAft>
              <a:buClr>
                <a:schemeClr val="dk1"/>
              </a:buClr>
              <a:buSzPts val="2000"/>
              <a:buFont typeface="Microsoft JhengHei"/>
              <a:buNone/>
              <a:defRPr sz="20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標題及物件">
  <p:cSld name="標題及物件">
    <p:bg>
      <p:bgPr>
        <a:blipFill>
          <a:blip r:embed="rId2">
            <a:alphaModFix/>
          </a:blip>
          <a:stretch>
            <a:fillRect/>
          </a:stretch>
        </a:blipFill>
        <a:effectLst/>
      </p:bgPr>
    </p:bg>
    <p:spTree>
      <p:nvGrpSpPr>
        <p:cNvPr id="1" name="Shape 89"/>
        <p:cNvGrpSpPr/>
        <p:nvPr/>
      </p:nvGrpSpPr>
      <p:grpSpPr>
        <a:xfrm>
          <a:off x="0" y="0"/>
          <a:ext cx="0" cy="0"/>
          <a:chOff x="0" y="0"/>
          <a:chExt cx="0" cy="0"/>
        </a:xfrm>
      </p:grpSpPr>
      <p:sp>
        <p:nvSpPr>
          <p:cNvPr id="90" name="Google Shape;90;gaee4360e06_0_738"/>
          <p:cNvSpPr txBox="1">
            <a:spLocks noGrp="1"/>
          </p:cNvSpPr>
          <p:nvPr>
            <p:ph type="body" idx="1"/>
          </p:nvPr>
        </p:nvSpPr>
        <p:spPr>
          <a:xfrm>
            <a:off x="3252209" y="559732"/>
            <a:ext cx="5596500" cy="5473500"/>
          </a:xfrm>
          <a:prstGeom prst="rect">
            <a:avLst/>
          </a:prstGeom>
          <a:noFill/>
          <a:ln>
            <a:noFill/>
          </a:ln>
        </p:spPr>
        <p:txBody>
          <a:bodyPr spcFirstLastPara="1" wrap="square" lIns="91425" tIns="45700" rIns="91425" bIns="45700" anchor="t" anchorCtr="0">
            <a:noAutofit/>
          </a:bodyPr>
          <a:lstStyle>
            <a:lvl1pPr marL="457200" lvl="0" indent="-355600" algn="l" rtl="0">
              <a:lnSpc>
                <a:spcPct val="90000"/>
              </a:lnSpc>
              <a:spcBef>
                <a:spcPts val="1000"/>
              </a:spcBef>
              <a:spcAft>
                <a:spcPts val="0"/>
              </a:spcAft>
              <a:buClr>
                <a:schemeClr val="dk1"/>
              </a:buClr>
              <a:buSzPts val="2000"/>
              <a:buFont typeface="Arial"/>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1" name="Google Shape;91;gaee4360e06_0_738"/>
          <p:cNvSpPr txBox="1">
            <a:spLocks noGrp="1"/>
          </p:cNvSpPr>
          <p:nvPr>
            <p:ph type="dt" idx="10"/>
          </p:nvPr>
        </p:nvSpPr>
        <p:spPr>
          <a:xfrm>
            <a:off x="360000" y="635400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2" name="Google Shape;92;gaee4360e06_0_738"/>
          <p:cNvSpPr txBox="1">
            <a:spLocks noGrp="1"/>
          </p:cNvSpPr>
          <p:nvPr>
            <p:ph type="sldNum" idx="12"/>
          </p:nvPr>
        </p:nvSpPr>
        <p:spPr>
          <a:xfrm>
            <a:off x="6791244"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只有標題" type="titleOnly">
  <p:cSld name="TITLE_ONLY">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gaee4360e06_0_742"/>
          <p:cNvSpPr txBox="1">
            <a:spLocks noGrp="1"/>
          </p:cNvSpPr>
          <p:nvPr>
            <p:ph type="title"/>
          </p:nvPr>
        </p:nvSpPr>
        <p:spPr>
          <a:xfrm>
            <a:off x="360000" y="3972866"/>
            <a:ext cx="8501400" cy="13257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rgbClr val="FF000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5" name="Google Shape;95;gaee4360e06_0_742"/>
          <p:cNvSpPr txBox="1">
            <a:spLocks noGrp="1"/>
          </p:cNvSpPr>
          <p:nvPr>
            <p:ph type="dt" idx="10"/>
          </p:nvPr>
        </p:nvSpPr>
        <p:spPr>
          <a:xfrm>
            <a:off x="360000" y="635463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6" name="Google Shape;96;gaee4360e06_0_742"/>
          <p:cNvSpPr txBox="1">
            <a:spLocks noGrp="1"/>
          </p:cNvSpPr>
          <p:nvPr>
            <p:ph type="sldNum" idx="12"/>
          </p:nvPr>
        </p:nvSpPr>
        <p:spPr>
          <a:xfrm>
            <a:off x="680400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章節標題" type="secHead">
  <p:cSld name="SECTION_HEADER">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gaee4360e06_0_746"/>
          <p:cNvSpPr txBox="1">
            <a:spLocks noGrp="1"/>
          </p:cNvSpPr>
          <p:nvPr>
            <p:ph type="title"/>
          </p:nvPr>
        </p:nvSpPr>
        <p:spPr>
          <a:xfrm>
            <a:off x="360000" y="449217"/>
            <a:ext cx="8150700" cy="700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FF0000"/>
              </a:buClr>
              <a:buSzPts val="2800"/>
              <a:buFont typeface="Microsoft JhengHei"/>
              <a:buNone/>
              <a:defRPr sz="28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9" name="Google Shape;99;gaee4360e06_0_746"/>
          <p:cNvSpPr txBox="1">
            <a:spLocks noGrp="1"/>
          </p:cNvSpPr>
          <p:nvPr>
            <p:ph type="body" idx="1"/>
          </p:nvPr>
        </p:nvSpPr>
        <p:spPr>
          <a:xfrm>
            <a:off x="360000" y="1546790"/>
            <a:ext cx="8501400" cy="45429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2000"/>
              <a:buFont typeface="Arial"/>
              <a:buNone/>
              <a:defRPr sz="2000">
                <a:solidFill>
                  <a:schemeClr val="dk1"/>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0" name="Google Shape;100;gaee4360e06_0_746"/>
          <p:cNvSpPr txBox="1">
            <a:spLocks noGrp="1"/>
          </p:cNvSpPr>
          <p:nvPr>
            <p:ph type="dt" idx="10"/>
          </p:nvPr>
        </p:nvSpPr>
        <p:spPr>
          <a:xfrm>
            <a:off x="360000" y="635463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gaee4360e06_0_746"/>
          <p:cNvSpPr txBox="1">
            <a:spLocks noGrp="1"/>
          </p:cNvSpPr>
          <p:nvPr>
            <p:ph type="sldNum" idx="12"/>
          </p:nvPr>
        </p:nvSpPr>
        <p:spPr>
          <a:xfrm>
            <a:off x="680400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標題及物件">
  <p:cSld name="標題及物件">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7"/>
          <p:cNvSpPr txBox="1">
            <a:spLocks noGrp="1"/>
          </p:cNvSpPr>
          <p:nvPr>
            <p:ph type="body" idx="1"/>
          </p:nvPr>
        </p:nvSpPr>
        <p:spPr>
          <a:xfrm>
            <a:off x="3252209" y="559732"/>
            <a:ext cx="5596435" cy="5473599"/>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Font typeface="Arial"/>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37"/>
          <p:cNvSpPr txBox="1">
            <a:spLocks noGrp="1"/>
          </p:cNvSpPr>
          <p:nvPr>
            <p:ph type="dt" idx="10"/>
          </p:nvPr>
        </p:nvSpPr>
        <p:spPr>
          <a:xfrm>
            <a:off x="360000" y="635400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7"/>
          <p:cNvSpPr txBox="1">
            <a:spLocks noGrp="1"/>
          </p:cNvSpPr>
          <p:nvPr>
            <p:ph type="sldNum" idx="12"/>
          </p:nvPr>
        </p:nvSpPr>
        <p:spPr>
          <a:xfrm>
            <a:off x="6791244"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直排標題及文字">
  <p:cSld name="直排標題及文字">
    <p:bg>
      <p:bgPr>
        <a:blipFill>
          <a:blip r:embed="rId2">
            <a:alphaModFix/>
          </a:blip>
          <a:stretch>
            <a:fillRect/>
          </a:stretch>
        </a:blipFill>
        <a:effectLst/>
      </p:bgPr>
    </p:bg>
    <p:spTree>
      <p:nvGrpSpPr>
        <p:cNvPr id="1" name="Shape 102"/>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標題投影片">
  <p:cSld name="標題投影片">
    <p:bg>
      <p:bgPr>
        <a:solidFill>
          <a:srgbClr val="FFFFFF"/>
        </a:solidFill>
        <a:effectLst/>
      </p:bgPr>
    </p:bg>
    <p:spTree>
      <p:nvGrpSpPr>
        <p:cNvPr id="1" name="Shape 103"/>
        <p:cNvGrpSpPr/>
        <p:nvPr/>
      </p:nvGrpSpPr>
      <p:grpSpPr>
        <a:xfrm>
          <a:off x="0" y="0"/>
          <a:ext cx="0" cy="0"/>
          <a:chOff x="0" y="0"/>
          <a:chExt cx="0" cy="0"/>
        </a:xfrm>
      </p:grpSpPr>
      <p:sp>
        <p:nvSpPr>
          <p:cNvPr id="104" name="Google Shape;104;gaee4360e06_0_752"/>
          <p:cNvSpPr txBox="1">
            <a:spLocks noGrp="1"/>
          </p:cNvSpPr>
          <p:nvPr>
            <p:ph type="subTitle" idx="1"/>
          </p:nvPr>
        </p:nvSpPr>
        <p:spPr>
          <a:xfrm>
            <a:off x="360000" y="2691925"/>
            <a:ext cx="8501400" cy="3478200"/>
          </a:xfrm>
          <a:prstGeom prst="rect">
            <a:avLst/>
          </a:prstGeom>
          <a:noFill/>
          <a:ln>
            <a:noFill/>
          </a:ln>
        </p:spPr>
        <p:txBody>
          <a:bodyPr spcFirstLastPara="1" wrap="square" lIns="91425" tIns="45700" rIns="91425" bIns="45700" anchor="t" anchorCtr="0">
            <a:noAutofit/>
          </a:bodyPr>
          <a:lstStyle>
            <a:lvl1pPr lvl="0" algn="l" rtl="0">
              <a:lnSpc>
                <a:spcPct val="90000"/>
              </a:lnSpc>
              <a:spcBef>
                <a:spcPts val="1000"/>
              </a:spcBef>
              <a:spcAft>
                <a:spcPts val="0"/>
              </a:spcAft>
              <a:buClr>
                <a:schemeClr val="dk1"/>
              </a:buClr>
              <a:buSzPts val="2400"/>
              <a:buFont typeface="Arial"/>
              <a:buChar char="•"/>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05" name="Google Shape;105;gaee4360e06_0_752"/>
          <p:cNvSpPr txBox="1">
            <a:spLocks noGrp="1"/>
          </p:cNvSpPr>
          <p:nvPr>
            <p:ph type="dt" idx="10"/>
          </p:nvPr>
        </p:nvSpPr>
        <p:spPr>
          <a:xfrm>
            <a:off x="360000" y="635463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gaee4360e06_0_752"/>
          <p:cNvSpPr txBox="1">
            <a:spLocks noGrp="1"/>
          </p:cNvSpPr>
          <p:nvPr>
            <p:ph type="sldNum" idx="12"/>
          </p:nvPr>
        </p:nvSpPr>
        <p:spPr>
          <a:xfrm>
            <a:off x="680400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兩項物件" type="twoObj">
  <p:cSld name="TWO_OBJECTS">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gaee4360e06_0_756"/>
          <p:cNvSpPr txBox="1">
            <a:spLocks noGrp="1"/>
          </p:cNvSpPr>
          <p:nvPr>
            <p:ph type="title"/>
          </p:nvPr>
        </p:nvSpPr>
        <p:spPr>
          <a:xfrm>
            <a:off x="360000" y="504201"/>
            <a:ext cx="8501400" cy="8118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FF0000"/>
              </a:buClr>
              <a:buSzPts val="2800"/>
              <a:buFont typeface="Microsoft JhengHei"/>
              <a:buNone/>
              <a:defRPr sz="28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9" name="Google Shape;109;gaee4360e06_0_756"/>
          <p:cNvSpPr txBox="1">
            <a:spLocks noGrp="1"/>
          </p:cNvSpPr>
          <p:nvPr>
            <p:ph type="body" idx="1"/>
          </p:nvPr>
        </p:nvSpPr>
        <p:spPr>
          <a:xfrm>
            <a:off x="360000" y="1683521"/>
            <a:ext cx="4155000" cy="44934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1800"/>
              <a:buNone/>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0" name="Google Shape;110;gaee4360e06_0_756"/>
          <p:cNvSpPr txBox="1">
            <a:spLocks noGrp="1"/>
          </p:cNvSpPr>
          <p:nvPr>
            <p:ph type="body" idx="2"/>
          </p:nvPr>
        </p:nvSpPr>
        <p:spPr>
          <a:xfrm>
            <a:off x="4629150" y="1683521"/>
            <a:ext cx="4232400" cy="44934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1800"/>
              <a:buNone/>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1" name="Google Shape;111;gaee4360e06_0_756"/>
          <p:cNvSpPr txBox="1">
            <a:spLocks noGrp="1"/>
          </p:cNvSpPr>
          <p:nvPr>
            <p:ph type="dt" idx="10"/>
          </p:nvPr>
        </p:nvSpPr>
        <p:spPr>
          <a:xfrm>
            <a:off x="360000" y="635463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2" name="Google Shape;112;gaee4360e06_0_756"/>
          <p:cNvSpPr txBox="1">
            <a:spLocks noGrp="1"/>
          </p:cNvSpPr>
          <p:nvPr>
            <p:ph type="sldNum" idx="12"/>
          </p:nvPr>
        </p:nvSpPr>
        <p:spPr>
          <a:xfrm>
            <a:off x="680400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含標題的內容">
  <p:cSld name="含標題的內容">
    <p:bg>
      <p:bgPr>
        <a:blipFill>
          <a:blip r:embed="rId2">
            <a:alphaModFix/>
          </a:blip>
          <a:stretch>
            <a:fillRect/>
          </a:stretch>
        </a:blipFill>
        <a:effectLst/>
      </p:bgPr>
    </p:bg>
    <p:spTree>
      <p:nvGrpSpPr>
        <p:cNvPr id="1" name="Shape 113"/>
        <p:cNvGrpSpPr/>
        <p:nvPr/>
      </p:nvGrpSpPr>
      <p:grpSpPr>
        <a:xfrm>
          <a:off x="0" y="0"/>
          <a:ext cx="0" cy="0"/>
          <a:chOff x="0" y="0"/>
          <a:chExt cx="0" cy="0"/>
        </a:xfrm>
      </p:grpSpPr>
      <p:sp>
        <p:nvSpPr>
          <p:cNvPr id="114" name="Google Shape;114;gaee4360e06_0_762"/>
          <p:cNvSpPr txBox="1">
            <a:spLocks noGrp="1"/>
          </p:cNvSpPr>
          <p:nvPr>
            <p:ph type="body" idx="1"/>
          </p:nvPr>
        </p:nvSpPr>
        <p:spPr>
          <a:xfrm>
            <a:off x="359999" y="1264778"/>
            <a:ext cx="8501400" cy="4596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3200"/>
              <a:buFont typeface="Microsoft JhengHei"/>
              <a:buNone/>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15" name="Google Shape;115;gaee4360e06_0_762"/>
          <p:cNvSpPr txBox="1">
            <a:spLocks noGrp="1"/>
          </p:cNvSpPr>
          <p:nvPr>
            <p:ph type="dt" idx="10"/>
          </p:nvPr>
        </p:nvSpPr>
        <p:spPr>
          <a:xfrm>
            <a:off x="360000" y="635463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6" name="Google Shape;116;gaee4360e06_0_762"/>
          <p:cNvSpPr txBox="1">
            <a:spLocks noGrp="1"/>
          </p:cNvSpPr>
          <p:nvPr>
            <p:ph type="sldNum" idx="12"/>
          </p:nvPr>
        </p:nvSpPr>
        <p:spPr>
          <a:xfrm>
            <a:off x="680400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只有標題" type="titleOnly">
  <p:cSld name="TITLE_ONLY">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38"/>
          <p:cNvSpPr txBox="1">
            <a:spLocks noGrp="1"/>
          </p:cNvSpPr>
          <p:nvPr>
            <p:ph type="title"/>
          </p:nvPr>
        </p:nvSpPr>
        <p:spPr>
          <a:xfrm>
            <a:off x="360000" y="3972866"/>
            <a:ext cx="85014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F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8"/>
          <p:cNvSpPr txBox="1">
            <a:spLocks noGrp="1"/>
          </p:cNvSpPr>
          <p:nvPr>
            <p:ph type="dt" idx="10"/>
          </p:nvPr>
        </p:nvSpPr>
        <p:spPr>
          <a:xfrm>
            <a:off x="360000" y="635463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8"/>
          <p:cNvSpPr txBox="1">
            <a:spLocks noGrp="1"/>
          </p:cNvSpPr>
          <p:nvPr>
            <p:ph type="sldNum" idx="12"/>
          </p:nvPr>
        </p:nvSpPr>
        <p:spPr>
          <a:xfrm>
            <a:off x="680400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章節標題" type="secHead">
  <p:cSld name="SECTION_HEADER">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39"/>
          <p:cNvSpPr txBox="1">
            <a:spLocks noGrp="1"/>
          </p:cNvSpPr>
          <p:nvPr>
            <p:ph type="title"/>
          </p:nvPr>
        </p:nvSpPr>
        <p:spPr>
          <a:xfrm>
            <a:off x="360000" y="449217"/>
            <a:ext cx="8150588" cy="7001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0000"/>
              </a:buClr>
              <a:buSzPts val="2800"/>
              <a:buFont typeface="Microsoft JhengHei"/>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9"/>
          <p:cNvSpPr txBox="1">
            <a:spLocks noGrp="1"/>
          </p:cNvSpPr>
          <p:nvPr>
            <p:ph type="body" idx="1"/>
          </p:nvPr>
        </p:nvSpPr>
        <p:spPr>
          <a:xfrm>
            <a:off x="360000" y="1546790"/>
            <a:ext cx="8501400" cy="45428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Font typeface="Arial"/>
              <a:buNone/>
              <a:defRPr sz="20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39"/>
          <p:cNvSpPr txBox="1">
            <a:spLocks noGrp="1"/>
          </p:cNvSpPr>
          <p:nvPr>
            <p:ph type="dt" idx="10"/>
          </p:nvPr>
        </p:nvSpPr>
        <p:spPr>
          <a:xfrm>
            <a:off x="360000" y="635463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9"/>
          <p:cNvSpPr txBox="1">
            <a:spLocks noGrp="1"/>
          </p:cNvSpPr>
          <p:nvPr>
            <p:ph type="sldNum" idx="12"/>
          </p:nvPr>
        </p:nvSpPr>
        <p:spPr>
          <a:xfrm>
            <a:off x="680400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直排標題及文字">
  <p:cSld name="直排標題及文字">
    <p:bg>
      <p:bgPr>
        <a:blipFill>
          <a:blip r:embed="rId2">
            <a:alphaModFix/>
          </a:blip>
          <a:stretch>
            <a:fillRect/>
          </a:stretch>
        </a:blipFill>
        <a:effectLst/>
      </p:bgPr>
    </p:bg>
    <p:spTree>
      <p:nvGrpSpPr>
        <p:cNvPr id="1" name="Shape 3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標題投影片">
  <p:cSld name="標題投影片">
    <p:bg>
      <p:bgPr>
        <a:solidFill>
          <a:srgbClr val="FFFFFF"/>
        </a:solidFill>
        <a:effectLst/>
      </p:bgPr>
    </p:bg>
    <p:spTree>
      <p:nvGrpSpPr>
        <p:cNvPr id="1" name="Shape 31"/>
        <p:cNvGrpSpPr/>
        <p:nvPr/>
      </p:nvGrpSpPr>
      <p:grpSpPr>
        <a:xfrm>
          <a:off x="0" y="0"/>
          <a:ext cx="0" cy="0"/>
          <a:chOff x="0" y="0"/>
          <a:chExt cx="0" cy="0"/>
        </a:xfrm>
      </p:grpSpPr>
      <p:sp>
        <p:nvSpPr>
          <p:cNvPr id="32" name="Google Shape;32;p41"/>
          <p:cNvSpPr txBox="1">
            <a:spLocks noGrp="1"/>
          </p:cNvSpPr>
          <p:nvPr>
            <p:ph type="subTitle" idx="1"/>
          </p:nvPr>
        </p:nvSpPr>
        <p:spPr>
          <a:xfrm>
            <a:off x="360000" y="2691925"/>
            <a:ext cx="8501400" cy="34781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Font typeface="Arial"/>
              <a:buChar char="•"/>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3" name="Google Shape;33;p41"/>
          <p:cNvSpPr txBox="1">
            <a:spLocks noGrp="1"/>
          </p:cNvSpPr>
          <p:nvPr>
            <p:ph type="dt" idx="10"/>
          </p:nvPr>
        </p:nvSpPr>
        <p:spPr>
          <a:xfrm>
            <a:off x="360000" y="635463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1"/>
          <p:cNvSpPr txBox="1">
            <a:spLocks noGrp="1"/>
          </p:cNvSpPr>
          <p:nvPr>
            <p:ph type="sldNum" idx="12"/>
          </p:nvPr>
        </p:nvSpPr>
        <p:spPr>
          <a:xfrm>
            <a:off x="680400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兩項物件" type="twoObj">
  <p:cSld name="TWO_OBJECTS">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42"/>
          <p:cNvSpPr txBox="1">
            <a:spLocks noGrp="1"/>
          </p:cNvSpPr>
          <p:nvPr>
            <p:ph type="title"/>
          </p:nvPr>
        </p:nvSpPr>
        <p:spPr>
          <a:xfrm>
            <a:off x="360000" y="504201"/>
            <a:ext cx="8501400" cy="81185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0000"/>
              </a:buClr>
              <a:buSzPts val="2800"/>
              <a:buFont typeface="Microsoft JhengHei"/>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42"/>
          <p:cNvSpPr txBox="1">
            <a:spLocks noGrp="1"/>
          </p:cNvSpPr>
          <p:nvPr>
            <p:ph type="body" idx="1"/>
          </p:nvPr>
        </p:nvSpPr>
        <p:spPr>
          <a:xfrm>
            <a:off x="360000" y="1683521"/>
            <a:ext cx="4154850" cy="449344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42"/>
          <p:cNvSpPr txBox="1">
            <a:spLocks noGrp="1"/>
          </p:cNvSpPr>
          <p:nvPr>
            <p:ph type="body" idx="2"/>
          </p:nvPr>
        </p:nvSpPr>
        <p:spPr>
          <a:xfrm>
            <a:off x="4629150" y="1683521"/>
            <a:ext cx="4232250" cy="449344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2"/>
          <p:cNvSpPr txBox="1">
            <a:spLocks noGrp="1"/>
          </p:cNvSpPr>
          <p:nvPr>
            <p:ph type="dt" idx="10"/>
          </p:nvPr>
        </p:nvSpPr>
        <p:spPr>
          <a:xfrm>
            <a:off x="360000" y="635463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2"/>
          <p:cNvSpPr txBox="1">
            <a:spLocks noGrp="1"/>
          </p:cNvSpPr>
          <p:nvPr>
            <p:ph type="sldNum" idx="12"/>
          </p:nvPr>
        </p:nvSpPr>
        <p:spPr>
          <a:xfrm>
            <a:off x="680400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自訂版面配置">
  <p:cSld name="自訂版面配置">
    <p:spTree>
      <p:nvGrpSpPr>
        <p:cNvPr id="1" name="Shape 50"/>
        <p:cNvGrpSpPr/>
        <p:nvPr/>
      </p:nvGrpSpPr>
      <p:grpSpPr>
        <a:xfrm>
          <a:off x="0" y="0"/>
          <a:ext cx="0" cy="0"/>
          <a:chOff x="0" y="0"/>
          <a:chExt cx="0" cy="0"/>
        </a:xfrm>
      </p:grpSpPr>
      <p:sp>
        <p:nvSpPr>
          <p:cNvPr id="51" name="Google Shape;51;gaee4360e06_0_168"/>
          <p:cNvSpPr txBox="1">
            <a:spLocks noGrp="1"/>
          </p:cNvSpPr>
          <p:nvPr>
            <p:ph type="title"/>
          </p:nvPr>
        </p:nvSpPr>
        <p:spPr>
          <a:xfrm>
            <a:off x="360000" y="3733584"/>
            <a:ext cx="8501400" cy="13257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rgbClr val="FF000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2" name="Google Shape;52;gaee4360e06_0_168"/>
          <p:cNvSpPr txBox="1">
            <a:spLocks noGrp="1"/>
          </p:cNvSpPr>
          <p:nvPr>
            <p:ph type="subTitle" idx="1"/>
          </p:nvPr>
        </p:nvSpPr>
        <p:spPr>
          <a:xfrm>
            <a:off x="360000" y="5426579"/>
            <a:ext cx="8501400" cy="5727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1000"/>
              </a:spcBef>
              <a:spcAft>
                <a:spcPts val="0"/>
              </a:spcAft>
              <a:buClr>
                <a:schemeClr val="dk1"/>
              </a:buClr>
              <a:buSzPts val="2000"/>
              <a:buFont typeface="Microsoft JhengHei"/>
              <a:buNone/>
              <a:defRPr sz="20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標題及物件">
  <p:cSld name="標題及物件">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gaee4360e06_0_171"/>
          <p:cNvSpPr txBox="1">
            <a:spLocks noGrp="1"/>
          </p:cNvSpPr>
          <p:nvPr>
            <p:ph type="body" idx="1"/>
          </p:nvPr>
        </p:nvSpPr>
        <p:spPr>
          <a:xfrm>
            <a:off x="3252209" y="559732"/>
            <a:ext cx="5596500" cy="5473500"/>
          </a:xfrm>
          <a:prstGeom prst="rect">
            <a:avLst/>
          </a:prstGeom>
          <a:noFill/>
          <a:ln>
            <a:noFill/>
          </a:ln>
        </p:spPr>
        <p:txBody>
          <a:bodyPr spcFirstLastPara="1" wrap="square" lIns="91425" tIns="45700" rIns="91425" bIns="45700" anchor="t" anchorCtr="0">
            <a:noAutofit/>
          </a:bodyPr>
          <a:lstStyle>
            <a:lvl1pPr marL="457200" lvl="0" indent="-355600" algn="l" rtl="0">
              <a:lnSpc>
                <a:spcPct val="90000"/>
              </a:lnSpc>
              <a:spcBef>
                <a:spcPts val="1000"/>
              </a:spcBef>
              <a:spcAft>
                <a:spcPts val="0"/>
              </a:spcAft>
              <a:buClr>
                <a:schemeClr val="dk1"/>
              </a:buClr>
              <a:buSzPts val="2000"/>
              <a:buFont typeface="Arial"/>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5" name="Google Shape;55;gaee4360e06_0_171"/>
          <p:cNvSpPr txBox="1">
            <a:spLocks noGrp="1"/>
          </p:cNvSpPr>
          <p:nvPr>
            <p:ph type="dt" idx="10"/>
          </p:nvPr>
        </p:nvSpPr>
        <p:spPr>
          <a:xfrm>
            <a:off x="360000" y="6354000"/>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 name="Google Shape;56;gaee4360e06_0_171"/>
          <p:cNvSpPr txBox="1">
            <a:spLocks noGrp="1"/>
          </p:cNvSpPr>
          <p:nvPr>
            <p:ph type="sldNum" idx="12"/>
          </p:nvPr>
        </p:nvSpPr>
        <p:spPr>
          <a:xfrm>
            <a:off x="6791244"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1.jp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1.jpg"/><Relationship Id="rId4" Type="http://schemas.openxmlformats.org/officeDocument/2006/relationships/slideLayout" Target="../slideLayouts/slideLayout19.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360000" y="3733584"/>
            <a:ext cx="85014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FF0000"/>
              </a:buClr>
              <a:buSzPts val="2400"/>
              <a:buFont typeface="Microsoft JhengHei"/>
              <a:buNone/>
              <a:defRPr sz="2400" b="1" i="0" u="none" strike="noStrike" cap="none">
                <a:solidFill>
                  <a:srgbClr val="FF0000"/>
                </a:solidFill>
                <a:latin typeface="Microsoft JhengHei"/>
                <a:ea typeface="Microsoft JhengHei"/>
                <a:cs typeface="Microsoft JhengHei"/>
                <a:sym typeface="Microsoft JhengHe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5"/>
          <p:cNvSpPr txBox="1">
            <a:spLocks noGrp="1"/>
          </p:cNvSpPr>
          <p:nvPr>
            <p:ph type="body" idx="1"/>
          </p:nvPr>
        </p:nvSpPr>
        <p:spPr>
          <a:xfrm>
            <a:off x="360000" y="5524838"/>
            <a:ext cx="8501400" cy="36582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dk1"/>
              </a:buClr>
              <a:buSzPts val="2000"/>
              <a:buFont typeface="Microsoft JhengHei"/>
              <a:buNone/>
              <a:defRPr sz="2000" b="0" i="0" u="none" strike="noStrike" cap="none">
                <a:solidFill>
                  <a:schemeClr val="dk1"/>
                </a:solidFill>
                <a:latin typeface="Microsoft JhengHei"/>
                <a:ea typeface="Microsoft JhengHei"/>
                <a:cs typeface="Microsoft JhengHei"/>
                <a:sym typeface="Microsoft JhengHe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5"/>
          <p:cNvSpPr txBox="1">
            <a:spLocks noGrp="1"/>
          </p:cNvSpPr>
          <p:nvPr>
            <p:ph type="dt" idx="10"/>
          </p:nvPr>
        </p:nvSpPr>
        <p:spPr>
          <a:xfrm>
            <a:off x="360000" y="635463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F7F7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35"/>
          <p:cNvSpPr txBox="1">
            <a:spLocks noGrp="1"/>
          </p:cNvSpPr>
          <p:nvPr>
            <p:ph type="sldNum" idx="12"/>
          </p:nvPr>
        </p:nvSpPr>
        <p:spPr>
          <a:xfrm>
            <a:off x="680400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F7F7F"/>
                </a:solidFill>
                <a:latin typeface="Arial"/>
                <a:ea typeface="Arial"/>
                <a:cs typeface="Arial"/>
                <a:sym typeface="Arial"/>
              </a:defRPr>
            </a:lvl1pPr>
            <a:lvl2pPr marL="0" marR="0" lvl="1" indent="0" algn="r" rtl="0">
              <a:spcBef>
                <a:spcPts val="0"/>
              </a:spcBef>
              <a:buNone/>
              <a:defRPr sz="1200" b="0" i="0" u="none" strike="noStrike" cap="none">
                <a:solidFill>
                  <a:srgbClr val="7F7F7F"/>
                </a:solidFill>
                <a:latin typeface="Arial"/>
                <a:ea typeface="Arial"/>
                <a:cs typeface="Arial"/>
                <a:sym typeface="Arial"/>
              </a:defRPr>
            </a:lvl2pPr>
            <a:lvl3pPr marL="0" marR="0" lvl="2" indent="0" algn="r" rtl="0">
              <a:spcBef>
                <a:spcPts val="0"/>
              </a:spcBef>
              <a:buNone/>
              <a:defRPr sz="1200" b="0" i="0" u="none" strike="noStrike" cap="none">
                <a:solidFill>
                  <a:srgbClr val="7F7F7F"/>
                </a:solidFill>
                <a:latin typeface="Arial"/>
                <a:ea typeface="Arial"/>
                <a:cs typeface="Arial"/>
                <a:sym typeface="Arial"/>
              </a:defRPr>
            </a:lvl3pPr>
            <a:lvl4pPr marL="0" marR="0" lvl="3" indent="0" algn="r" rtl="0">
              <a:spcBef>
                <a:spcPts val="0"/>
              </a:spcBef>
              <a:buNone/>
              <a:defRPr sz="1200" b="0" i="0" u="none" strike="noStrike" cap="none">
                <a:solidFill>
                  <a:srgbClr val="7F7F7F"/>
                </a:solidFill>
                <a:latin typeface="Arial"/>
                <a:ea typeface="Arial"/>
                <a:cs typeface="Arial"/>
                <a:sym typeface="Arial"/>
              </a:defRPr>
            </a:lvl4pPr>
            <a:lvl5pPr marL="0" marR="0" lvl="4" indent="0" algn="r" rtl="0">
              <a:spcBef>
                <a:spcPts val="0"/>
              </a:spcBef>
              <a:buNone/>
              <a:defRPr sz="1200" b="0" i="0" u="none" strike="noStrike" cap="none">
                <a:solidFill>
                  <a:srgbClr val="7F7F7F"/>
                </a:solidFill>
                <a:latin typeface="Arial"/>
                <a:ea typeface="Arial"/>
                <a:cs typeface="Arial"/>
                <a:sym typeface="Arial"/>
              </a:defRPr>
            </a:lvl5pPr>
            <a:lvl6pPr marL="0" marR="0" lvl="5" indent="0" algn="r" rtl="0">
              <a:spcBef>
                <a:spcPts val="0"/>
              </a:spcBef>
              <a:buNone/>
              <a:defRPr sz="1200" b="0" i="0" u="none" strike="noStrike" cap="none">
                <a:solidFill>
                  <a:srgbClr val="7F7F7F"/>
                </a:solidFill>
                <a:latin typeface="Arial"/>
                <a:ea typeface="Arial"/>
                <a:cs typeface="Arial"/>
                <a:sym typeface="Arial"/>
              </a:defRPr>
            </a:lvl6pPr>
            <a:lvl7pPr marL="0" marR="0" lvl="6" indent="0" algn="r" rtl="0">
              <a:spcBef>
                <a:spcPts val="0"/>
              </a:spcBef>
              <a:buNone/>
              <a:defRPr sz="1200" b="0" i="0" u="none" strike="noStrike" cap="none">
                <a:solidFill>
                  <a:srgbClr val="7F7F7F"/>
                </a:solidFill>
                <a:latin typeface="Arial"/>
                <a:ea typeface="Arial"/>
                <a:cs typeface="Arial"/>
                <a:sym typeface="Arial"/>
              </a:defRPr>
            </a:lvl7pPr>
            <a:lvl8pPr marL="0" marR="0" lvl="7" indent="0" algn="r" rtl="0">
              <a:spcBef>
                <a:spcPts val="0"/>
              </a:spcBef>
              <a:buNone/>
              <a:defRPr sz="1200" b="0" i="0" u="none" strike="noStrike" cap="none">
                <a:solidFill>
                  <a:srgbClr val="7F7F7F"/>
                </a:solidFill>
                <a:latin typeface="Arial"/>
                <a:ea typeface="Arial"/>
                <a:cs typeface="Arial"/>
                <a:sym typeface="Arial"/>
              </a:defRPr>
            </a:lvl8pPr>
            <a:lvl9pPr marL="0" marR="0" lvl="8" indent="0" algn="r" rtl="0">
              <a:spcBef>
                <a:spcPts val="0"/>
              </a:spcBef>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45"/>
        <p:cNvGrpSpPr/>
        <p:nvPr/>
      </p:nvGrpSpPr>
      <p:grpSpPr>
        <a:xfrm>
          <a:off x="0" y="0"/>
          <a:ext cx="0" cy="0"/>
          <a:chOff x="0" y="0"/>
          <a:chExt cx="0" cy="0"/>
        </a:xfrm>
      </p:grpSpPr>
      <p:sp>
        <p:nvSpPr>
          <p:cNvPr id="46" name="Google Shape;46;gaee4360e06_0_163"/>
          <p:cNvSpPr txBox="1">
            <a:spLocks noGrp="1"/>
          </p:cNvSpPr>
          <p:nvPr>
            <p:ph type="title"/>
          </p:nvPr>
        </p:nvSpPr>
        <p:spPr>
          <a:xfrm>
            <a:off x="360000" y="3733584"/>
            <a:ext cx="8501400" cy="13257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FF0000"/>
              </a:buClr>
              <a:buSzPts val="2400"/>
              <a:buFont typeface="Microsoft JhengHei"/>
              <a:buNone/>
              <a:defRPr sz="2400" b="1" i="0" u="none" strike="noStrike" cap="none">
                <a:solidFill>
                  <a:srgbClr val="FF0000"/>
                </a:solidFill>
                <a:latin typeface="Microsoft JhengHei"/>
                <a:ea typeface="Microsoft JhengHei"/>
                <a:cs typeface="Microsoft JhengHei"/>
                <a:sym typeface="Microsoft JhengHe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 name="Google Shape;47;gaee4360e06_0_163"/>
          <p:cNvSpPr txBox="1">
            <a:spLocks noGrp="1"/>
          </p:cNvSpPr>
          <p:nvPr>
            <p:ph type="body" idx="1"/>
          </p:nvPr>
        </p:nvSpPr>
        <p:spPr>
          <a:xfrm>
            <a:off x="360000" y="5524838"/>
            <a:ext cx="8501400" cy="36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2000"/>
              <a:buFont typeface="Microsoft JhengHei"/>
              <a:buNone/>
              <a:defRPr sz="2000" b="0" i="0" u="none" strike="noStrike" cap="none">
                <a:solidFill>
                  <a:schemeClr val="dk1"/>
                </a:solidFill>
                <a:latin typeface="Microsoft JhengHei"/>
                <a:ea typeface="Microsoft JhengHei"/>
                <a:cs typeface="Microsoft JhengHei"/>
                <a:sym typeface="Microsoft JhengHe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gaee4360e06_0_163"/>
          <p:cNvSpPr txBox="1">
            <a:spLocks noGrp="1"/>
          </p:cNvSpPr>
          <p:nvPr>
            <p:ph type="dt" idx="10"/>
          </p:nvPr>
        </p:nvSpPr>
        <p:spPr>
          <a:xfrm>
            <a:off x="360000" y="6354630"/>
            <a:ext cx="20574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9" name="Google Shape;49;gaee4360e06_0_163"/>
          <p:cNvSpPr txBox="1">
            <a:spLocks noGrp="1"/>
          </p:cNvSpPr>
          <p:nvPr>
            <p:ph type="sldNum" idx="12"/>
          </p:nvPr>
        </p:nvSpPr>
        <p:spPr>
          <a:xfrm>
            <a:off x="680400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81"/>
        <p:cNvGrpSpPr/>
        <p:nvPr/>
      </p:nvGrpSpPr>
      <p:grpSpPr>
        <a:xfrm>
          <a:off x="0" y="0"/>
          <a:ext cx="0" cy="0"/>
          <a:chOff x="0" y="0"/>
          <a:chExt cx="0" cy="0"/>
        </a:xfrm>
      </p:grpSpPr>
      <p:sp>
        <p:nvSpPr>
          <p:cNvPr id="82" name="Google Shape;82;gaee4360e06_0_730"/>
          <p:cNvSpPr txBox="1">
            <a:spLocks noGrp="1"/>
          </p:cNvSpPr>
          <p:nvPr>
            <p:ph type="title"/>
          </p:nvPr>
        </p:nvSpPr>
        <p:spPr>
          <a:xfrm>
            <a:off x="360000" y="3733584"/>
            <a:ext cx="8501400" cy="13257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FF0000"/>
              </a:buClr>
              <a:buSzPts val="2400"/>
              <a:buFont typeface="Microsoft JhengHei"/>
              <a:buNone/>
              <a:defRPr sz="2400" b="1" i="0" u="none" strike="noStrike" cap="none">
                <a:solidFill>
                  <a:srgbClr val="FF0000"/>
                </a:solidFill>
                <a:latin typeface="Microsoft JhengHei"/>
                <a:ea typeface="Microsoft JhengHei"/>
                <a:cs typeface="Microsoft JhengHei"/>
                <a:sym typeface="Microsoft JhengHe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3" name="Google Shape;83;gaee4360e06_0_730"/>
          <p:cNvSpPr txBox="1">
            <a:spLocks noGrp="1"/>
          </p:cNvSpPr>
          <p:nvPr>
            <p:ph type="body" idx="1"/>
          </p:nvPr>
        </p:nvSpPr>
        <p:spPr>
          <a:xfrm>
            <a:off x="360000" y="5524838"/>
            <a:ext cx="8501400" cy="36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2000"/>
              <a:buFont typeface="Microsoft JhengHei"/>
              <a:buNone/>
              <a:defRPr sz="2000" b="0" i="0" u="none" strike="noStrike" cap="none">
                <a:solidFill>
                  <a:schemeClr val="dk1"/>
                </a:solidFill>
                <a:latin typeface="Microsoft JhengHei"/>
                <a:ea typeface="Microsoft JhengHei"/>
                <a:cs typeface="Microsoft JhengHei"/>
                <a:sym typeface="Microsoft JhengHe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4" name="Google Shape;84;gaee4360e06_0_730"/>
          <p:cNvSpPr txBox="1">
            <a:spLocks noGrp="1"/>
          </p:cNvSpPr>
          <p:nvPr>
            <p:ph type="dt" idx="10"/>
          </p:nvPr>
        </p:nvSpPr>
        <p:spPr>
          <a:xfrm>
            <a:off x="360000" y="6354630"/>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F7F7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5" name="Google Shape;85;gaee4360e06_0_730"/>
          <p:cNvSpPr txBox="1">
            <a:spLocks noGrp="1"/>
          </p:cNvSpPr>
          <p:nvPr>
            <p:ph type="sldNum" idx="12"/>
          </p:nvPr>
        </p:nvSpPr>
        <p:spPr>
          <a:xfrm>
            <a:off x="680400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F7F7F"/>
                </a:solidFill>
                <a:latin typeface="Arial"/>
                <a:ea typeface="Arial"/>
                <a:cs typeface="Arial"/>
                <a:sym typeface="Arial"/>
              </a:defRPr>
            </a:lvl1pPr>
            <a:lvl2pPr marL="0" marR="0" lvl="1" indent="0" algn="r" rtl="0">
              <a:spcBef>
                <a:spcPts val="0"/>
              </a:spcBef>
              <a:buNone/>
              <a:defRPr sz="1200" b="0" i="0" u="none" strike="noStrike" cap="none">
                <a:solidFill>
                  <a:srgbClr val="7F7F7F"/>
                </a:solidFill>
                <a:latin typeface="Arial"/>
                <a:ea typeface="Arial"/>
                <a:cs typeface="Arial"/>
                <a:sym typeface="Arial"/>
              </a:defRPr>
            </a:lvl2pPr>
            <a:lvl3pPr marL="0" marR="0" lvl="2" indent="0" algn="r" rtl="0">
              <a:spcBef>
                <a:spcPts val="0"/>
              </a:spcBef>
              <a:buNone/>
              <a:defRPr sz="1200" b="0" i="0" u="none" strike="noStrike" cap="none">
                <a:solidFill>
                  <a:srgbClr val="7F7F7F"/>
                </a:solidFill>
                <a:latin typeface="Arial"/>
                <a:ea typeface="Arial"/>
                <a:cs typeface="Arial"/>
                <a:sym typeface="Arial"/>
              </a:defRPr>
            </a:lvl3pPr>
            <a:lvl4pPr marL="0" marR="0" lvl="3" indent="0" algn="r" rtl="0">
              <a:spcBef>
                <a:spcPts val="0"/>
              </a:spcBef>
              <a:buNone/>
              <a:defRPr sz="1200" b="0" i="0" u="none" strike="noStrike" cap="none">
                <a:solidFill>
                  <a:srgbClr val="7F7F7F"/>
                </a:solidFill>
                <a:latin typeface="Arial"/>
                <a:ea typeface="Arial"/>
                <a:cs typeface="Arial"/>
                <a:sym typeface="Arial"/>
              </a:defRPr>
            </a:lvl4pPr>
            <a:lvl5pPr marL="0" marR="0" lvl="4" indent="0" algn="r" rtl="0">
              <a:spcBef>
                <a:spcPts val="0"/>
              </a:spcBef>
              <a:buNone/>
              <a:defRPr sz="1200" b="0" i="0" u="none" strike="noStrike" cap="none">
                <a:solidFill>
                  <a:srgbClr val="7F7F7F"/>
                </a:solidFill>
                <a:latin typeface="Arial"/>
                <a:ea typeface="Arial"/>
                <a:cs typeface="Arial"/>
                <a:sym typeface="Arial"/>
              </a:defRPr>
            </a:lvl5pPr>
            <a:lvl6pPr marL="0" marR="0" lvl="5" indent="0" algn="r" rtl="0">
              <a:spcBef>
                <a:spcPts val="0"/>
              </a:spcBef>
              <a:buNone/>
              <a:defRPr sz="1200" b="0" i="0" u="none" strike="noStrike" cap="none">
                <a:solidFill>
                  <a:srgbClr val="7F7F7F"/>
                </a:solidFill>
                <a:latin typeface="Arial"/>
                <a:ea typeface="Arial"/>
                <a:cs typeface="Arial"/>
                <a:sym typeface="Arial"/>
              </a:defRPr>
            </a:lvl6pPr>
            <a:lvl7pPr marL="0" marR="0" lvl="6" indent="0" algn="r" rtl="0">
              <a:spcBef>
                <a:spcPts val="0"/>
              </a:spcBef>
              <a:buNone/>
              <a:defRPr sz="1200" b="0" i="0" u="none" strike="noStrike" cap="none">
                <a:solidFill>
                  <a:srgbClr val="7F7F7F"/>
                </a:solidFill>
                <a:latin typeface="Arial"/>
                <a:ea typeface="Arial"/>
                <a:cs typeface="Arial"/>
                <a:sym typeface="Arial"/>
              </a:defRPr>
            </a:lvl7pPr>
            <a:lvl8pPr marL="0" marR="0" lvl="7" indent="0" algn="r" rtl="0">
              <a:spcBef>
                <a:spcPts val="0"/>
              </a:spcBef>
              <a:buNone/>
              <a:defRPr sz="1200" b="0" i="0" u="none" strike="noStrike" cap="none">
                <a:solidFill>
                  <a:srgbClr val="7F7F7F"/>
                </a:solidFill>
                <a:latin typeface="Arial"/>
                <a:ea typeface="Arial"/>
                <a:cs typeface="Arial"/>
                <a:sym typeface="Arial"/>
              </a:defRPr>
            </a:lvl8pPr>
            <a:lvl9pPr marL="0" marR="0" lvl="8" indent="0" algn="r" rtl="0">
              <a:spcBef>
                <a:spcPts val="0"/>
              </a:spcBef>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9.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0.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9.xml"/><Relationship Id="rId5" Type="http://schemas.openxmlformats.org/officeDocument/2006/relationships/image" Target="../media/image44.pn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hyperlink" Target="https://asana.com/apps?category=googl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3" Type="http://schemas.openxmlformats.org/officeDocument/2006/relationships/hyperlink" Target="https://asana.com/apps?category=communication"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hyperlink" Target="https://asana.com/apps?category=file-sharin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hyperlink" Target="https://asana.com/apps?category=development"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62.png"/></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64.png"/></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hyperlink" Target="https://asana.com/apps?category=reportin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hyperlink" Target="https://developers.asana.com/docs/jav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7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
          <p:cNvSpPr txBox="1">
            <a:spLocks noGrp="1"/>
          </p:cNvSpPr>
          <p:nvPr>
            <p:ph type="title"/>
          </p:nvPr>
        </p:nvSpPr>
        <p:spPr>
          <a:xfrm>
            <a:off x="360000" y="3972866"/>
            <a:ext cx="85014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dirty="0">
                <a:solidFill>
                  <a:schemeClr val="dk1"/>
                </a:solidFill>
                <a:latin typeface="Arial"/>
                <a:ea typeface="Arial"/>
                <a:cs typeface="Arial"/>
                <a:sym typeface="Arial"/>
              </a:rPr>
              <a:t>         </a:t>
            </a:r>
            <a:r>
              <a:rPr lang="en-US" sz="3600" dirty="0">
                <a:solidFill>
                  <a:schemeClr val="dk1"/>
                </a:solidFill>
                <a:latin typeface="Malgun Gothic" panose="020B0503020000020004" pitchFamily="34" charset="-127"/>
                <a:ea typeface="Malgun Gothic" panose="020B0503020000020004" pitchFamily="34" charset="-127"/>
                <a:cs typeface="Arial"/>
                <a:sym typeface="Arial"/>
              </a:rPr>
              <a:t>Asana Demo</a:t>
            </a:r>
            <a:endParaRPr sz="3600" dirty="0">
              <a:solidFill>
                <a:schemeClr val="dk1"/>
              </a:solidFill>
              <a:latin typeface="Malgun Gothic" panose="020B0503020000020004" pitchFamily="34" charset="-127"/>
              <a:ea typeface="Malgun Gothic" panose="020B0503020000020004" pitchFamily="34" charset="-127"/>
              <a:cs typeface="Arial"/>
              <a:sym typeface="Arial"/>
            </a:endParaRPr>
          </a:p>
        </p:txBody>
      </p:sp>
      <p:pic>
        <p:nvPicPr>
          <p:cNvPr id="123" name="Google Shape;123;p1"/>
          <p:cNvPicPr preferRelativeResize="0"/>
          <p:nvPr/>
        </p:nvPicPr>
        <p:blipFill rotWithShape="1">
          <a:blip r:embed="rId3">
            <a:alphaModFix/>
          </a:blip>
          <a:srcRect r="62619"/>
          <a:stretch/>
        </p:blipFill>
        <p:spPr>
          <a:xfrm>
            <a:off x="2736625" y="4255790"/>
            <a:ext cx="820391" cy="759851"/>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4383583" y="3078989"/>
            <a:ext cx="2840177" cy="295333"/>
          </a:xfrm>
          <a:prstGeom prst="rect">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zh-TW" altLang="en-US">
              <a:solidFill>
                <a:srgbClr val="FFFFFF"/>
              </a:solidFill>
            </a:endParaRPr>
          </a:p>
        </p:txBody>
      </p:sp>
      <p:sp>
        <p:nvSpPr>
          <p:cNvPr id="10" name="矩形 9"/>
          <p:cNvSpPr/>
          <p:nvPr/>
        </p:nvSpPr>
        <p:spPr>
          <a:xfrm>
            <a:off x="4365183" y="5347703"/>
            <a:ext cx="3255006" cy="276707"/>
          </a:xfrm>
          <a:prstGeom prst="rect">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zh-TW" altLang="en-US">
              <a:solidFill>
                <a:srgbClr val="FFFFFF"/>
              </a:solidFill>
            </a:endParaRPr>
          </a:p>
        </p:txBody>
      </p:sp>
      <p:sp>
        <p:nvSpPr>
          <p:cNvPr id="13" name="矩形 12"/>
          <p:cNvSpPr/>
          <p:nvPr/>
        </p:nvSpPr>
        <p:spPr>
          <a:xfrm>
            <a:off x="4368806" y="4615265"/>
            <a:ext cx="3124505" cy="303091"/>
          </a:xfrm>
          <a:prstGeom prst="rect">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zh-TW" altLang="en-US">
              <a:solidFill>
                <a:srgbClr val="FFFFFF"/>
              </a:solidFill>
            </a:endParaRPr>
          </a:p>
        </p:txBody>
      </p:sp>
      <p:sp>
        <p:nvSpPr>
          <p:cNvPr id="15" name="矩形 14"/>
          <p:cNvSpPr/>
          <p:nvPr/>
        </p:nvSpPr>
        <p:spPr>
          <a:xfrm>
            <a:off x="4359016" y="3866579"/>
            <a:ext cx="3014005" cy="291253"/>
          </a:xfrm>
          <a:prstGeom prst="rect">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zh-TW" altLang="en-US">
              <a:solidFill>
                <a:srgbClr val="FFFFFF"/>
              </a:solidFill>
            </a:endParaRPr>
          </a:p>
        </p:txBody>
      </p:sp>
      <p:sp>
        <p:nvSpPr>
          <p:cNvPr id="12" name="矩形 11"/>
          <p:cNvSpPr/>
          <p:nvPr/>
        </p:nvSpPr>
        <p:spPr>
          <a:xfrm>
            <a:off x="4352544" y="2330735"/>
            <a:ext cx="2725020" cy="291275"/>
          </a:xfrm>
          <a:prstGeom prst="rect">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FFFF"/>
              </a:solidFill>
            </a:endParaRPr>
          </a:p>
        </p:txBody>
      </p:sp>
      <p:sp>
        <p:nvSpPr>
          <p:cNvPr id="4" name="投影片編號版面配置區 3"/>
          <p:cNvSpPr>
            <a:spLocks noGrp="1"/>
          </p:cNvSpPr>
          <p:nvPr>
            <p:ph type="sldNum" idx="12"/>
          </p:nvPr>
        </p:nvSpPr>
        <p:spPr/>
        <p:txBody>
          <a:bodyPr/>
          <a:lstStyle/>
          <a:p>
            <a:fld id="{00000000-1234-1234-1234-123412341234}" type="slidenum">
              <a:rPr lang="en-US" smtClean="0"/>
              <a:pPr/>
              <a:t>10</a:t>
            </a:fld>
            <a:endParaRPr lang="en-US"/>
          </a:p>
        </p:txBody>
      </p:sp>
      <p:grpSp>
        <p:nvGrpSpPr>
          <p:cNvPr id="5" name="群組 4"/>
          <p:cNvGrpSpPr/>
          <p:nvPr/>
        </p:nvGrpSpPr>
        <p:grpSpPr>
          <a:xfrm>
            <a:off x="7036042" y="2341865"/>
            <a:ext cx="1169611" cy="3292077"/>
            <a:chOff x="7036042" y="2341865"/>
            <a:chExt cx="1169611" cy="3292077"/>
          </a:xfrm>
        </p:grpSpPr>
        <p:sp>
          <p:nvSpPr>
            <p:cNvPr id="44" name="文字方塊 43"/>
            <p:cNvSpPr txBox="1"/>
            <p:nvPr/>
          </p:nvSpPr>
          <p:spPr>
            <a:xfrm>
              <a:off x="7036042" y="2341865"/>
              <a:ext cx="618164" cy="307777"/>
            </a:xfrm>
            <a:prstGeom prst="rect">
              <a:avLst/>
            </a:prstGeom>
            <a:noFill/>
          </p:spPr>
          <p:txBody>
            <a:bodyPr wrap="square" rtlCol="0">
              <a:spAutoFit/>
            </a:bodyPr>
            <a:lstStyle/>
            <a:p>
              <a:r>
                <a:rPr lang="en-US" altLang="zh-TW" dirty="0" smtClean="0">
                  <a:solidFill>
                    <a:schemeClr val="tx1">
                      <a:lumMod val="85000"/>
                      <a:lumOff val="15000"/>
                    </a:schemeClr>
                  </a:solidFill>
                </a:rPr>
                <a:t>22%</a:t>
              </a:r>
              <a:endParaRPr lang="zh-TW" altLang="en-US" dirty="0">
                <a:solidFill>
                  <a:schemeClr val="tx1">
                    <a:lumMod val="85000"/>
                    <a:lumOff val="15000"/>
                  </a:schemeClr>
                </a:solidFill>
              </a:endParaRPr>
            </a:p>
          </p:txBody>
        </p:sp>
        <p:sp>
          <p:nvSpPr>
            <p:cNvPr id="45" name="文字方塊 44"/>
            <p:cNvSpPr txBox="1"/>
            <p:nvPr/>
          </p:nvSpPr>
          <p:spPr>
            <a:xfrm>
              <a:off x="7180190" y="3086347"/>
              <a:ext cx="618164" cy="307777"/>
            </a:xfrm>
            <a:prstGeom prst="rect">
              <a:avLst/>
            </a:prstGeom>
            <a:noFill/>
          </p:spPr>
          <p:txBody>
            <a:bodyPr wrap="square" rtlCol="0">
              <a:spAutoFit/>
            </a:bodyPr>
            <a:lstStyle/>
            <a:p>
              <a:r>
                <a:rPr lang="en-US" altLang="zh-TW" dirty="0" smtClean="0">
                  <a:solidFill>
                    <a:schemeClr val="tx1">
                      <a:lumMod val="85000"/>
                      <a:lumOff val="15000"/>
                    </a:schemeClr>
                  </a:solidFill>
                </a:rPr>
                <a:t>23%</a:t>
              </a:r>
              <a:endParaRPr lang="zh-TW" altLang="en-US" dirty="0">
                <a:solidFill>
                  <a:schemeClr val="tx1">
                    <a:lumMod val="85000"/>
                    <a:lumOff val="15000"/>
                  </a:schemeClr>
                </a:solidFill>
              </a:endParaRPr>
            </a:p>
          </p:txBody>
        </p:sp>
        <p:sp>
          <p:nvSpPr>
            <p:cNvPr id="46" name="文字方塊 45"/>
            <p:cNvSpPr txBox="1"/>
            <p:nvPr/>
          </p:nvSpPr>
          <p:spPr>
            <a:xfrm>
              <a:off x="7342509" y="3874967"/>
              <a:ext cx="618164" cy="307777"/>
            </a:xfrm>
            <a:prstGeom prst="rect">
              <a:avLst/>
            </a:prstGeom>
            <a:noFill/>
          </p:spPr>
          <p:txBody>
            <a:bodyPr wrap="square" rtlCol="0">
              <a:spAutoFit/>
            </a:bodyPr>
            <a:lstStyle/>
            <a:p>
              <a:r>
                <a:rPr lang="en-US" altLang="zh-TW" dirty="0" smtClean="0">
                  <a:solidFill>
                    <a:schemeClr val="tx1">
                      <a:lumMod val="85000"/>
                      <a:lumOff val="15000"/>
                    </a:schemeClr>
                  </a:solidFill>
                </a:rPr>
                <a:t>25%</a:t>
              </a:r>
              <a:endParaRPr lang="zh-TW" altLang="en-US" dirty="0">
                <a:solidFill>
                  <a:schemeClr val="tx1">
                    <a:lumMod val="85000"/>
                    <a:lumOff val="15000"/>
                  </a:schemeClr>
                </a:solidFill>
              </a:endParaRPr>
            </a:p>
          </p:txBody>
        </p:sp>
        <p:sp>
          <p:nvSpPr>
            <p:cNvPr id="47" name="文字方塊 46"/>
            <p:cNvSpPr txBox="1"/>
            <p:nvPr/>
          </p:nvSpPr>
          <p:spPr>
            <a:xfrm>
              <a:off x="7447063" y="4615330"/>
              <a:ext cx="618164" cy="307777"/>
            </a:xfrm>
            <a:prstGeom prst="rect">
              <a:avLst/>
            </a:prstGeom>
            <a:noFill/>
          </p:spPr>
          <p:txBody>
            <a:bodyPr wrap="square" rtlCol="0">
              <a:spAutoFit/>
            </a:bodyPr>
            <a:lstStyle/>
            <a:p>
              <a:r>
                <a:rPr lang="en-US" altLang="zh-TW" dirty="0" smtClean="0">
                  <a:solidFill>
                    <a:schemeClr val="tx1">
                      <a:lumMod val="85000"/>
                      <a:lumOff val="15000"/>
                    </a:schemeClr>
                  </a:solidFill>
                </a:rPr>
                <a:t>26%</a:t>
              </a:r>
              <a:endParaRPr lang="zh-TW" altLang="en-US" dirty="0">
                <a:solidFill>
                  <a:schemeClr val="tx1">
                    <a:lumMod val="85000"/>
                    <a:lumOff val="15000"/>
                  </a:schemeClr>
                </a:solidFill>
              </a:endParaRPr>
            </a:p>
          </p:txBody>
        </p:sp>
        <p:sp>
          <p:nvSpPr>
            <p:cNvPr id="48" name="文字方塊 47"/>
            <p:cNvSpPr txBox="1"/>
            <p:nvPr/>
          </p:nvSpPr>
          <p:spPr>
            <a:xfrm>
              <a:off x="7579414" y="5326165"/>
              <a:ext cx="626239" cy="307777"/>
            </a:xfrm>
            <a:prstGeom prst="rect">
              <a:avLst/>
            </a:prstGeom>
            <a:noFill/>
          </p:spPr>
          <p:txBody>
            <a:bodyPr wrap="square" rtlCol="0">
              <a:spAutoFit/>
            </a:bodyPr>
            <a:lstStyle/>
            <a:p>
              <a:r>
                <a:rPr lang="en-US" altLang="zh-TW" dirty="0" smtClean="0">
                  <a:solidFill>
                    <a:schemeClr val="tx1">
                      <a:lumMod val="85000"/>
                      <a:lumOff val="15000"/>
                    </a:schemeClr>
                  </a:solidFill>
                </a:rPr>
                <a:t>27%</a:t>
              </a:r>
              <a:endParaRPr lang="zh-TW" altLang="en-US" dirty="0">
                <a:solidFill>
                  <a:schemeClr val="tx1">
                    <a:lumMod val="85000"/>
                    <a:lumOff val="15000"/>
                  </a:schemeClr>
                </a:solidFill>
              </a:endParaRPr>
            </a:p>
          </p:txBody>
        </p:sp>
      </p:grpSp>
      <p:grpSp>
        <p:nvGrpSpPr>
          <p:cNvPr id="6" name="群組 5"/>
          <p:cNvGrpSpPr/>
          <p:nvPr/>
        </p:nvGrpSpPr>
        <p:grpSpPr>
          <a:xfrm>
            <a:off x="177344" y="1345746"/>
            <a:ext cx="8345485" cy="4774544"/>
            <a:chOff x="177344" y="1345746"/>
            <a:chExt cx="8345485" cy="4774544"/>
          </a:xfrm>
        </p:grpSpPr>
        <p:grpSp>
          <p:nvGrpSpPr>
            <p:cNvPr id="2" name="群組 1"/>
            <p:cNvGrpSpPr/>
            <p:nvPr/>
          </p:nvGrpSpPr>
          <p:grpSpPr>
            <a:xfrm>
              <a:off x="177344" y="2283689"/>
              <a:ext cx="3821770" cy="3365642"/>
              <a:chOff x="177344" y="2283689"/>
              <a:chExt cx="3821770" cy="3365642"/>
            </a:xfrm>
          </p:grpSpPr>
          <p:sp>
            <p:nvSpPr>
              <p:cNvPr id="20" name="文字方塊 19"/>
              <p:cNvSpPr txBox="1"/>
              <p:nvPr/>
            </p:nvSpPr>
            <p:spPr>
              <a:xfrm>
                <a:off x="177344" y="2928045"/>
                <a:ext cx="3813048" cy="584775"/>
              </a:xfrm>
              <a:prstGeom prst="rect">
                <a:avLst/>
              </a:prstGeom>
              <a:noFill/>
            </p:spPr>
            <p:txBody>
              <a:bodyPr wrap="square" rtlCol="0">
                <a:spAutoFit/>
              </a:bodyPr>
              <a:lstStyle/>
              <a:p>
                <a:pPr algn="r"/>
                <a:r>
                  <a:rPr lang="en-US" altLang="zh-TW" sz="1600" b="1" dirty="0"/>
                  <a:t>Too Many Tools or Apps to Get Work Done</a:t>
                </a:r>
                <a:endParaRPr lang="zh-TW" altLang="en-US" sz="1600" b="1" dirty="0"/>
              </a:p>
            </p:txBody>
          </p:sp>
          <p:sp>
            <p:nvSpPr>
              <p:cNvPr id="19" name="文字方塊 18"/>
              <p:cNvSpPr txBox="1"/>
              <p:nvPr/>
            </p:nvSpPr>
            <p:spPr>
              <a:xfrm>
                <a:off x="1499616" y="2283689"/>
                <a:ext cx="2499498" cy="338554"/>
              </a:xfrm>
              <a:prstGeom prst="rect">
                <a:avLst/>
              </a:prstGeom>
              <a:noFill/>
            </p:spPr>
            <p:txBody>
              <a:bodyPr wrap="square" rtlCol="0">
                <a:spAutoFit/>
              </a:bodyPr>
              <a:lstStyle/>
              <a:p>
                <a:r>
                  <a:rPr lang="en-US" altLang="zh-TW" sz="1600" b="1" dirty="0"/>
                  <a:t>Overworked Employees</a:t>
                </a:r>
                <a:endParaRPr lang="zh-TW" altLang="en-US" sz="1600" b="1" dirty="0"/>
              </a:p>
            </p:txBody>
          </p:sp>
          <p:sp>
            <p:nvSpPr>
              <p:cNvPr id="21" name="文字方塊 20"/>
              <p:cNvSpPr txBox="1"/>
              <p:nvPr/>
            </p:nvSpPr>
            <p:spPr>
              <a:xfrm>
                <a:off x="1417320" y="3844190"/>
                <a:ext cx="2581794" cy="338554"/>
              </a:xfrm>
              <a:prstGeom prst="rect">
                <a:avLst/>
              </a:prstGeom>
              <a:noFill/>
            </p:spPr>
            <p:txBody>
              <a:bodyPr wrap="square" rtlCol="0">
                <a:spAutoFit/>
              </a:bodyPr>
              <a:lstStyle/>
              <a:p>
                <a:r>
                  <a:rPr lang="en-US" altLang="zh-TW" sz="1600" b="1" dirty="0"/>
                  <a:t>Lack of Clear Processes</a:t>
                </a:r>
                <a:endParaRPr lang="zh-TW" altLang="en-US" sz="1600" b="1" dirty="0"/>
              </a:p>
            </p:txBody>
          </p:sp>
          <p:sp>
            <p:nvSpPr>
              <p:cNvPr id="22" name="文字方塊 21"/>
              <p:cNvSpPr txBox="1"/>
              <p:nvPr/>
            </p:nvSpPr>
            <p:spPr>
              <a:xfrm>
                <a:off x="1746504" y="4592306"/>
                <a:ext cx="2241342" cy="338554"/>
              </a:xfrm>
              <a:prstGeom prst="rect">
                <a:avLst/>
              </a:prstGeom>
              <a:noFill/>
            </p:spPr>
            <p:txBody>
              <a:bodyPr wrap="square" rtlCol="0">
                <a:spAutoFit/>
              </a:bodyPr>
              <a:lstStyle/>
              <a:p>
                <a:r>
                  <a:rPr lang="en-US" altLang="zh-TW" sz="1600" b="1" dirty="0"/>
                  <a:t>Poor Communication</a:t>
                </a:r>
                <a:endParaRPr lang="zh-TW" altLang="en-US" sz="1600" b="1" dirty="0"/>
              </a:p>
            </p:txBody>
          </p:sp>
          <p:sp>
            <p:nvSpPr>
              <p:cNvPr id="23" name="文字方塊 22"/>
              <p:cNvSpPr txBox="1"/>
              <p:nvPr/>
            </p:nvSpPr>
            <p:spPr>
              <a:xfrm>
                <a:off x="475488" y="5310777"/>
                <a:ext cx="3523626" cy="338554"/>
              </a:xfrm>
              <a:prstGeom prst="rect">
                <a:avLst/>
              </a:prstGeom>
              <a:noFill/>
            </p:spPr>
            <p:txBody>
              <a:bodyPr wrap="square" rtlCol="0">
                <a:spAutoFit/>
              </a:bodyPr>
              <a:lstStyle/>
              <a:p>
                <a:r>
                  <a:rPr lang="en-US" altLang="zh-TW" sz="1600" b="1" dirty="0"/>
                  <a:t>Time Wasted on Meeting or Admin</a:t>
                </a:r>
                <a:endParaRPr lang="zh-TW" altLang="en-US" sz="1600" b="1" dirty="0"/>
              </a:p>
            </p:txBody>
          </p:sp>
        </p:grpSp>
        <p:grpSp>
          <p:nvGrpSpPr>
            <p:cNvPr id="3" name="群組 2"/>
            <p:cNvGrpSpPr/>
            <p:nvPr/>
          </p:nvGrpSpPr>
          <p:grpSpPr>
            <a:xfrm>
              <a:off x="4147866" y="1932928"/>
              <a:ext cx="4374963" cy="4187362"/>
              <a:chOff x="4147866" y="1932928"/>
              <a:chExt cx="4374963" cy="4187362"/>
            </a:xfrm>
          </p:grpSpPr>
          <p:cxnSp>
            <p:nvCxnSpPr>
              <p:cNvPr id="25" name="直線接點 24"/>
              <p:cNvCxnSpPr/>
              <p:nvPr/>
            </p:nvCxnSpPr>
            <p:spPr>
              <a:xfrm>
                <a:off x="4352544" y="1938528"/>
                <a:ext cx="5215" cy="38376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p:nvPr/>
            </p:nvCxnSpPr>
            <p:spPr>
              <a:xfrm>
                <a:off x="4366781" y="5776150"/>
                <a:ext cx="3853675" cy="15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flipH="1">
                <a:off x="5576556" y="1942525"/>
                <a:ext cx="2467" cy="383362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a:off x="6797820" y="1932928"/>
                <a:ext cx="0" cy="384322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flipH="1">
                <a:off x="8016617" y="1941328"/>
                <a:ext cx="2467" cy="383482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3" name="文字方塊 42"/>
              <p:cNvSpPr txBox="1"/>
              <p:nvPr/>
            </p:nvSpPr>
            <p:spPr>
              <a:xfrm>
                <a:off x="4147866" y="5812513"/>
                <a:ext cx="4374963" cy="307777"/>
              </a:xfrm>
              <a:prstGeom prst="rect">
                <a:avLst/>
              </a:prstGeom>
              <a:noFill/>
            </p:spPr>
            <p:txBody>
              <a:bodyPr wrap="square" rtlCol="0">
                <a:spAutoFit/>
              </a:bodyPr>
              <a:lstStyle/>
              <a:p>
                <a:r>
                  <a:rPr lang="en-US" altLang="zh-TW" dirty="0" smtClean="0">
                    <a:solidFill>
                      <a:schemeClr val="tx1">
                        <a:lumMod val="85000"/>
                        <a:lumOff val="15000"/>
                      </a:schemeClr>
                    </a:solidFill>
                  </a:rPr>
                  <a:t> 0%                   10%                 20%                  30%</a:t>
                </a:r>
                <a:endParaRPr lang="zh-TW" altLang="en-US" dirty="0">
                  <a:solidFill>
                    <a:schemeClr val="tx1">
                      <a:lumMod val="85000"/>
                      <a:lumOff val="15000"/>
                    </a:schemeClr>
                  </a:solidFill>
                </a:endParaRPr>
              </a:p>
            </p:txBody>
          </p:sp>
        </p:grpSp>
        <p:sp>
          <p:nvSpPr>
            <p:cNvPr id="50" name="文字方塊 49"/>
            <p:cNvSpPr txBox="1"/>
            <p:nvPr/>
          </p:nvSpPr>
          <p:spPr>
            <a:xfrm>
              <a:off x="361062" y="1345746"/>
              <a:ext cx="6408270" cy="461665"/>
            </a:xfrm>
            <a:prstGeom prst="rect">
              <a:avLst/>
            </a:prstGeom>
            <a:noFill/>
          </p:spPr>
          <p:txBody>
            <a:bodyPr wrap="square" rtlCol="0">
              <a:spAutoFit/>
            </a:bodyPr>
            <a:lstStyle/>
            <a:p>
              <a:r>
                <a:rPr lang="en-US" altLang="zh-TW" sz="2400" b="1" u="sng" dirty="0" smtClean="0">
                  <a:solidFill>
                    <a:srgbClr val="FF9900"/>
                  </a:solidFill>
                </a:rPr>
                <a:t>Top 5 Biggest Global Barriers to Efficiency</a:t>
              </a:r>
              <a:endParaRPr lang="zh-TW" altLang="en-US" sz="2400" b="1" u="sng" dirty="0">
                <a:solidFill>
                  <a:srgbClr val="FF9900"/>
                </a:solidFill>
              </a:endParaRPr>
            </a:p>
          </p:txBody>
        </p:sp>
      </p:grpSp>
      <p:sp>
        <p:nvSpPr>
          <p:cNvPr id="28" name="Google Shape;182;gaee4360e06_0_154"/>
          <p:cNvSpPr txBox="1">
            <a:spLocks noGrp="1"/>
          </p:cNvSpPr>
          <p:nvPr>
            <p:ph type="title"/>
          </p:nvPr>
        </p:nvSpPr>
        <p:spPr>
          <a:xfrm>
            <a:off x="360000" y="449217"/>
            <a:ext cx="8150700" cy="700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2800"/>
              <a:buFont typeface="Microsoft JhengHei"/>
              <a:buNone/>
            </a:pPr>
            <a:r>
              <a:rPr lang="en-US" dirty="0" err="1">
                <a:solidFill>
                  <a:srgbClr val="9966FF"/>
                </a:solidFill>
              </a:rPr>
              <a:t>為什麼需要Asana</a:t>
            </a:r>
            <a:r>
              <a:rPr lang="en-US" dirty="0">
                <a:solidFill>
                  <a:srgbClr val="9966FF"/>
                </a:solidFill>
              </a:rPr>
              <a:t>?</a:t>
            </a:r>
            <a:endParaRPr dirty="0">
              <a:solidFill>
                <a:srgbClr val="9966FF"/>
              </a:solidFill>
            </a:endParaRPr>
          </a:p>
        </p:txBody>
      </p:sp>
    </p:spTree>
    <p:extLst>
      <p:ext uri="{BB962C8B-B14F-4D97-AF65-F5344CB8AC3E}">
        <p14:creationId xmlns:p14="http://schemas.microsoft.com/office/powerpoint/2010/main" val="3402635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aee4360e06_0_199"/>
          <p:cNvSpPr txBox="1">
            <a:spLocks noGrp="1"/>
          </p:cNvSpPr>
          <p:nvPr>
            <p:ph type="title"/>
          </p:nvPr>
        </p:nvSpPr>
        <p:spPr>
          <a:xfrm>
            <a:off x="360000" y="449217"/>
            <a:ext cx="8150700" cy="700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2800"/>
              <a:buFont typeface="Microsoft JhengHei"/>
              <a:buNone/>
            </a:pPr>
            <a:r>
              <a:rPr lang="en-US" dirty="0" err="1">
                <a:solidFill>
                  <a:srgbClr val="9966FF"/>
                </a:solidFill>
              </a:rPr>
              <a:t>為什麼需要Asana</a:t>
            </a:r>
            <a:r>
              <a:rPr lang="en-US" dirty="0">
                <a:solidFill>
                  <a:srgbClr val="9966FF"/>
                </a:solidFill>
              </a:rPr>
              <a:t>?</a:t>
            </a:r>
            <a:endParaRPr dirty="0">
              <a:solidFill>
                <a:srgbClr val="9966FF"/>
              </a:solidFill>
            </a:endParaRPr>
          </a:p>
        </p:txBody>
      </p:sp>
      <p:sp>
        <p:nvSpPr>
          <p:cNvPr id="193" name="Google Shape;193;gaee4360e06_0_199"/>
          <p:cNvSpPr txBox="1">
            <a:spLocks noGrp="1"/>
          </p:cNvSpPr>
          <p:nvPr>
            <p:ph type="sldNum" idx="12"/>
          </p:nvPr>
        </p:nvSpPr>
        <p:spPr>
          <a:xfrm>
            <a:off x="680400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
        <p:nvSpPr>
          <p:cNvPr id="194" name="Google Shape;194;gaee4360e06_0_199"/>
          <p:cNvSpPr txBox="1"/>
          <p:nvPr/>
        </p:nvSpPr>
        <p:spPr>
          <a:xfrm>
            <a:off x="170700" y="1565650"/>
            <a:ext cx="8435400" cy="2925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1100"/>
              <a:buFont typeface="Arial"/>
              <a:buNone/>
            </a:pPr>
            <a:r>
              <a:rPr lang="en-US" sz="21100" b="0" i="0" u="none" strike="noStrike" cap="none">
                <a:solidFill>
                  <a:srgbClr val="FF0000"/>
                </a:solidFill>
                <a:latin typeface="Microsoft JhengHei"/>
                <a:ea typeface="Microsoft JhengHei"/>
                <a:cs typeface="Microsoft JhengHei"/>
                <a:sym typeface="Microsoft JhengHei"/>
              </a:rPr>
              <a:t>60%</a:t>
            </a:r>
            <a:endParaRPr sz="21100" b="0" i="0" u="none" strike="noStrike" cap="none">
              <a:solidFill>
                <a:srgbClr val="FF0000"/>
              </a:solidFill>
              <a:latin typeface="Microsoft JhengHei"/>
              <a:ea typeface="Microsoft JhengHei"/>
              <a:cs typeface="Microsoft JhengHei"/>
              <a:sym typeface="Microsoft JhengHei"/>
            </a:endParaRPr>
          </a:p>
          <a:p>
            <a:pPr marL="0" marR="0" lvl="0" indent="0" algn="ctr" rtl="0">
              <a:lnSpc>
                <a:spcPct val="100000"/>
              </a:lnSpc>
              <a:spcBef>
                <a:spcPts val="0"/>
              </a:spcBef>
              <a:spcAft>
                <a:spcPts val="0"/>
              </a:spcAft>
              <a:buClr>
                <a:srgbClr val="000000"/>
              </a:buClr>
              <a:buSzPts val="21100"/>
              <a:buFont typeface="Arial"/>
              <a:buNone/>
            </a:pPr>
            <a:r>
              <a:rPr lang="en-US" sz="3900">
                <a:solidFill>
                  <a:srgbClr val="FF0000"/>
                </a:solidFill>
                <a:latin typeface="Microsoft JhengHei"/>
                <a:ea typeface="Microsoft JhengHei"/>
                <a:cs typeface="Microsoft JhengHei"/>
                <a:sym typeface="Microsoft JhengHei"/>
              </a:rPr>
              <a:t>Team Wasted Time Per Year</a:t>
            </a:r>
            <a:endParaRPr sz="3900">
              <a:solidFill>
                <a:srgbClr val="FF0000"/>
              </a:solidFill>
              <a:latin typeface="Microsoft JhengHei"/>
              <a:ea typeface="Microsoft JhengHei"/>
              <a:cs typeface="Microsoft JhengHei"/>
              <a:sym typeface="Microsoft JhengHe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94"/>
                                        </p:tgtEl>
                                        <p:attrNameLst>
                                          <p:attrName>style.visibility</p:attrName>
                                        </p:attrNameLst>
                                      </p:cBhvr>
                                      <p:to>
                                        <p:strVal val="visible"/>
                                      </p:to>
                                    </p:set>
                                    <p:anim calcmode="lin" valueType="num">
                                      <p:cBhvr additive="base">
                                        <p:cTn id="7" dur="200"/>
                                        <p:tgtEl>
                                          <p:spTgt spid="19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200"/>
                                        <p:tgtEl>
                                          <p:spTgt spid="194"/>
                                        </p:tgtEl>
                                        <p:attrNameLst>
                                          <p:attrName>ppt_y</p:attrName>
                                        </p:attrNameLst>
                                      </p:cBhvr>
                                      <p:tavLst>
                                        <p:tav tm="0">
                                          <p:val>
                                            <p:strVal val="#ppt_y"/>
                                          </p:val>
                                        </p:tav>
                                        <p:tav tm="100000">
                                          <p:val>
                                            <p:strVal val="#ppt_y+1"/>
                                          </p:val>
                                        </p:tav>
                                      </p:tavLst>
                                    </p:anim>
                                    <p:set>
                                      <p:cBhvr>
                                        <p:cTn id="12" dur="1" fill="hold">
                                          <p:stCondLst>
                                            <p:cond delay="200"/>
                                          </p:stCondLst>
                                        </p:cTn>
                                        <p:tgtEl>
                                          <p:spTgt spid="1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aee4360e06_0_20"/>
          <p:cNvSpPr txBox="1">
            <a:spLocks noGrp="1"/>
          </p:cNvSpPr>
          <p:nvPr>
            <p:ph type="title"/>
          </p:nvPr>
        </p:nvSpPr>
        <p:spPr>
          <a:xfrm>
            <a:off x="360000" y="449217"/>
            <a:ext cx="8150700" cy="700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2800"/>
              <a:buFont typeface="Microsoft JhengHei"/>
              <a:buNone/>
            </a:pPr>
            <a:r>
              <a:rPr lang="en-US" dirty="0">
                <a:solidFill>
                  <a:srgbClr val="9966FF"/>
                </a:solidFill>
              </a:rPr>
              <a:t>Who uses the Asana?</a:t>
            </a:r>
            <a:endParaRPr dirty="0">
              <a:solidFill>
                <a:srgbClr val="9966FF"/>
              </a:solidFill>
            </a:endParaRPr>
          </a:p>
        </p:txBody>
      </p:sp>
      <p:sp>
        <p:nvSpPr>
          <p:cNvPr id="210" name="Google Shape;210;gaee4360e06_0_20"/>
          <p:cNvSpPr txBox="1">
            <a:spLocks noGrp="1"/>
          </p:cNvSpPr>
          <p:nvPr>
            <p:ph type="dt" idx="10"/>
          </p:nvPr>
        </p:nvSpPr>
        <p:spPr>
          <a:xfrm>
            <a:off x="360000" y="6354630"/>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2020/11/17</a:t>
            </a:r>
            <a:endParaRPr/>
          </a:p>
        </p:txBody>
      </p:sp>
      <p:sp>
        <p:nvSpPr>
          <p:cNvPr id="211" name="Google Shape;211;gaee4360e06_0_20"/>
          <p:cNvSpPr txBox="1">
            <a:spLocks noGrp="1"/>
          </p:cNvSpPr>
          <p:nvPr>
            <p:ph type="sldNum" idx="12"/>
          </p:nvPr>
        </p:nvSpPr>
        <p:spPr>
          <a:xfrm>
            <a:off x="680400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pic>
        <p:nvPicPr>
          <p:cNvPr id="212" name="Google Shape;212;gaee4360e06_0_20"/>
          <p:cNvPicPr preferRelativeResize="0"/>
          <p:nvPr/>
        </p:nvPicPr>
        <p:blipFill rotWithShape="1">
          <a:blip r:embed="rId3">
            <a:alphaModFix/>
          </a:blip>
          <a:srcRect l="24094" r="24749"/>
          <a:stretch/>
        </p:blipFill>
        <p:spPr>
          <a:xfrm>
            <a:off x="6291712" y="1190400"/>
            <a:ext cx="1759144" cy="1932125"/>
          </a:xfrm>
          <a:prstGeom prst="rect">
            <a:avLst/>
          </a:prstGeom>
          <a:noFill/>
          <a:ln>
            <a:noFill/>
          </a:ln>
        </p:spPr>
      </p:pic>
      <p:pic>
        <p:nvPicPr>
          <p:cNvPr id="213" name="Google Shape;213;gaee4360e06_0_20"/>
          <p:cNvPicPr preferRelativeResize="0"/>
          <p:nvPr/>
        </p:nvPicPr>
        <p:blipFill rotWithShape="1">
          <a:blip r:embed="rId4">
            <a:alphaModFix/>
          </a:blip>
          <a:srcRect l="7955" t="9841" r="11112" b="9226"/>
          <a:stretch/>
        </p:blipFill>
        <p:spPr>
          <a:xfrm>
            <a:off x="783688" y="1250425"/>
            <a:ext cx="1795213" cy="1795213"/>
          </a:xfrm>
          <a:prstGeom prst="rect">
            <a:avLst/>
          </a:prstGeom>
          <a:noFill/>
          <a:ln>
            <a:noFill/>
          </a:ln>
        </p:spPr>
      </p:pic>
      <p:pic>
        <p:nvPicPr>
          <p:cNvPr id="214" name="Google Shape;214;gaee4360e06_0_20"/>
          <p:cNvPicPr preferRelativeResize="0"/>
          <p:nvPr/>
        </p:nvPicPr>
        <p:blipFill>
          <a:blip r:embed="rId5">
            <a:alphaModFix/>
          </a:blip>
          <a:stretch>
            <a:fillRect/>
          </a:stretch>
        </p:blipFill>
        <p:spPr>
          <a:xfrm>
            <a:off x="3597937" y="1319075"/>
            <a:ext cx="1674750" cy="1674775"/>
          </a:xfrm>
          <a:prstGeom prst="rect">
            <a:avLst/>
          </a:prstGeom>
          <a:noFill/>
          <a:ln>
            <a:noFill/>
          </a:ln>
        </p:spPr>
      </p:pic>
      <p:pic>
        <p:nvPicPr>
          <p:cNvPr id="215" name="Google Shape;215;gaee4360e06_0_20"/>
          <p:cNvPicPr preferRelativeResize="0"/>
          <p:nvPr/>
        </p:nvPicPr>
        <p:blipFill rotWithShape="1">
          <a:blip r:embed="rId6">
            <a:alphaModFix/>
          </a:blip>
          <a:srcRect l="9150" t="10902" r="12443" b="9574"/>
          <a:stretch/>
        </p:blipFill>
        <p:spPr>
          <a:xfrm>
            <a:off x="6291700" y="3448389"/>
            <a:ext cx="1795200" cy="1820761"/>
          </a:xfrm>
          <a:prstGeom prst="rect">
            <a:avLst/>
          </a:prstGeom>
          <a:noFill/>
          <a:ln>
            <a:noFill/>
          </a:ln>
        </p:spPr>
      </p:pic>
      <p:pic>
        <p:nvPicPr>
          <p:cNvPr id="216" name="Google Shape;216;gaee4360e06_0_20"/>
          <p:cNvPicPr preferRelativeResize="0"/>
          <p:nvPr/>
        </p:nvPicPr>
        <p:blipFill>
          <a:blip r:embed="rId7">
            <a:alphaModFix/>
          </a:blip>
          <a:stretch>
            <a:fillRect/>
          </a:stretch>
        </p:blipFill>
        <p:spPr>
          <a:xfrm>
            <a:off x="3406600" y="3685595"/>
            <a:ext cx="2057400" cy="1356691"/>
          </a:xfrm>
          <a:prstGeom prst="rect">
            <a:avLst/>
          </a:prstGeom>
          <a:noFill/>
          <a:ln>
            <a:noFill/>
          </a:ln>
        </p:spPr>
      </p:pic>
      <p:pic>
        <p:nvPicPr>
          <p:cNvPr id="217" name="Google Shape;217;gaee4360e06_0_20"/>
          <p:cNvPicPr preferRelativeResize="0"/>
          <p:nvPr/>
        </p:nvPicPr>
        <p:blipFill rotWithShape="1">
          <a:blip r:embed="rId8">
            <a:alphaModFix/>
          </a:blip>
          <a:srcRect l="18025" t="18397" r="17458" b="13132"/>
          <a:stretch/>
        </p:blipFill>
        <p:spPr>
          <a:xfrm>
            <a:off x="579925" y="3744203"/>
            <a:ext cx="2202750" cy="1229150"/>
          </a:xfrm>
          <a:prstGeom prst="rect">
            <a:avLst/>
          </a:prstGeom>
          <a:noFill/>
          <a:ln>
            <a:noFill/>
          </a:ln>
        </p:spPr>
      </p:pic>
      <p:sp>
        <p:nvSpPr>
          <p:cNvPr id="218" name="Google Shape;218;gaee4360e06_0_20"/>
          <p:cNvSpPr txBox="1"/>
          <p:nvPr/>
        </p:nvSpPr>
        <p:spPr>
          <a:xfrm>
            <a:off x="180000" y="5493083"/>
            <a:ext cx="8784000" cy="700200"/>
          </a:xfrm>
          <a:prstGeom prst="rect">
            <a:avLst/>
          </a:prstGeom>
          <a:noFill/>
          <a:ln>
            <a:noFill/>
          </a:ln>
        </p:spPr>
        <p:txBody>
          <a:bodyPr spcFirstLastPara="1" wrap="square" lIns="91425" tIns="91425" rIns="91425" bIns="91425" anchor="t" anchorCtr="0">
            <a:noAutofit/>
          </a:bodyPr>
          <a:lstStyle/>
          <a:p>
            <a:pPr marL="0" lvl="0" indent="0" algn="ctr" rtl="0">
              <a:lnSpc>
                <a:spcPct val="163600"/>
              </a:lnSpc>
              <a:spcBef>
                <a:spcPts val="0"/>
              </a:spcBef>
              <a:spcAft>
                <a:spcPts val="200"/>
              </a:spcAft>
              <a:buNone/>
            </a:pPr>
            <a:r>
              <a:rPr lang="en-US" sz="2600" b="1" dirty="0">
                <a:solidFill>
                  <a:srgbClr val="FF7C80"/>
                </a:solidFill>
                <a:latin typeface="Microsoft JhengHei"/>
                <a:ea typeface="Microsoft JhengHei"/>
                <a:cs typeface="Microsoft JhengHei"/>
                <a:sym typeface="Microsoft JhengHei"/>
              </a:rPr>
              <a:t>Loved by more than a million teams in 190 countries</a:t>
            </a:r>
            <a:endParaRPr sz="2600" b="1" dirty="0">
              <a:solidFill>
                <a:srgbClr val="FF7C80"/>
              </a:solidFill>
              <a:latin typeface="Microsoft JhengHei"/>
              <a:ea typeface="Microsoft JhengHei"/>
              <a:cs typeface="Microsoft JhengHei"/>
              <a:sym typeface="Microsoft JhengHe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250"/>
                                        <p:tgtEl>
                                          <p:spTgt spid="213"/>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214"/>
                                        </p:tgtEl>
                                        <p:attrNameLst>
                                          <p:attrName>style.visibility</p:attrName>
                                        </p:attrNameLst>
                                      </p:cBhvr>
                                      <p:to>
                                        <p:strVal val="visible"/>
                                      </p:to>
                                    </p:set>
                                    <p:animEffect transition="in" filter="fade">
                                      <p:cBhvr>
                                        <p:cTn id="11" dur="250"/>
                                        <p:tgtEl>
                                          <p:spTgt spid="214"/>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12"/>
                                        </p:tgtEl>
                                        <p:attrNameLst>
                                          <p:attrName>style.visibility</p:attrName>
                                        </p:attrNameLst>
                                      </p:cBhvr>
                                      <p:to>
                                        <p:strVal val="visible"/>
                                      </p:to>
                                    </p:set>
                                    <p:animEffect transition="in" filter="fade">
                                      <p:cBhvr>
                                        <p:cTn id="15" dur="250"/>
                                        <p:tgtEl>
                                          <p:spTgt spid="212"/>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17"/>
                                        </p:tgtEl>
                                        <p:attrNameLst>
                                          <p:attrName>style.visibility</p:attrName>
                                        </p:attrNameLst>
                                      </p:cBhvr>
                                      <p:to>
                                        <p:strVal val="visible"/>
                                      </p:to>
                                    </p:set>
                                    <p:animEffect transition="in" filter="fade">
                                      <p:cBhvr>
                                        <p:cTn id="19" dur="250"/>
                                        <p:tgtEl>
                                          <p:spTgt spid="217"/>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16"/>
                                        </p:tgtEl>
                                        <p:attrNameLst>
                                          <p:attrName>style.visibility</p:attrName>
                                        </p:attrNameLst>
                                      </p:cBhvr>
                                      <p:to>
                                        <p:strVal val="visible"/>
                                      </p:to>
                                    </p:set>
                                    <p:animEffect transition="in" filter="fade">
                                      <p:cBhvr>
                                        <p:cTn id="23" dur="250"/>
                                        <p:tgtEl>
                                          <p:spTgt spid="216"/>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215"/>
                                        </p:tgtEl>
                                        <p:attrNameLst>
                                          <p:attrName>style.visibility</p:attrName>
                                        </p:attrNameLst>
                                      </p:cBhvr>
                                      <p:to>
                                        <p:strVal val="visible"/>
                                      </p:to>
                                    </p:set>
                                    <p:animEffect transition="in" filter="fade">
                                      <p:cBhvr>
                                        <p:cTn id="27" dur="250"/>
                                        <p:tgtEl>
                                          <p:spTgt spid="215"/>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218"/>
                                        </p:tgtEl>
                                        <p:attrNameLst>
                                          <p:attrName>style.visibility</p:attrName>
                                        </p:attrNameLst>
                                      </p:cBhvr>
                                      <p:to>
                                        <p:strVal val="visible"/>
                                      </p:to>
                                    </p:set>
                                    <p:animEffect transition="in" filter="fade">
                                      <p:cBhvr>
                                        <p:cTn id="31" dur="25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aee4360e06_0_33"/>
          <p:cNvSpPr txBox="1">
            <a:spLocks noGrp="1"/>
          </p:cNvSpPr>
          <p:nvPr>
            <p:ph type="title"/>
          </p:nvPr>
        </p:nvSpPr>
        <p:spPr>
          <a:xfrm>
            <a:off x="360000" y="449217"/>
            <a:ext cx="8150700" cy="700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2800"/>
              <a:buFont typeface="Microsoft JhengHei"/>
              <a:buNone/>
            </a:pPr>
            <a:r>
              <a:rPr lang="en-US" dirty="0" err="1" smtClean="0">
                <a:solidFill>
                  <a:srgbClr val="9966FF"/>
                </a:solidFill>
              </a:rPr>
              <a:t>Asana如何在組織中運作</a:t>
            </a:r>
            <a:endParaRPr dirty="0">
              <a:solidFill>
                <a:srgbClr val="9966FF"/>
              </a:solidFill>
            </a:endParaRPr>
          </a:p>
        </p:txBody>
      </p:sp>
      <p:sp>
        <p:nvSpPr>
          <p:cNvPr id="224" name="Google Shape;224;gaee4360e06_0_33"/>
          <p:cNvSpPr txBox="1">
            <a:spLocks noGrp="1"/>
          </p:cNvSpPr>
          <p:nvPr>
            <p:ph type="body" idx="1"/>
          </p:nvPr>
        </p:nvSpPr>
        <p:spPr>
          <a:xfrm>
            <a:off x="357366" y="1296762"/>
            <a:ext cx="3839700" cy="733206"/>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1662"/>
              <a:buFont typeface="Arial"/>
              <a:buNone/>
            </a:pPr>
            <a:r>
              <a:rPr lang="en-US" sz="1800" b="1" u="sng" dirty="0">
                <a:solidFill>
                  <a:schemeClr val="bg2">
                    <a:lumMod val="50000"/>
                  </a:schemeClr>
                </a:solidFill>
              </a:rPr>
              <a:t>Organization → A Company</a:t>
            </a:r>
            <a:endParaRPr sz="1800" b="1" u="sng" dirty="0">
              <a:solidFill>
                <a:schemeClr val="bg2">
                  <a:lumMod val="50000"/>
                </a:schemeClr>
              </a:solidFill>
            </a:endParaRPr>
          </a:p>
          <a:p>
            <a:pPr marL="0" lvl="0" indent="0" algn="l" rtl="0">
              <a:lnSpc>
                <a:spcPct val="100000"/>
              </a:lnSpc>
              <a:spcBef>
                <a:spcPts val="1000"/>
              </a:spcBef>
              <a:spcAft>
                <a:spcPts val="0"/>
              </a:spcAft>
              <a:buClr>
                <a:schemeClr val="dk1"/>
              </a:buClr>
              <a:buSzPts val="1330"/>
              <a:buNone/>
            </a:pPr>
            <a:r>
              <a:rPr lang="en-US" sz="1330" dirty="0">
                <a:solidFill>
                  <a:srgbClr val="FF7C80"/>
                </a:solidFill>
              </a:rPr>
              <a:t>Consisting of multiple teams with one email domain</a:t>
            </a:r>
            <a:endParaRPr sz="1615" b="1" dirty="0">
              <a:solidFill>
                <a:srgbClr val="FF7C80"/>
              </a:solidFill>
            </a:endParaRPr>
          </a:p>
        </p:txBody>
      </p:sp>
      <p:sp>
        <p:nvSpPr>
          <p:cNvPr id="225" name="Google Shape;225;gaee4360e06_0_33"/>
          <p:cNvSpPr txBox="1">
            <a:spLocks noGrp="1"/>
          </p:cNvSpPr>
          <p:nvPr>
            <p:ph type="dt" idx="10"/>
          </p:nvPr>
        </p:nvSpPr>
        <p:spPr>
          <a:xfrm>
            <a:off x="360000" y="6354630"/>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2020/11/17</a:t>
            </a:r>
            <a:endParaRPr dirty="0"/>
          </a:p>
        </p:txBody>
      </p:sp>
      <p:sp>
        <p:nvSpPr>
          <p:cNvPr id="226" name="Google Shape;226;gaee4360e06_0_33"/>
          <p:cNvSpPr txBox="1">
            <a:spLocks noGrp="1"/>
          </p:cNvSpPr>
          <p:nvPr>
            <p:ph type="sldNum" idx="12"/>
          </p:nvPr>
        </p:nvSpPr>
        <p:spPr>
          <a:xfrm>
            <a:off x="680400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
        <p:nvSpPr>
          <p:cNvPr id="227" name="Google Shape;227;gaee4360e06_0_33"/>
          <p:cNvSpPr txBox="1"/>
          <p:nvPr/>
        </p:nvSpPr>
        <p:spPr>
          <a:xfrm>
            <a:off x="357366" y="2227312"/>
            <a:ext cx="3914700" cy="786649"/>
          </a:xfrm>
          <a:prstGeom prst="rect">
            <a:avLst/>
          </a:prstGeom>
          <a:noFill/>
          <a:ln>
            <a:noFill/>
          </a:ln>
        </p:spPr>
        <p:txBody>
          <a:bodyPr spcFirstLastPara="1" wrap="square" lIns="91425" tIns="91425" rIns="91425" bIns="91425" anchor="t" anchorCtr="0">
            <a:noAutofit/>
          </a:bodyPr>
          <a:lstStyle/>
          <a:p>
            <a:pPr marL="0" lvl="0" indent="0" algn="l" rtl="0">
              <a:lnSpc>
                <a:spcPct val="70000"/>
              </a:lnSpc>
              <a:spcBef>
                <a:spcPts val="1000"/>
              </a:spcBef>
              <a:spcAft>
                <a:spcPts val="0"/>
              </a:spcAft>
              <a:buClr>
                <a:schemeClr val="dk1"/>
              </a:buClr>
              <a:buSzPts val="1615"/>
              <a:buFont typeface="Arial"/>
              <a:buNone/>
            </a:pPr>
            <a:r>
              <a:rPr lang="en-US" sz="1800" b="1" u="sng" dirty="0">
                <a:solidFill>
                  <a:schemeClr val="tx2">
                    <a:lumMod val="10000"/>
                  </a:schemeClr>
                </a:solidFill>
                <a:latin typeface="Microsoft JhengHei"/>
                <a:ea typeface="Microsoft JhengHei"/>
                <a:cs typeface="Microsoft JhengHei"/>
                <a:sym typeface="Microsoft JhengHei"/>
              </a:rPr>
              <a:t>Teams → A Department</a:t>
            </a:r>
            <a:endParaRPr sz="1800" b="1" u="sng" dirty="0">
              <a:solidFill>
                <a:schemeClr val="tx2">
                  <a:lumMod val="10000"/>
                </a:schemeClr>
              </a:solidFill>
              <a:latin typeface="Microsoft JhengHei"/>
              <a:ea typeface="Microsoft JhengHei"/>
              <a:cs typeface="Microsoft JhengHei"/>
              <a:sym typeface="Microsoft JhengHei"/>
            </a:endParaRPr>
          </a:p>
          <a:p>
            <a:pPr marL="0" lvl="0" indent="0" algn="l" rtl="0">
              <a:spcBef>
                <a:spcPts val="1000"/>
              </a:spcBef>
              <a:spcAft>
                <a:spcPts val="0"/>
              </a:spcAft>
              <a:buClr>
                <a:schemeClr val="dk1"/>
              </a:buClr>
              <a:buSzPts val="1330"/>
              <a:buFont typeface="Arial"/>
              <a:buNone/>
            </a:pPr>
            <a:r>
              <a:rPr lang="en-US" sz="1330" dirty="0" err="1">
                <a:solidFill>
                  <a:srgbClr val="FF7C80"/>
                </a:solidFill>
                <a:latin typeface="Microsoft JhengHei"/>
                <a:ea typeface="Microsoft JhengHei"/>
                <a:cs typeface="Microsoft JhengHei"/>
                <a:sym typeface="Microsoft JhengHei"/>
              </a:rPr>
              <a:t>Ex.Sales</a:t>
            </a:r>
            <a:r>
              <a:rPr lang="en-US" sz="1330" dirty="0">
                <a:solidFill>
                  <a:srgbClr val="FF7C80"/>
                </a:solidFill>
                <a:latin typeface="Microsoft JhengHei"/>
                <a:ea typeface="Microsoft JhengHei"/>
                <a:cs typeface="Microsoft JhengHei"/>
                <a:sym typeface="Microsoft JhengHei"/>
              </a:rPr>
              <a:t>, Marketing, Engineering</a:t>
            </a:r>
            <a:endParaRPr sz="2000" dirty="0">
              <a:solidFill>
                <a:srgbClr val="FF7C80"/>
              </a:solidFill>
              <a:latin typeface="Microsoft JhengHei"/>
              <a:ea typeface="Microsoft JhengHei"/>
              <a:cs typeface="Microsoft JhengHei"/>
              <a:sym typeface="Microsoft JhengHei"/>
            </a:endParaRPr>
          </a:p>
          <a:p>
            <a:pPr marL="0" lvl="0" indent="0" algn="l" rtl="0">
              <a:lnSpc>
                <a:spcPct val="70000"/>
              </a:lnSpc>
              <a:spcBef>
                <a:spcPts val="1000"/>
              </a:spcBef>
              <a:spcAft>
                <a:spcPts val="0"/>
              </a:spcAft>
              <a:buClr>
                <a:schemeClr val="dk1"/>
              </a:buClr>
              <a:buSzPts val="950"/>
              <a:buFont typeface="Arial"/>
              <a:buNone/>
            </a:pPr>
            <a:endParaRPr sz="950" dirty="0">
              <a:solidFill>
                <a:schemeClr val="dk1"/>
              </a:solidFill>
              <a:latin typeface="Microsoft JhengHei"/>
              <a:ea typeface="Microsoft JhengHei"/>
              <a:cs typeface="Microsoft JhengHei"/>
              <a:sym typeface="Microsoft JhengHei"/>
            </a:endParaRPr>
          </a:p>
          <a:p>
            <a:pPr marL="0" lvl="0" indent="0" algn="l" rtl="0">
              <a:lnSpc>
                <a:spcPct val="150000"/>
              </a:lnSpc>
              <a:spcBef>
                <a:spcPts val="1000"/>
              </a:spcBef>
              <a:spcAft>
                <a:spcPts val="0"/>
              </a:spcAft>
              <a:buClr>
                <a:schemeClr val="dk1"/>
              </a:buClr>
              <a:buSzPts val="1330"/>
              <a:buFont typeface="Arial"/>
              <a:buNone/>
            </a:pPr>
            <a:endParaRPr sz="2000" dirty="0">
              <a:solidFill>
                <a:schemeClr val="dk1"/>
              </a:solidFill>
              <a:latin typeface="Microsoft JhengHei"/>
              <a:ea typeface="Microsoft JhengHei"/>
              <a:cs typeface="Microsoft JhengHei"/>
              <a:sym typeface="Microsoft JhengHei"/>
            </a:endParaRPr>
          </a:p>
          <a:p>
            <a:pPr marL="0" lvl="0" indent="0" algn="l" rtl="0">
              <a:lnSpc>
                <a:spcPct val="70000"/>
              </a:lnSpc>
              <a:spcBef>
                <a:spcPts val="1000"/>
              </a:spcBef>
              <a:spcAft>
                <a:spcPts val="0"/>
              </a:spcAft>
              <a:buClr>
                <a:schemeClr val="dk1"/>
              </a:buClr>
              <a:buSzPts val="950"/>
              <a:buFont typeface="Arial"/>
              <a:buNone/>
            </a:pPr>
            <a:endParaRPr sz="950" dirty="0">
              <a:solidFill>
                <a:schemeClr val="dk1"/>
              </a:solidFill>
              <a:latin typeface="Microsoft JhengHei"/>
              <a:ea typeface="Microsoft JhengHei"/>
              <a:cs typeface="Microsoft JhengHei"/>
              <a:sym typeface="Microsoft JhengHei"/>
            </a:endParaRPr>
          </a:p>
          <a:p>
            <a:pPr marL="0" lvl="0" indent="0" algn="l" rtl="0">
              <a:spcBef>
                <a:spcPts val="0"/>
              </a:spcBef>
              <a:spcAft>
                <a:spcPts val="0"/>
              </a:spcAft>
              <a:buNone/>
            </a:pPr>
            <a:endParaRPr dirty="0">
              <a:latin typeface="Microsoft JhengHei"/>
              <a:ea typeface="Microsoft JhengHei"/>
              <a:cs typeface="Microsoft JhengHei"/>
              <a:sym typeface="Microsoft JhengHei"/>
            </a:endParaRPr>
          </a:p>
        </p:txBody>
      </p:sp>
      <p:sp>
        <p:nvSpPr>
          <p:cNvPr id="228" name="Google Shape;228;gaee4360e06_0_33"/>
          <p:cNvSpPr txBox="1"/>
          <p:nvPr/>
        </p:nvSpPr>
        <p:spPr>
          <a:xfrm>
            <a:off x="357366" y="3211305"/>
            <a:ext cx="3959400" cy="744422"/>
          </a:xfrm>
          <a:prstGeom prst="rect">
            <a:avLst/>
          </a:prstGeom>
          <a:noFill/>
          <a:ln>
            <a:noFill/>
          </a:ln>
        </p:spPr>
        <p:txBody>
          <a:bodyPr spcFirstLastPara="1" wrap="square" lIns="91425" tIns="91425" rIns="91425" bIns="91425" anchor="t" anchorCtr="0">
            <a:noAutofit/>
          </a:bodyPr>
          <a:lstStyle/>
          <a:p>
            <a:pPr marL="0" lvl="0" indent="0" algn="l" rtl="0">
              <a:lnSpc>
                <a:spcPct val="70000"/>
              </a:lnSpc>
              <a:spcBef>
                <a:spcPts val="1000"/>
              </a:spcBef>
              <a:spcAft>
                <a:spcPts val="0"/>
              </a:spcAft>
              <a:buClr>
                <a:schemeClr val="dk1"/>
              </a:buClr>
              <a:buSzPts val="1100"/>
              <a:buFont typeface="Arial"/>
              <a:buNone/>
            </a:pPr>
            <a:r>
              <a:rPr lang="en-US" sz="1800" b="1" u="sng" dirty="0">
                <a:solidFill>
                  <a:schemeClr val="tx2">
                    <a:lumMod val="10000"/>
                  </a:schemeClr>
                </a:solidFill>
                <a:latin typeface="Microsoft JhengHei"/>
                <a:ea typeface="Microsoft JhengHei"/>
                <a:cs typeface="Microsoft JhengHei"/>
                <a:sym typeface="Microsoft JhengHei"/>
              </a:rPr>
              <a:t>Projects → A Group</a:t>
            </a:r>
            <a:endParaRPr sz="1800" b="1" u="sng" dirty="0">
              <a:solidFill>
                <a:schemeClr val="tx2">
                  <a:lumMod val="10000"/>
                </a:schemeClr>
              </a:solidFill>
              <a:latin typeface="Microsoft JhengHei"/>
              <a:ea typeface="Microsoft JhengHei"/>
              <a:cs typeface="Microsoft JhengHei"/>
              <a:sym typeface="Microsoft JhengHei"/>
            </a:endParaRPr>
          </a:p>
          <a:p>
            <a:pPr marL="0" lvl="0" indent="0" algn="l" rtl="0">
              <a:spcBef>
                <a:spcPts val="1000"/>
              </a:spcBef>
              <a:spcAft>
                <a:spcPts val="0"/>
              </a:spcAft>
              <a:buClr>
                <a:schemeClr val="dk1"/>
              </a:buClr>
              <a:buSzPts val="1100"/>
              <a:buFont typeface="Arial"/>
              <a:buNone/>
            </a:pPr>
            <a:r>
              <a:rPr lang="en-US" sz="1330" dirty="0">
                <a:solidFill>
                  <a:srgbClr val="FF7C80"/>
                </a:solidFill>
                <a:latin typeface="Microsoft JhengHei"/>
                <a:ea typeface="Microsoft JhengHei"/>
                <a:cs typeface="Microsoft JhengHei"/>
                <a:sym typeface="Microsoft JhengHei"/>
              </a:rPr>
              <a:t>Ex. a marketing campaign or product Launch</a:t>
            </a:r>
            <a:endParaRPr dirty="0">
              <a:solidFill>
                <a:srgbClr val="FF7C80"/>
              </a:solidFill>
              <a:latin typeface="Microsoft JhengHei"/>
              <a:ea typeface="Microsoft JhengHei"/>
              <a:cs typeface="Microsoft JhengHei"/>
              <a:sym typeface="Microsoft JhengHei"/>
            </a:endParaRPr>
          </a:p>
        </p:txBody>
      </p:sp>
      <p:sp>
        <p:nvSpPr>
          <p:cNvPr id="229" name="Google Shape;229;gaee4360e06_0_33"/>
          <p:cNvSpPr txBox="1"/>
          <p:nvPr/>
        </p:nvSpPr>
        <p:spPr>
          <a:xfrm>
            <a:off x="357366" y="4153071"/>
            <a:ext cx="3541200" cy="753740"/>
          </a:xfrm>
          <a:prstGeom prst="rect">
            <a:avLst/>
          </a:prstGeom>
          <a:noFill/>
          <a:ln>
            <a:noFill/>
          </a:ln>
        </p:spPr>
        <p:txBody>
          <a:bodyPr spcFirstLastPara="1" wrap="square" lIns="91425" tIns="91425" rIns="91425" bIns="91425" anchor="t" anchorCtr="0">
            <a:noAutofit/>
          </a:bodyPr>
          <a:lstStyle/>
          <a:p>
            <a:pPr marL="0" lvl="0" indent="0" algn="l" rtl="0">
              <a:lnSpc>
                <a:spcPct val="70000"/>
              </a:lnSpc>
              <a:spcBef>
                <a:spcPts val="1000"/>
              </a:spcBef>
              <a:spcAft>
                <a:spcPts val="0"/>
              </a:spcAft>
              <a:buClr>
                <a:schemeClr val="dk1"/>
              </a:buClr>
              <a:buSzPts val="1100"/>
              <a:buFont typeface="Arial"/>
              <a:buNone/>
            </a:pPr>
            <a:r>
              <a:rPr lang="en-US" sz="1800" b="1" u="sng" dirty="0">
                <a:solidFill>
                  <a:schemeClr val="tx2">
                    <a:lumMod val="10000"/>
                  </a:schemeClr>
                </a:solidFill>
                <a:latin typeface="Microsoft JhengHei"/>
                <a:ea typeface="Microsoft JhengHei"/>
                <a:cs typeface="Microsoft JhengHei"/>
                <a:sym typeface="Microsoft JhengHei"/>
              </a:rPr>
              <a:t>Tasks → A Single Unit of Work</a:t>
            </a:r>
            <a:endParaRPr sz="1800" b="1" u="sng" dirty="0">
              <a:solidFill>
                <a:schemeClr val="tx2">
                  <a:lumMod val="10000"/>
                </a:schemeClr>
              </a:solidFill>
              <a:latin typeface="Microsoft JhengHei"/>
              <a:ea typeface="Microsoft JhengHei"/>
              <a:cs typeface="Microsoft JhengHei"/>
              <a:sym typeface="Microsoft JhengHei"/>
            </a:endParaRPr>
          </a:p>
          <a:p>
            <a:pPr marL="0" lvl="0" indent="0" algn="l" rtl="0">
              <a:spcBef>
                <a:spcPts val="1000"/>
              </a:spcBef>
              <a:spcAft>
                <a:spcPts val="0"/>
              </a:spcAft>
              <a:buClr>
                <a:schemeClr val="dk1"/>
              </a:buClr>
              <a:buSzPts val="1100"/>
              <a:buFont typeface="Arial"/>
              <a:buNone/>
            </a:pPr>
            <a:r>
              <a:rPr lang="en-US" sz="1330" dirty="0">
                <a:solidFill>
                  <a:srgbClr val="FF7C80"/>
                </a:solidFill>
                <a:latin typeface="Microsoft JhengHei"/>
                <a:ea typeface="Microsoft JhengHei"/>
                <a:cs typeface="Microsoft JhengHei"/>
                <a:sym typeface="Microsoft JhengHei"/>
              </a:rPr>
              <a:t>Ex. write a blog post</a:t>
            </a:r>
            <a:endParaRPr sz="1330" dirty="0">
              <a:solidFill>
                <a:srgbClr val="FF7C80"/>
              </a:solidFill>
              <a:latin typeface="Microsoft JhengHei"/>
              <a:ea typeface="Microsoft JhengHei"/>
              <a:cs typeface="Microsoft JhengHei"/>
              <a:sym typeface="Microsoft JhengHei"/>
            </a:endParaRPr>
          </a:p>
          <a:p>
            <a:pPr marL="0" lvl="0" indent="0" algn="l" rtl="0">
              <a:lnSpc>
                <a:spcPct val="150000"/>
              </a:lnSpc>
              <a:spcBef>
                <a:spcPts val="1000"/>
              </a:spcBef>
              <a:spcAft>
                <a:spcPts val="0"/>
              </a:spcAft>
              <a:buClr>
                <a:schemeClr val="dk1"/>
              </a:buClr>
              <a:buSzPts val="1100"/>
              <a:buFont typeface="Arial"/>
              <a:buNone/>
            </a:pPr>
            <a:endParaRPr sz="1330" dirty="0">
              <a:solidFill>
                <a:schemeClr val="dk1"/>
              </a:solidFill>
              <a:latin typeface="Microsoft JhengHei"/>
              <a:ea typeface="Microsoft JhengHei"/>
              <a:cs typeface="Microsoft JhengHei"/>
              <a:sym typeface="Microsoft JhengHei"/>
            </a:endParaRPr>
          </a:p>
          <a:p>
            <a:pPr marL="0" lvl="0" indent="0" algn="l" rtl="0">
              <a:lnSpc>
                <a:spcPct val="70000"/>
              </a:lnSpc>
              <a:spcBef>
                <a:spcPts val="0"/>
              </a:spcBef>
              <a:spcAft>
                <a:spcPts val="0"/>
              </a:spcAft>
              <a:buClr>
                <a:schemeClr val="dk1"/>
              </a:buClr>
              <a:buSzPts val="1100"/>
              <a:buFont typeface="Arial"/>
              <a:buNone/>
            </a:pPr>
            <a:endParaRPr sz="1615" b="1" dirty="0">
              <a:solidFill>
                <a:schemeClr val="dk1"/>
              </a:solidFill>
              <a:latin typeface="Microsoft JhengHei"/>
              <a:ea typeface="Microsoft JhengHei"/>
              <a:cs typeface="Microsoft JhengHei"/>
              <a:sym typeface="Microsoft JhengHei"/>
            </a:endParaRPr>
          </a:p>
          <a:p>
            <a:pPr marL="0" lvl="0" indent="0" algn="l" rtl="0">
              <a:spcBef>
                <a:spcPts val="0"/>
              </a:spcBef>
              <a:spcAft>
                <a:spcPts val="0"/>
              </a:spcAft>
              <a:buNone/>
            </a:pPr>
            <a:endParaRPr dirty="0">
              <a:latin typeface="Microsoft JhengHei"/>
              <a:ea typeface="Microsoft JhengHei"/>
              <a:cs typeface="Microsoft JhengHei"/>
              <a:sym typeface="Microsoft JhengHei"/>
            </a:endParaRPr>
          </a:p>
        </p:txBody>
      </p:sp>
      <p:sp>
        <p:nvSpPr>
          <p:cNvPr id="230" name="Google Shape;230;gaee4360e06_0_33"/>
          <p:cNvSpPr txBox="1"/>
          <p:nvPr/>
        </p:nvSpPr>
        <p:spPr>
          <a:xfrm>
            <a:off x="357366" y="5104153"/>
            <a:ext cx="3408300" cy="304166"/>
          </a:xfrm>
          <a:prstGeom prst="rect">
            <a:avLst/>
          </a:prstGeom>
          <a:noFill/>
          <a:ln>
            <a:noFill/>
          </a:ln>
        </p:spPr>
        <p:txBody>
          <a:bodyPr spcFirstLastPara="1" wrap="square" lIns="91425" tIns="91425" rIns="91425" bIns="91425" anchor="t" anchorCtr="0">
            <a:noAutofit/>
          </a:bodyPr>
          <a:lstStyle/>
          <a:p>
            <a:pPr>
              <a:spcAft>
                <a:spcPts val="600"/>
              </a:spcAft>
              <a:buClr>
                <a:schemeClr val="dk1"/>
              </a:buClr>
              <a:buSzPts val="1100"/>
            </a:pPr>
            <a:r>
              <a:rPr lang="en-US" sz="1800" b="1" u="sng" dirty="0" smtClean="0">
                <a:solidFill>
                  <a:schemeClr val="tx2">
                    <a:lumMod val="10000"/>
                  </a:schemeClr>
                </a:solidFill>
                <a:latin typeface="Microsoft JhengHei"/>
                <a:ea typeface="Microsoft JhengHei"/>
                <a:cs typeface="Microsoft JhengHei"/>
                <a:sym typeface="Microsoft JhengHei"/>
              </a:rPr>
              <a:t>Sub-Tasks/Comments</a:t>
            </a:r>
          </a:p>
          <a:p>
            <a:pPr>
              <a:buClr>
                <a:schemeClr val="dk1"/>
              </a:buClr>
              <a:buSzPts val="1100"/>
            </a:pPr>
            <a:r>
              <a:rPr lang="en-US" altLang="zh-TW" sz="1800" b="1" u="sng" dirty="0" smtClean="0">
                <a:solidFill>
                  <a:schemeClr val="tx2">
                    <a:lumMod val="10000"/>
                  </a:schemeClr>
                </a:solidFill>
                <a:latin typeface="Microsoft JhengHei"/>
                <a:ea typeface="Microsoft JhengHei"/>
                <a:cs typeface="Microsoft JhengHei"/>
                <a:sym typeface="Microsoft JhengHei"/>
              </a:rPr>
              <a:t> → A Smaller Step </a:t>
            </a:r>
            <a:r>
              <a:rPr lang="en-US" altLang="zh-TW" sz="1800" b="1" u="sng" dirty="0">
                <a:solidFill>
                  <a:schemeClr val="tx2">
                    <a:lumMod val="10000"/>
                  </a:schemeClr>
                </a:solidFill>
                <a:latin typeface="Microsoft JhengHei"/>
                <a:ea typeface="Microsoft JhengHei"/>
                <a:cs typeface="Microsoft JhengHei"/>
                <a:sym typeface="Microsoft JhengHei"/>
              </a:rPr>
              <a:t>of Task</a:t>
            </a:r>
          </a:p>
          <a:p>
            <a:pPr marL="0" lvl="0" indent="0" algn="l" rtl="0">
              <a:lnSpc>
                <a:spcPct val="70000"/>
              </a:lnSpc>
              <a:spcBef>
                <a:spcPts val="0"/>
              </a:spcBef>
              <a:spcAft>
                <a:spcPts val="0"/>
              </a:spcAft>
              <a:buClr>
                <a:schemeClr val="dk1"/>
              </a:buClr>
              <a:buSzPts val="1100"/>
              <a:buFont typeface="Arial"/>
              <a:buNone/>
            </a:pPr>
            <a:r>
              <a:rPr lang="en-US" sz="1800" b="1" u="sng" dirty="0" smtClean="0">
                <a:solidFill>
                  <a:schemeClr val="tx2">
                    <a:lumMod val="10000"/>
                  </a:schemeClr>
                </a:solidFill>
                <a:latin typeface="Microsoft JhengHei"/>
                <a:ea typeface="Microsoft JhengHei"/>
                <a:cs typeface="Microsoft JhengHei"/>
                <a:sym typeface="Microsoft JhengHei"/>
              </a:rPr>
              <a:t> </a:t>
            </a:r>
            <a:endParaRPr lang="en-US" sz="1800" b="1" u="sng" dirty="0">
              <a:solidFill>
                <a:schemeClr val="tx2">
                  <a:lumMod val="10000"/>
                </a:schemeClr>
              </a:solidFill>
              <a:latin typeface="Microsoft JhengHei"/>
              <a:ea typeface="Microsoft JhengHei"/>
              <a:cs typeface="Microsoft JhengHei"/>
              <a:sym typeface="Microsoft JhengHei"/>
            </a:endParaRPr>
          </a:p>
        </p:txBody>
      </p:sp>
      <p:grpSp>
        <p:nvGrpSpPr>
          <p:cNvPr id="4" name="群組 3"/>
          <p:cNvGrpSpPr/>
          <p:nvPr/>
        </p:nvGrpSpPr>
        <p:grpSpPr>
          <a:xfrm>
            <a:off x="3761862" y="1353653"/>
            <a:ext cx="4308081" cy="4798462"/>
            <a:chOff x="3793473" y="1355341"/>
            <a:chExt cx="4308081" cy="4798462"/>
          </a:xfrm>
        </p:grpSpPr>
        <p:pic>
          <p:nvPicPr>
            <p:cNvPr id="2" name="圖片 1"/>
            <p:cNvPicPr>
              <a:picLocks noChangeAspect="1"/>
            </p:cNvPicPr>
            <p:nvPr/>
          </p:nvPicPr>
          <p:blipFill rotWithShape="1">
            <a:blip r:embed="rId3">
              <a:extLst>
                <a:ext uri="{28A0092B-C50C-407E-A947-70E740481C1C}">
                  <a14:useLocalDpi xmlns:a14="http://schemas.microsoft.com/office/drawing/2010/main" val="0"/>
                </a:ext>
              </a:extLst>
            </a:blip>
            <a:srcRect l="26083" r="2184"/>
            <a:stretch/>
          </p:blipFill>
          <p:spPr>
            <a:xfrm>
              <a:off x="4197066" y="1466362"/>
              <a:ext cx="3904488" cy="4687441"/>
            </a:xfrm>
            <a:prstGeom prst="rect">
              <a:avLst/>
            </a:prstGeom>
            <a:noFill/>
            <a:ln>
              <a:noFill/>
            </a:ln>
          </p:spPr>
        </p:pic>
        <p:pic>
          <p:nvPicPr>
            <p:cNvPr id="13" name="圖片 12"/>
            <p:cNvPicPr>
              <a:picLocks noChangeAspect="1"/>
            </p:cNvPicPr>
            <p:nvPr/>
          </p:nvPicPr>
          <p:blipFill rotWithShape="1">
            <a:blip r:embed="rId3">
              <a:extLst>
                <a:ext uri="{28A0092B-C50C-407E-A947-70E740481C1C}">
                  <a14:useLocalDpi xmlns:a14="http://schemas.microsoft.com/office/drawing/2010/main" val="0"/>
                </a:ext>
              </a:extLst>
            </a:blip>
            <a:srcRect l="5359" t="8138" r="75513" b="86595"/>
            <a:stretch/>
          </p:blipFill>
          <p:spPr>
            <a:xfrm>
              <a:off x="5628744" y="1355341"/>
              <a:ext cx="1041132" cy="246889"/>
            </a:xfrm>
            <a:prstGeom prst="rect">
              <a:avLst/>
            </a:prstGeom>
            <a:noFill/>
            <a:ln>
              <a:noFill/>
            </a:ln>
          </p:spPr>
        </p:pic>
        <p:pic>
          <p:nvPicPr>
            <p:cNvPr id="14" name="圖片 13"/>
            <p:cNvPicPr>
              <a:picLocks noChangeAspect="1"/>
            </p:cNvPicPr>
            <p:nvPr/>
          </p:nvPicPr>
          <p:blipFill rotWithShape="1">
            <a:blip r:embed="rId3">
              <a:extLst>
                <a:ext uri="{28A0092B-C50C-407E-A947-70E740481C1C}">
                  <a14:useLocalDpi xmlns:a14="http://schemas.microsoft.com/office/drawing/2010/main" val="0"/>
                </a:ext>
              </a:extLst>
            </a:blip>
            <a:srcRect l="5527" t="28759" r="85124" b="67458"/>
            <a:stretch/>
          </p:blipFill>
          <p:spPr>
            <a:xfrm>
              <a:off x="5894877" y="2347334"/>
              <a:ext cx="508866" cy="159559"/>
            </a:xfrm>
            <a:prstGeom prst="rect">
              <a:avLst/>
            </a:prstGeom>
            <a:noFill/>
            <a:ln>
              <a:noFill/>
            </a:ln>
          </p:spPr>
        </p:pic>
        <p:pic>
          <p:nvPicPr>
            <p:cNvPr id="15" name="圖片 14"/>
            <p:cNvPicPr>
              <a:picLocks noChangeAspect="1"/>
            </p:cNvPicPr>
            <p:nvPr/>
          </p:nvPicPr>
          <p:blipFill rotWithShape="1">
            <a:blip r:embed="rId3">
              <a:extLst>
                <a:ext uri="{28A0092B-C50C-407E-A947-70E740481C1C}">
                  <a14:useLocalDpi xmlns:a14="http://schemas.microsoft.com/office/drawing/2010/main" val="0"/>
                </a:ext>
              </a:extLst>
            </a:blip>
            <a:srcRect l="5359" t="47681" r="81428" b="47832"/>
            <a:stretch/>
          </p:blipFill>
          <p:spPr>
            <a:xfrm>
              <a:off x="4748904" y="3274762"/>
              <a:ext cx="719178" cy="210311"/>
            </a:xfrm>
            <a:prstGeom prst="rect">
              <a:avLst/>
            </a:prstGeom>
            <a:noFill/>
            <a:ln>
              <a:noFill/>
            </a:ln>
          </p:spPr>
        </p:pic>
        <p:pic>
          <p:nvPicPr>
            <p:cNvPr id="16" name="圖片 15"/>
            <p:cNvPicPr>
              <a:picLocks noChangeAspect="1"/>
            </p:cNvPicPr>
            <p:nvPr/>
          </p:nvPicPr>
          <p:blipFill rotWithShape="1">
            <a:blip r:embed="rId3">
              <a:extLst>
                <a:ext uri="{28A0092B-C50C-407E-A947-70E740481C1C}">
                  <a14:useLocalDpi xmlns:a14="http://schemas.microsoft.com/office/drawing/2010/main" val="0"/>
                </a:ext>
              </a:extLst>
            </a:blip>
            <a:srcRect l="5359" t="67288" r="85454" b="28030"/>
            <a:stretch/>
          </p:blipFill>
          <p:spPr>
            <a:xfrm>
              <a:off x="4309767" y="4220610"/>
              <a:ext cx="500022" cy="219455"/>
            </a:xfrm>
            <a:prstGeom prst="rect">
              <a:avLst/>
            </a:prstGeom>
            <a:noFill/>
            <a:ln>
              <a:noFill/>
            </a:ln>
          </p:spPr>
        </p:pic>
        <p:pic>
          <p:nvPicPr>
            <p:cNvPr id="17" name="圖片 16"/>
            <p:cNvPicPr>
              <a:picLocks noChangeAspect="1"/>
            </p:cNvPicPr>
            <p:nvPr/>
          </p:nvPicPr>
          <p:blipFill rotWithShape="1">
            <a:blip r:embed="rId3">
              <a:extLst>
                <a:ext uri="{28A0092B-C50C-407E-A947-70E740481C1C}">
                  <a14:useLocalDpi xmlns:a14="http://schemas.microsoft.com/office/drawing/2010/main" val="0"/>
                </a:ext>
              </a:extLst>
            </a:blip>
            <a:srcRect l="5359" t="87086" r="81596" b="9207"/>
            <a:stretch/>
          </p:blipFill>
          <p:spPr>
            <a:xfrm>
              <a:off x="3793473" y="5406762"/>
              <a:ext cx="710034" cy="173735"/>
            </a:xfrm>
            <a:prstGeom prst="rect">
              <a:avLst/>
            </a:prstGeom>
            <a:noFill/>
            <a:ln>
              <a:noFill/>
            </a:ln>
          </p:spPr>
        </p:pic>
        <p:pic>
          <p:nvPicPr>
            <p:cNvPr id="18" name="圖片 17"/>
            <p:cNvPicPr>
              <a:picLocks noChangeAspect="1"/>
            </p:cNvPicPr>
            <p:nvPr/>
          </p:nvPicPr>
          <p:blipFill rotWithShape="1">
            <a:blip r:embed="rId3">
              <a:extLst>
                <a:ext uri="{28A0092B-C50C-407E-A947-70E740481C1C}">
                  <a14:useLocalDpi xmlns:a14="http://schemas.microsoft.com/office/drawing/2010/main" val="0"/>
                </a:ext>
              </a:extLst>
            </a:blip>
            <a:srcRect l="6423" t="91351" r="79748" b="5306"/>
            <a:stretch/>
          </p:blipFill>
          <p:spPr>
            <a:xfrm>
              <a:off x="4476150" y="5427942"/>
              <a:ext cx="752706" cy="156668"/>
            </a:xfrm>
            <a:prstGeom prst="rect">
              <a:avLst/>
            </a:prstGeom>
            <a:noFill/>
            <a:ln>
              <a:noFill/>
            </a:ln>
          </p:spPr>
        </p:pic>
        <p:pic>
          <p:nvPicPr>
            <p:cNvPr id="19" name="圖片 18"/>
            <p:cNvPicPr>
              <a:picLocks noChangeAspect="1"/>
            </p:cNvPicPr>
            <p:nvPr/>
          </p:nvPicPr>
          <p:blipFill rotWithShape="1">
            <a:blip r:embed="rId3">
              <a:extLst>
                <a:ext uri="{28A0092B-C50C-407E-A947-70E740481C1C}">
                  <a14:useLocalDpi xmlns:a14="http://schemas.microsoft.com/office/drawing/2010/main" val="0"/>
                </a:ext>
              </a:extLst>
            </a:blip>
            <a:srcRect l="5359" t="47681" r="81428" b="47832"/>
            <a:stretch/>
          </p:blipFill>
          <p:spPr>
            <a:xfrm>
              <a:off x="6808542" y="3274762"/>
              <a:ext cx="719178" cy="210311"/>
            </a:xfrm>
            <a:prstGeom prst="rect">
              <a:avLst/>
            </a:prstGeom>
            <a:noFill/>
            <a:ln>
              <a:noFill/>
            </a:ln>
          </p:spPr>
        </p:pic>
        <p:pic>
          <p:nvPicPr>
            <p:cNvPr id="20" name="圖片 19"/>
            <p:cNvPicPr>
              <a:picLocks noChangeAspect="1"/>
            </p:cNvPicPr>
            <p:nvPr/>
          </p:nvPicPr>
          <p:blipFill rotWithShape="1">
            <a:blip r:embed="rId3">
              <a:extLst>
                <a:ext uri="{28A0092B-C50C-407E-A947-70E740481C1C}">
                  <a14:useLocalDpi xmlns:a14="http://schemas.microsoft.com/office/drawing/2010/main" val="0"/>
                </a:ext>
              </a:extLst>
            </a:blip>
            <a:srcRect l="5359" t="67288" r="85454" b="28030"/>
            <a:stretch/>
          </p:blipFill>
          <p:spPr>
            <a:xfrm>
              <a:off x="5378733" y="4220610"/>
              <a:ext cx="500022" cy="219455"/>
            </a:xfrm>
            <a:prstGeom prst="rect">
              <a:avLst/>
            </a:prstGeom>
            <a:noFill/>
            <a:ln>
              <a:noFill/>
            </a:ln>
          </p:spPr>
        </p:pic>
        <p:pic>
          <p:nvPicPr>
            <p:cNvPr id="21" name="圖片 20"/>
            <p:cNvPicPr>
              <a:picLocks noChangeAspect="1"/>
            </p:cNvPicPr>
            <p:nvPr/>
          </p:nvPicPr>
          <p:blipFill rotWithShape="1">
            <a:blip r:embed="rId3">
              <a:extLst>
                <a:ext uri="{28A0092B-C50C-407E-A947-70E740481C1C}">
                  <a14:useLocalDpi xmlns:a14="http://schemas.microsoft.com/office/drawing/2010/main" val="0"/>
                </a:ext>
              </a:extLst>
            </a:blip>
            <a:srcRect l="5359" t="67288" r="85454" b="28030"/>
            <a:stretch/>
          </p:blipFill>
          <p:spPr>
            <a:xfrm>
              <a:off x="6419865" y="4220609"/>
              <a:ext cx="500022" cy="219455"/>
            </a:xfrm>
            <a:prstGeom prst="rect">
              <a:avLst/>
            </a:prstGeom>
            <a:noFill/>
            <a:ln>
              <a:noFill/>
            </a:ln>
          </p:spPr>
        </p:pic>
        <p:pic>
          <p:nvPicPr>
            <p:cNvPr id="22" name="圖片 21"/>
            <p:cNvPicPr>
              <a:picLocks noChangeAspect="1"/>
            </p:cNvPicPr>
            <p:nvPr/>
          </p:nvPicPr>
          <p:blipFill rotWithShape="1">
            <a:blip r:embed="rId3">
              <a:extLst>
                <a:ext uri="{28A0092B-C50C-407E-A947-70E740481C1C}">
                  <a14:useLocalDpi xmlns:a14="http://schemas.microsoft.com/office/drawing/2010/main" val="0"/>
                </a:ext>
              </a:extLst>
            </a:blip>
            <a:srcRect l="5359" t="67288" r="85454" b="28030"/>
            <a:stretch/>
          </p:blipFill>
          <p:spPr>
            <a:xfrm>
              <a:off x="7488831" y="4220609"/>
              <a:ext cx="500022" cy="219455"/>
            </a:xfrm>
            <a:prstGeom prst="rect">
              <a:avLst/>
            </a:prstGeom>
            <a:noFill/>
            <a:ln>
              <a:noFill/>
            </a:ln>
          </p:spPr>
        </p:pic>
        <p:pic>
          <p:nvPicPr>
            <p:cNvPr id="24" name="圖片 23"/>
            <p:cNvPicPr>
              <a:picLocks noChangeAspect="1"/>
            </p:cNvPicPr>
            <p:nvPr/>
          </p:nvPicPr>
          <p:blipFill rotWithShape="1">
            <a:blip r:embed="rId3">
              <a:extLst>
                <a:ext uri="{28A0092B-C50C-407E-A947-70E740481C1C}">
                  <a14:useLocalDpi xmlns:a14="http://schemas.microsoft.com/office/drawing/2010/main" val="0"/>
                </a:ext>
              </a:extLst>
            </a:blip>
            <a:srcRect l="5359" t="87086" r="81596" b="9207"/>
            <a:stretch/>
          </p:blipFill>
          <p:spPr>
            <a:xfrm>
              <a:off x="5987199" y="5402649"/>
              <a:ext cx="710034" cy="173735"/>
            </a:xfrm>
            <a:prstGeom prst="rect">
              <a:avLst/>
            </a:prstGeom>
            <a:noFill/>
            <a:ln>
              <a:noFill/>
            </a:ln>
          </p:spPr>
        </p:pic>
        <p:pic>
          <p:nvPicPr>
            <p:cNvPr id="25" name="圖片 24"/>
            <p:cNvPicPr>
              <a:picLocks noChangeAspect="1"/>
            </p:cNvPicPr>
            <p:nvPr/>
          </p:nvPicPr>
          <p:blipFill rotWithShape="1">
            <a:blip r:embed="rId3">
              <a:extLst>
                <a:ext uri="{28A0092B-C50C-407E-A947-70E740481C1C}">
                  <a14:useLocalDpi xmlns:a14="http://schemas.microsoft.com/office/drawing/2010/main" val="0"/>
                </a:ext>
              </a:extLst>
            </a:blip>
            <a:srcRect l="6423" t="91351" r="79748" b="5306"/>
            <a:stretch/>
          </p:blipFill>
          <p:spPr>
            <a:xfrm>
              <a:off x="6669876" y="5423829"/>
              <a:ext cx="752706" cy="156668"/>
            </a:xfrm>
            <a:prstGeom prst="rect">
              <a:avLst/>
            </a:prstGeom>
            <a:noFill/>
            <a:ln>
              <a:noFill/>
            </a:ln>
          </p:spPr>
        </p:pic>
      </p:grpSp>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2212" y="1518247"/>
            <a:ext cx="710620" cy="4056450"/>
          </a:xfrm>
          <a:prstGeom prst="rect">
            <a:avLst/>
          </a:prstGeom>
        </p:spPr>
      </p:pic>
    </p:spTree>
    <p:extLst>
      <p:ext uri="{BB962C8B-B14F-4D97-AF65-F5344CB8AC3E}">
        <p14:creationId xmlns:p14="http://schemas.microsoft.com/office/powerpoint/2010/main" val="158421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500"/>
                                        <p:tgtEl>
                                          <p:spTgt spid="2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7"/>
                                        </p:tgtEl>
                                        <p:attrNameLst>
                                          <p:attrName>style.visibility</p:attrName>
                                        </p:attrNameLst>
                                      </p:cBhvr>
                                      <p:to>
                                        <p:strVal val="visible"/>
                                      </p:to>
                                    </p:set>
                                    <p:animEffect transition="in" filter="fade">
                                      <p:cBhvr>
                                        <p:cTn id="12" dur="500"/>
                                        <p:tgtEl>
                                          <p:spTgt spid="2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8"/>
                                        </p:tgtEl>
                                        <p:attrNameLst>
                                          <p:attrName>style.visibility</p:attrName>
                                        </p:attrNameLst>
                                      </p:cBhvr>
                                      <p:to>
                                        <p:strVal val="visible"/>
                                      </p:to>
                                    </p:set>
                                    <p:animEffect transition="in" filter="fade">
                                      <p:cBhvr>
                                        <p:cTn id="17" dur="500"/>
                                        <p:tgtEl>
                                          <p:spTgt spid="2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9"/>
                                        </p:tgtEl>
                                        <p:attrNameLst>
                                          <p:attrName>style.visibility</p:attrName>
                                        </p:attrNameLst>
                                      </p:cBhvr>
                                      <p:to>
                                        <p:strVal val="visible"/>
                                      </p:to>
                                    </p:set>
                                    <p:animEffect transition="in" filter="fade">
                                      <p:cBhvr>
                                        <p:cTn id="22" dur="500"/>
                                        <p:tgtEl>
                                          <p:spTgt spid="2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0"/>
                                        </p:tgtEl>
                                        <p:attrNameLst>
                                          <p:attrName>style.visibility</p:attrName>
                                        </p:attrNameLst>
                                      </p:cBhvr>
                                      <p:to>
                                        <p:strVal val="visible"/>
                                      </p:to>
                                    </p:set>
                                    <p:animEffect transition="in" filter="fade">
                                      <p:cBhvr>
                                        <p:cTn id="27" dur="500"/>
                                        <p:tgtEl>
                                          <p:spTgt spid="2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24">
                                            <p:txEl>
                                              <p:pRg st="0" end="0"/>
                                            </p:txEl>
                                          </p:spTgt>
                                        </p:tgtEl>
                                      </p:cBhvr>
                                    </p:animEffect>
                                    <p:set>
                                      <p:cBhvr>
                                        <p:cTn id="32" dur="1" fill="hold">
                                          <p:stCondLst>
                                            <p:cond delay="499"/>
                                          </p:stCondLst>
                                        </p:cTn>
                                        <p:tgtEl>
                                          <p:spTgt spid="224">
                                            <p:txEl>
                                              <p:pRg st="0" end="0"/>
                                            </p:txEl>
                                          </p:spTgt>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224">
                                            <p:txEl>
                                              <p:pRg st="1" end="1"/>
                                            </p:txEl>
                                          </p:spTgt>
                                        </p:tgtEl>
                                      </p:cBhvr>
                                    </p:animEffect>
                                    <p:set>
                                      <p:cBhvr>
                                        <p:cTn id="35" dur="1" fill="hold">
                                          <p:stCondLst>
                                            <p:cond delay="499"/>
                                          </p:stCondLst>
                                        </p:cTn>
                                        <p:tgtEl>
                                          <p:spTgt spid="224">
                                            <p:txEl>
                                              <p:pRg st="1" end="1"/>
                                            </p:txEl>
                                          </p:spTgt>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27"/>
                                        </p:tgtEl>
                                      </p:cBhvr>
                                    </p:animEffect>
                                    <p:set>
                                      <p:cBhvr>
                                        <p:cTn id="38" dur="1" fill="hold">
                                          <p:stCondLst>
                                            <p:cond delay="499"/>
                                          </p:stCondLst>
                                        </p:cTn>
                                        <p:tgtEl>
                                          <p:spTgt spid="227"/>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228"/>
                                        </p:tgtEl>
                                      </p:cBhvr>
                                    </p:animEffect>
                                    <p:set>
                                      <p:cBhvr>
                                        <p:cTn id="41" dur="1" fill="hold">
                                          <p:stCondLst>
                                            <p:cond delay="499"/>
                                          </p:stCondLst>
                                        </p:cTn>
                                        <p:tgtEl>
                                          <p:spTgt spid="228"/>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229"/>
                                        </p:tgtEl>
                                      </p:cBhvr>
                                    </p:animEffect>
                                    <p:set>
                                      <p:cBhvr>
                                        <p:cTn id="44" dur="1" fill="hold">
                                          <p:stCondLst>
                                            <p:cond delay="499"/>
                                          </p:stCondLst>
                                        </p:cTn>
                                        <p:tgtEl>
                                          <p:spTgt spid="229"/>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230"/>
                                        </p:tgtEl>
                                      </p:cBhvr>
                                    </p:animEffect>
                                    <p:set>
                                      <p:cBhvr>
                                        <p:cTn id="47" dur="1" fill="hold">
                                          <p:stCondLst>
                                            <p:cond delay="499"/>
                                          </p:stCondLst>
                                        </p:cTn>
                                        <p:tgtEl>
                                          <p:spTgt spid="230"/>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4"/>
                                        </p:tgtEl>
                                      </p:cBhvr>
                                    </p:animEffect>
                                    <p:set>
                                      <p:cBhvr>
                                        <p:cTn id="50" dur="1" fill="hold">
                                          <p:stCondLst>
                                            <p:cond delay="499"/>
                                          </p:stCondLst>
                                        </p:cTn>
                                        <p:tgtEl>
                                          <p:spTgt spid="4"/>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3"/>
                                        </p:tgtEl>
                                      </p:cBhvr>
                                    </p:animEffect>
                                    <p:set>
                                      <p:cBhvr>
                                        <p:cTn id="53"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uiExpand="1" build="p"/>
      <p:bldP spid="227" grpId="0"/>
      <p:bldP spid="228" grpId="0"/>
      <p:bldP spid="229" grpId="0"/>
      <p:bldP spid="2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
        <p:nvSpPr>
          <p:cNvPr id="5" name="Google Shape;223;gaee4360e06_0_33"/>
          <p:cNvSpPr txBox="1">
            <a:spLocks noGrp="1"/>
          </p:cNvSpPr>
          <p:nvPr>
            <p:ph type="title"/>
          </p:nvPr>
        </p:nvSpPr>
        <p:spPr>
          <a:xfrm>
            <a:off x="360000" y="449217"/>
            <a:ext cx="8150700" cy="700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2800"/>
              <a:buFont typeface="Microsoft JhengHei"/>
              <a:buNone/>
            </a:pPr>
            <a:r>
              <a:rPr lang="en-US" dirty="0" err="1" smtClean="0">
                <a:solidFill>
                  <a:srgbClr val="9966FF"/>
                </a:solidFill>
              </a:rPr>
              <a:t>Asana如何在組織中運作</a:t>
            </a:r>
            <a:endParaRPr dirty="0">
              <a:solidFill>
                <a:srgbClr val="9966FF"/>
              </a:solidFill>
            </a:endParaRPr>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6047" y="1710911"/>
            <a:ext cx="1686160" cy="1762371"/>
          </a:xfrm>
          <a:prstGeom prst="rect">
            <a:avLst/>
          </a:prstGeom>
        </p:spPr>
      </p:pic>
      <p:pic>
        <p:nvPicPr>
          <p:cNvPr id="8" name="圖片 7"/>
          <p:cNvPicPr>
            <a:picLocks noChangeAspect="1"/>
          </p:cNvPicPr>
          <p:nvPr/>
        </p:nvPicPr>
        <p:blipFill rotWithShape="1">
          <a:blip r:embed="rId4">
            <a:extLst>
              <a:ext uri="{28A0092B-C50C-407E-A947-70E740481C1C}">
                <a14:useLocalDpi xmlns:a14="http://schemas.microsoft.com/office/drawing/2010/main" val="0"/>
              </a:ext>
            </a:extLst>
          </a:blip>
          <a:srcRect l="60288" t="41924" r="27220" b="41924"/>
          <a:stretch/>
        </p:blipFill>
        <p:spPr>
          <a:xfrm rot="21367421">
            <a:off x="5398418" y="3308613"/>
            <a:ext cx="521208" cy="640080"/>
          </a:xfrm>
          <a:prstGeom prst="rect">
            <a:avLst/>
          </a:prstGeom>
        </p:spPr>
      </p:pic>
      <p:pic>
        <p:nvPicPr>
          <p:cNvPr id="9" name="圖片 8"/>
          <p:cNvPicPr>
            <a:picLocks noChangeAspect="1"/>
          </p:cNvPicPr>
          <p:nvPr/>
        </p:nvPicPr>
        <p:blipFill rotWithShape="1">
          <a:blip r:embed="rId4">
            <a:extLst>
              <a:ext uri="{28A0092B-C50C-407E-A947-70E740481C1C}">
                <a14:useLocalDpi xmlns:a14="http://schemas.microsoft.com/office/drawing/2010/main" val="0"/>
              </a:ext>
            </a:extLst>
          </a:blip>
          <a:srcRect l="58096" t="56229" b="1"/>
          <a:stretch/>
        </p:blipFill>
        <p:spPr>
          <a:xfrm>
            <a:off x="5396008" y="3906388"/>
            <a:ext cx="1748448" cy="1734588"/>
          </a:xfrm>
          <a:prstGeom prst="rect">
            <a:avLst/>
          </a:prstGeom>
        </p:spPr>
      </p:pic>
      <p:pic>
        <p:nvPicPr>
          <p:cNvPr id="10" name="圖片 9"/>
          <p:cNvPicPr>
            <a:picLocks noChangeAspect="1"/>
          </p:cNvPicPr>
          <p:nvPr/>
        </p:nvPicPr>
        <p:blipFill rotWithShape="1">
          <a:blip r:embed="rId4">
            <a:extLst>
              <a:ext uri="{28A0092B-C50C-407E-A947-70E740481C1C}">
                <a14:useLocalDpi xmlns:a14="http://schemas.microsoft.com/office/drawing/2010/main" val="0"/>
              </a:ext>
            </a:extLst>
          </a:blip>
          <a:srcRect l="41660" t="69843" r="42123" b="18620"/>
          <a:stretch/>
        </p:blipFill>
        <p:spPr>
          <a:xfrm>
            <a:off x="4210771" y="4811432"/>
            <a:ext cx="676656" cy="457200"/>
          </a:xfrm>
          <a:prstGeom prst="rect">
            <a:avLst/>
          </a:prstGeom>
        </p:spPr>
      </p:pic>
      <p:pic>
        <p:nvPicPr>
          <p:cNvPr id="12" name="圖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4128" y="3890125"/>
            <a:ext cx="1724266" cy="1733792"/>
          </a:xfrm>
          <a:prstGeom prst="rect">
            <a:avLst/>
          </a:prstGeom>
        </p:spPr>
      </p:pic>
      <p:pic>
        <p:nvPicPr>
          <p:cNvPr id="13" name="圖片 12"/>
          <p:cNvPicPr>
            <a:picLocks noChangeAspect="1"/>
          </p:cNvPicPr>
          <p:nvPr/>
        </p:nvPicPr>
        <p:blipFill rotWithShape="1">
          <a:blip r:embed="rId4">
            <a:extLst>
              <a:ext uri="{28A0092B-C50C-407E-A947-70E740481C1C}">
                <a14:useLocalDpi xmlns:a14="http://schemas.microsoft.com/office/drawing/2010/main" val="0"/>
              </a:ext>
            </a:extLst>
          </a:blip>
          <a:srcRect l="28950" t="42616" r="58559" b="40540"/>
          <a:stretch/>
        </p:blipFill>
        <p:spPr>
          <a:xfrm rot="449288">
            <a:off x="3238331" y="3317125"/>
            <a:ext cx="521208" cy="667512"/>
          </a:xfrm>
          <a:prstGeom prst="rect">
            <a:avLst/>
          </a:prstGeom>
        </p:spPr>
      </p:pic>
      <p:sp>
        <p:nvSpPr>
          <p:cNvPr id="14" name="文字方塊 13"/>
          <p:cNvSpPr txBox="1"/>
          <p:nvPr/>
        </p:nvSpPr>
        <p:spPr>
          <a:xfrm>
            <a:off x="3197058" y="1393482"/>
            <a:ext cx="2779776" cy="400110"/>
          </a:xfrm>
          <a:prstGeom prst="rect">
            <a:avLst/>
          </a:prstGeom>
          <a:noFill/>
        </p:spPr>
        <p:txBody>
          <a:bodyPr wrap="square" rtlCol="0">
            <a:spAutoFit/>
          </a:bodyPr>
          <a:lstStyle/>
          <a:p>
            <a:r>
              <a:rPr lang="zh-TW" altLang="en-US" sz="2000" b="1" dirty="0">
                <a:solidFill>
                  <a:schemeClr val="tx1">
                    <a:lumMod val="75000"/>
                    <a:lumOff val="25000"/>
                  </a:schemeClr>
                </a:solidFill>
              </a:rPr>
              <a:t>紀錄需要被完成的工作</a:t>
            </a:r>
          </a:p>
        </p:txBody>
      </p:sp>
      <p:sp>
        <p:nvSpPr>
          <p:cNvPr id="16" name="文字方塊 15"/>
          <p:cNvSpPr txBox="1"/>
          <p:nvPr/>
        </p:nvSpPr>
        <p:spPr>
          <a:xfrm>
            <a:off x="5196822" y="5678265"/>
            <a:ext cx="2999425" cy="400110"/>
          </a:xfrm>
          <a:prstGeom prst="rect">
            <a:avLst/>
          </a:prstGeom>
          <a:noFill/>
        </p:spPr>
        <p:txBody>
          <a:bodyPr wrap="square" rtlCol="0">
            <a:spAutoFit/>
          </a:bodyPr>
          <a:lstStyle/>
          <a:p>
            <a:pPr algn="ctr"/>
            <a:r>
              <a:rPr lang="zh-TW" altLang="en-US" sz="2000" b="1" dirty="0">
                <a:solidFill>
                  <a:schemeClr val="tx1">
                    <a:lumMod val="75000"/>
                    <a:lumOff val="25000"/>
                  </a:schemeClr>
                </a:solidFill>
              </a:rPr>
              <a:t>計畫並且幫工作做出排序</a:t>
            </a:r>
          </a:p>
        </p:txBody>
      </p:sp>
      <p:sp>
        <p:nvSpPr>
          <p:cNvPr id="17" name="文字方塊 16"/>
          <p:cNvSpPr txBox="1"/>
          <p:nvPr/>
        </p:nvSpPr>
        <p:spPr>
          <a:xfrm>
            <a:off x="981245" y="5712176"/>
            <a:ext cx="2999425" cy="400110"/>
          </a:xfrm>
          <a:prstGeom prst="rect">
            <a:avLst/>
          </a:prstGeom>
          <a:noFill/>
        </p:spPr>
        <p:txBody>
          <a:bodyPr wrap="square" rtlCol="0">
            <a:spAutoFit/>
          </a:bodyPr>
          <a:lstStyle/>
          <a:p>
            <a:pPr algn="ctr"/>
            <a:r>
              <a:rPr lang="zh-TW" altLang="en-US" sz="2000" b="1" dirty="0">
                <a:solidFill>
                  <a:schemeClr val="tx1">
                    <a:lumMod val="75000"/>
                    <a:lumOff val="25000"/>
                  </a:schemeClr>
                </a:solidFill>
              </a:rPr>
              <a:t>完成任務並且與團隊溝通</a:t>
            </a:r>
          </a:p>
        </p:txBody>
      </p:sp>
      <p:sp>
        <p:nvSpPr>
          <p:cNvPr id="2" name="文字方塊 1"/>
          <p:cNvSpPr txBox="1"/>
          <p:nvPr/>
        </p:nvSpPr>
        <p:spPr>
          <a:xfrm>
            <a:off x="3597594" y="3687688"/>
            <a:ext cx="1918934" cy="892552"/>
          </a:xfrm>
          <a:prstGeom prst="rect">
            <a:avLst/>
          </a:prstGeom>
          <a:noFill/>
        </p:spPr>
        <p:txBody>
          <a:bodyPr wrap="square" rtlCol="0">
            <a:spAutoFit/>
          </a:bodyPr>
          <a:lstStyle/>
          <a:p>
            <a:pPr algn="ctr"/>
            <a:r>
              <a:rPr lang="en-US" altLang="zh-TW" sz="2600" b="1" dirty="0" smtClean="0">
                <a:solidFill>
                  <a:srgbClr val="9966FF"/>
                </a:solidFill>
              </a:rPr>
              <a:t>Managing </a:t>
            </a:r>
          </a:p>
          <a:p>
            <a:pPr algn="ctr"/>
            <a:r>
              <a:rPr lang="en-US" altLang="zh-TW" sz="2600" b="1" dirty="0" smtClean="0">
                <a:solidFill>
                  <a:srgbClr val="9966FF"/>
                </a:solidFill>
              </a:rPr>
              <a:t>Work</a:t>
            </a:r>
            <a:endParaRPr lang="zh-TW" altLang="en-US" sz="2600" b="1" dirty="0">
              <a:solidFill>
                <a:srgbClr val="9966FF"/>
              </a:solidFill>
            </a:endParaRPr>
          </a:p>
        </p:txBody>
      </p:sp>
    </p:spTree>
    <p:extLst>
      <p:ext uri="{BB962C8B-B14F-4D97-AF65-F5344CB8AC3E}">
        <p14:creationId xmlns:p14="http://schemas.microsoft.com/office/powerpoint/2010/main" val="261259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50"/>
                                        <p:tgtEl>
                                          <p:spTgt spid="8"/>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50"/>
                                        <p:tgtEl>
                                          <p:spTgt spid="9"/>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50"/>
                                        <p:tgtEl>
                                          <p:spTgt spid="10"/>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50"/>
                                        <p:tgtEl>
                                          <p:spTgt spid="12"/>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5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
        <p:nvSpPr>
          <p:cNvPr id="5" name="Google Shape;223;gaee4360e06_0_33"/>
          <p:cNvSpPr txBox="1">
            <a:spLocks noGrp="1"/>
          </p:cNvSpPr>
          <p:nvPr>
            <p:ph type="title"/>
          </p:nvPr>
        </p:nvSpPr>
        <p:spPr>
          <a:xfrm>
            <a:off x="360000" y="449217"/>
            <a:ext cx="8150700" cy="700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2800"/>
              <a:buFont typeface="Microsoft JhengHei"/>
              <a:buNone/>
            </a:pPr>
            <a:r>
              <a:rPr lang="en-US" dirty="0" smtClean="0">
                <a:solidFill>
                  <a:srgbClr val="9966FF"/>
                </a:solidFill>
              </a:rPr>
              <a:t>Asana</a:t>
            </a:r>
            <a:r>
              <a:rPr lang="zh-TW" altLang="en-US" dirty="0" smtClean="0">
                <a:solidFill>
                  <a:srgbClr val="9966FF"/>
                </a:solidFill>
              </a:rPr>
              <a:t> </a:t>
            </a:r>
            <a:r>
              <a:rPr lang="en-US" altLang="zh-TW" dirty="0" smtClean="0">
                <a:solidFill>
                  <a:srgbClr val="9966FF"/>
                </a:solidFill>
              </a:rPr>
              <a:t>Project View</a:t>
            </a:r>
            <a:endParaRPr dirty="0">
              <a:solidFill>
                <a:srgbClr val="9966FF"/>
              </a:solidFill>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964" y="1300208"/>
            <a:ext cx="7491215" cy="4789696"/>
          </a:xfrm>
          <a:prstGeom prst="rect">
            <a:avLst/>
          </a:prstGeom>
        </p:spPr>
      </p:pic>
      <p:sp>
        <p:nvSpPr>
          <p:cNvPr id="15" name="文字方塊 14"/>
          <p:cNvSpPr txBox="1"/>
          <p:nvPr/>
        </p:nvSpPr>
        <p:spPr>
          <a:xfrm>
            <a:off x="859606" y="1415864"/>
            <a:ext cx="1289234" cy="523220"/>
          </a:xfrm>
          <a:prstGeom prst="rect">
            <a:avLst/>
          </a:prstGeom>
          <a:noFill/>
        </p:spPr>
        <p:txBody>
          <a:bodyPr wrap="square" rtlCol="0">
            <a:spAutoFit/>
          </a:bodyPr>
          <a:lstStyle/>
          <a:p>
            <a:r>
              <a:rPr lang="en-US" altLang="zh-TW" sz="2800" b="1" dirty="0" smtClean="0">
                <a:solidFill>
                  <a:schemeClr val="bg1"/>
                </a:solidFill>
                <a:latin typeface="Bahnschrift SemiLight" panose="020B0502040204020203" pitchFamily="34" charset="0"/>
              </a:rPr>
              <a:t>Board</a:t>
            </a:r>
            <a:endParaRPr lang="zh-TW" altLang="en-US" sz="2800" b="1" dirty="0">
              <a:solidFill>
                <a:schemeClr val="bg1"/>
              </a:solidFill>
              <a:latin typeface="Bahnschrift SemiLight" panose="020B0502040204020203" pitchFamily="34" charset="0"/>
            </a:endParaRPr>
          </a:p>
        </p:txBody>
      </p:sp>
      <p:sp>
        <p:nvSpPr>
          <p:cNvPr id="16" name="文字方塊 15"/>
          <p:cNvSpPr txBox="1"/>
          <p:nvPr/>
        </p:nvSpPr>
        <p:spPr>
          <a:xfrm>
            <a:off x="7414794" y="1415864"/>
            <a:ext cx="799236" cy="523220"/>
          </a:xfrm>
          <a:prstGeom prst="rect">
            <a:avLst/>
          </a:prstGeom>
          <a:noFill/>
        </p:spPr>
        <p:txBody>
          <a:bodyPr wrap="square" rtlCol="0">
            <a:spAutoFit/>
          </a:bodyPr>
          <a:lstStyle/>
          <a:p>
            <a:r>
              <a:rPr lang="en-US" altLang="zh-TW" sz="2800" b="1" dirty="0" smtClean="0">
                <a:solidFill>
                  <a:schemeClr val="bg1"/>
                </a:solidFill>
                <a:latin typeface="Bahnschrift SemiLight" panose="020B0502040204020203" pitchFamily="34" charset="0"/>
              </a:rPr>
              <a:t>List</a:t>
            </a:r>
            <a:endParaRPr lang="zh-TW" altLang="en-US" sz="2800" b="1" dirty="0">
              <a:solidFill>
                <a:schemeClr val="bg1"/>
              </a:solidFill>
              <a:latin typeface="Bahnschrift SemiLight" panose="020B0502040204020203" pitchFamily="34" charset="0"/>
            </a:endParaRPr>
          </a:p>
        </p:txBody>
      </p:sp>
      <p:sp>
        <p:nvSpPr>
          <p:cNvPr id="17" name="文字方塊 16"/>
          <p:cNvSpPr txBox="1"/>
          <p:nvPr/>
        </p:nvSpPr>
        <p:spPr>
          <a:xfrm>
            <a:off x="859606" y="5438298"/>
            <a:ext cx="1554410" cy="523220"/>
          </a:xfrm>
          <a:prstGeom prst="rect">
            <a:avLst/>
          </a:prstGeom>
          <a:noFill/>
        </p:spPr>
        <p:txBody>
          <a:bodyPr wrap="square" rtlCol="0">
            <a:spAutoFit/>
          </a:bodyPr>
          <a:lstStyle/>
          <a:p>
            <a:r>
              <a:rPr lang="en-US" altLang="zh-TW" sz="2800" b="1" dirty="0">
                <a:solidFill>
                  <a:schemeClr val="bg1"/>
                </a:solidFill>
                <a:latin typeface="Bahnschrift SemiLight" panose="020B0502040204020203" pitchFamily="34" charset="0"/>
              </a:rPr>
              <a:t>T</a:t>
            </a:r>
            <a:r>
              <a:rPr lang="en-US" altLang="zh-TW" sz="2800" b="1" dirty="0" smtClean="0">
                <a:solidFill>
                  <a:schemeClr val="bg1"/>
                </a:solidFill>
                <a:latin typeface="Bahnschrift SemiLight" panose="020B0502040204020203" pitchFamily="34" charset="0"/>
              </a:rPr>
              <a:t>imeline</a:t>
            </a:r>
            <a:endParaRPr lang="zh-TW" altLang="en-US" sz="2800" b="1" dirty="0">
              <a:solidFill>
                <a:schemeClr val="bg1"/>
              </a:solidFill>
              <a:latin typeface="Bahnschrift SemiLight" panose="020B0502040204020203" pitchFamily="34" charset="0"/>
            </a:endParaRPr>
          </a:p>
        </p:txBody>
      </p:sp>
      <p:sp>
        <p:nvSpPr>
          <p:cNvPr id="18" name="文字方塊 17"/>
          <p:cNvSpPr txBox="1"/>
          <p:nvPr/>
        </p:nvSpPr>
        <p:spPr>
          <a:xfrm>
            <a:off x="6588562" y="5438298"/>
            <a:ext cx="1625468" cy="523220"/>
          </a:xfrm>
          <a:prstGeom prst="rect">
            <a:avLst/>
          </a:prstGeom>
          <a:noFill/>
        </p:spPr>
        <p:txBody>
          <a:bodyPr wrap="square" rtlCol="0">
            <a:spAutoFit/>
          </a:bodyPr>
          <a:lstStyle/>
          <a:p>
            <a:r>
              <a:rPr lang="en-US" altLang="zh-TW" sz="2800" b="1" dirty="0" smtClean="0">
                <a:solidFill>
                  <a:schemeClr val="bg1"/>
                </a:solidFill>
                <a:latin typeface="Bahnschrift SemiLight" panose="020B0502040204020203" pitchFamily="34" charset="0"/>
              </a:rPr>
              <a:t>Calendar</a:t>
            </a:r>
            <a:endParaRPr lang="zh-TW" altLang="en-US" sz="2800" b="1" dirty="0">
              <a:solidFill>
                <a:schemeClr val="bg1"/>
              </a:solidFill>
              <a:latin typeface="Bahnschrift SemiLight" panose="020B0502040204020203" pitchFamily="34" charset="0"/>
            </a:endParaRPr>
          </a:p>
        </p:txBody>
      </p:sp>
    </p:spTree>
    <p:extLst>
      <p:ext uri="{BB962C8B-B14F-4D97-AF65-F5344CB8AC3E}">
        <p14:creationId xmlns:p14="http://schemas.microsoft.com/office/powerpoint/2010/main" val="3812562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aee4360e06_0_45"/>
          <p:cNvSpPr txBox="1">
            <a:spLocks noGrp="1"/>
          </p:cNvSpPr>
          <p:nvPr>
            <p:ph type="title"/>
          </p:nvPr>
        </p:nvSpPr>
        <p:spPr>
          <a:xfrm>
            <a:off x="360000" y="3972866"/>
            <a:ext cx="85014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dirty="0">
                <a:solidFill>
                  <a:schemeClr val="dk1"/>
                </a:solidFill>
                <a:latin typeface="Malgun Gothic" panose="020B0503020000020004" pitchFamily="34" charset="-127"/>
                <a:ea typeface="Malgun Gothic" panose="020B0503020000020004" pitchFamily="34" charset="-127"/>
                <a:cs typeface="Arial"/>
                <a:sym typeface="Arial"/>
              </a:rPr>
              <a:t>Live Demo</a:t>
            </a:r>
            <a:endParaRPr sz="3600" dirty="0">
              <a:solidFill>
                <a:schemeClr val="dk1"/>
              </a:solidFill>
              <a:latin typeface="Malgun Gothic" panose="020B0503020000020004" pitchFamily="34" charset="-127"/>
              <a:ea typeface="Malgun Gothic" panose="020B0503020000020004" pitchFamily="34" charset="-127"/>
              <a:cs typeface="Arial"/>
              <a:sym typeface="Arial"/>
            </a:endParaRPr>
          </a:p>
        </p:txBody>
      </p:sp>
      <p:sp>
        <p:nvSpPr>
          <p:cNvPr id="238" name="Google Shape;238;gaee4360e06_0_45"/>
          <p:cNvSpPr txBox="1">
            <a:spLocks noGrp="1"/>
          </p:cNvSpPr>
          <p:nvPr>
            <p:ph type="sldNum" idx="12"/>
          </p:nvPr>
        </p:nvSpPr>
        <p:spPr>
          <a:xfrm>
            <a:off x="680400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aee4360e06_0_51"/>
          <p:cNvSpPr txBox="1">
            <a:spLocks noGrp="1"/>
          </p:cNvSpPr>
          <p:nvPr>
            <p:ph type="title"/>
          </p:nvPr>
        </p:nvSpPr>
        <p:spPr>
          <a:xfrm>
            <a:off x="360000" y="449217"/>
            <a:ext cx="8150700" cy="700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2800"/>
              <a:buFont typeface="Microsoft JhengHei"/>
              <a:buNone/>
            </a:pPr>
            <a:r>
              <a:rPr lang="en-US" dirty="0" err="1">
                <a:solidFill>
                  <a:srgbClr val="9966FF"/>
                </a:solidFill>
              </a:rPr>
              <a:t>Asana如何幫助團隊</a:t>
            </a:r>
            <a:endParaRPr dirty="0">
              <a:solidFill>
                <a:srgbClr val="9966FF"/>
              </a:solidFill>
            </a:endParaRPr>
          </a:p>
        </p:txBody>
      </p:sp>
      <p:sp>
        <p:nvSpPr>
          <p:cNvPr id="245" name="Google Shape;245;gaee4360e06_0_51"/>
          <p:cNvSpPr txBox="1">
            <a:spLocks noGrp="1"/>
          </p:cNvSpPr>
          <p:nvPr>
            <p:ph type="dt" idx="10"/>
          </p:nvPr>
        </p:nvSpPr>
        <p:spPr>
          <a:xfrm>
            <a:off x="360000" y="6354630"/>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2020/11/17</a:t>
            </a:r>
            <a:endParaRPr/>
          </a:p>
        </p:txBody>
      </p:sp>
      <p:sp>
        <p:nvSpPr>
          <p:cNvPr id="246" name="Google Shape;246;gaee4360e06_0_51"/>
          <p:cNvSpPr txBox="1">
            <a:spLocks noGrp="1"/>
          </p:cNvSpPr>
          <p:nvPr>
            <p:ph type="sldNum" idx="12"/>
          </p:nvPr>
        </p:nvSpPr>
        <p:spPr>
          <a:xfrm>
            <a:off x="680400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2788" y="3092521"/>
            <a:ext cx="2095752" cy="2095752"/>
          </a:xfrm>
          <a:prstGeom prst="rect">
            <a:avLst/>
          </a:prstGeom>
        </p:spPr>
      </p:pic>
      <p:sp>
        <p:nvSpPr>
          <p:cNvPr id="14" name="弧形 13"/>
          <p:cNvSpPr/>
          <p:nvPr/>
        </p:nvSpPr>
        <p:spPr>
          <a:xfrm>
            <a:off x="2724570" y="2331616"/>
            <a:ext cx="3380602" cy="3242078"/>
          </a:xfrm>
          <a:prstGeom prst="arc">
            <a:avLst>
              <a:gd name="adj1" fmla="val 16592823"/>
              <a:gd name="adj2" fmla="val 19918979"/>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6" name="弧形 25"/>
          <p:cNvSpPr/>
          <p:nvPr/>
        </p:nvSpPr>
        <p:spPr>
          <a:xfrm>
            <a:off x="2724570" y="2331616"/>
            <a:ext cx="3380602" cy="3242078"/>
          </a:xfrm>
          <a:prstGeom prst="arc">
            <a:avLst>
              <a:gd name="adj1" fmla="val 20705630"/>
              <a:gd name="adj2" fmla="val 2131359"/>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43" name="手繪多邊形 42"/>
          <p:cNvSpPr/>
          <p:nvPr/>
        </p:nvSpPr>
        <p:spPr>
          <a:xfrm>
            <a:off x="4188495" y="2143874"/>
            <a:ext cx="408616" cy="375484"/>
          </a:xfrm>
          <a:custGeom>
            <a:avLst/>
            <a:gdLst/>
            <a:ahLst/>
            <a:cxnLst/>
            <a:rect l="l" t="t" r="r" b="b"/>
            <a:pathLst>
              <a:path w="408616" h="375484">
                <a:moveTo>
                  <a:pt x="212174" y="120947"/>
                </a:moveTo>
                <a:cubicBezTo>
                  <a:pt x="209405" y="126544"/>
                  <a:pt x="204692" y="132317"/>
                  <a:pt x="198035" y="138267"/>
                </a:cubicBezTo>
                <a:cubicBezTo>
                  <a:pt x="191378" y="144217"/>
                  <a:pt x="183602" y="149284"/>
                  <a:pt x="174706" y="153466"/>
                </a:cubicBezTo>
                <a:lnTo>
                  <a:pt x="174706" y="168842"/>
                </a:lnTo>
                <a:cubicBezTo>
                  <a:pt x="179655" y="167016"/>
                  <a:pt x="185236" y="164276"/>
                  <a:pt x="191452" y="160624"/>
                </a:cubicBezTo>
                <a:cubicBezTo>
                  <a:pt x="197667" y="156972"/>
                  <a:pt x="202689" y="153319"/>
                  <a:pt x="206518" y="149667"/>
                </a:cubicBezTo>
                <a:lnTo>
                  <a:pt x="206518" y="251023"/>
                </a:lnTo>
                <a:lnTo>
                  <a:pt x="222424" y="251023"/>
                </a:lnTo>
                <a:lnTo>
                  <a:pt x="222424" y="120947"/>
                </a:lnTo>
                <a:close/>
                <a:moveTo>
                  <a:pt x="204308" y="0"/>
                </a:moveTo>
                <a:cubicBezTo>
                  <a:pt x="317144" y="0"/>
                  <a:pt x="408616" y="84055"/>
                  <a:pt x="408616" y="187742"/>
                </a:cubicBezTo>
                <a:cubicBezTo>
                  <a:pt x="408616" y="291429"/>
                  <a:pt x="317144" y="375484"/>
                  <a:pt x="204308" y="375484"/>
                </a:cubicBezTo>
                <a:cubicBezTo>
                  <a:pt x="91472" y="375484"/>
                  <a:pt x="0" y="291429"/>
                  <a:pt x="0" y="187742"/>
                </a:cubicBezTo>
                <a:cubicBezTo>
                  <a:pt x="0" y="84055"/>
                  <a:pt x="91472" y="0"/>
                  <a:pt x="204308" y="0"/>
                </a:cubicBezTo>
                <a:close/>
              </a:path>
            </a:pathLst>
          </a:cu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smtClean="0"/>
              <a:t>1</a:t>
            </a:r>
            <a:endParaRPr lang="zh-TW" altLang="en-US" sz="2000" dirty="0"/>
          </a:p>
        </p:txBody>
      </p:sp>
      <p:sp>
        <p:nvSpPr>
          <p:cNvPr id="29" name="橢圓 28"/>
          <p:cNvSpPr/>
          <p:nvPr/>
        </p:nvSpPr>
        <p:spPr>
          <a:xfrm>
            <a:off x="5803984" y="3126374"/>
            <a:ext cx="408616" cy="375484"/>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t>2</a:t>
            </a:r>
            <a:endParaRPr lang="zh-TW" altLang="en-US" sz="2000" dirty="0"/>
          </a:p>
        </p:txBody>
      </p:sp>
      <p:sp>
        <p:nvSpPr>
          <p:cNvPr id="30" name="橢圓 29"/>
          <p:cNvSpPr/>
          <p:nvPr/>
        </p:nvSpPr>
        <p:spPr>
          <a:xfrm>
            <a:off x="2616695" y="3113618"/>
            <a:ext cx="408616" cy="375484"/>
          </a:xfrm>
          <a:prstGeom prst="ellipse">
            <a:avLst/>
          </a:prstGeom>
          <a:solidFill>
            <a:srgbClr val="9966FF"/>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smtClean="0"/>
              <a:t>5</a:t>
            </a:r>
            <a:endParaRPr lang="zh-TW" altLang="en-US" sz="2000" dirty="0"/>
          </a:p>
        </p:txBody>
      </p:sp>
      <p:sp>
        <p:nvSpPr>
          <p:cNvPr id="31" name="橢圓 30"/>
          <p:cNvSpPr/>
          <p:nvPr/>
        </p:nvSpPr>
        <p:spPr>
          <a:xfrm>
            <a:off x="2907011" y="4812789"/>
            <a:ext cx="408616" cy="375484"/>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t>4</a:t>
            </a:r>
            <a:endParaRPr lang="zh-TW" altLang="en-US" sz="2000" dirty="0"/>
          </a:p>
        </p:txBody>
      </p:sp>
      <p:sp>
        <p:nvSpPr>
          <p:cNvPr id="33" name="弧形 32"/>
          <p:cNvSpPr/>
          <p:nvPr/>
        </p:nvSpPr>
        <p:spPr>
          <a:xfrm>
            <a:off x="2724123" y="2331616"/>
            <a:ext cx="3380602" cy="3242078"/>
          </a:xfrm>
          <a:prstGeom prst="arc">
            <a:avLst>
              <a:gd name="adj1" fmla="val 2914235"/>
              <a:gd name="adj2" fmla="val 8059057"/>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35" name="弧形 34"/>
          <p:cNvSpPr/>
          <p:nvPr/>
        </p:nvSpPr>
        <p:spPr>
          <a:xfrm>
            <a:off x="2728381" y="2331616"/>
            <a:ext cx="3380602" cy="3242078"/>
          </a:xfrm>
          <a:prstGeom prst="arc">
            <a:avLst>
              <a:gd name="adj1" fmla="val 8798473"/>
              <a:gd name="adj2" fmla="val 11761761"/>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36" name="弧形 35"/>
          <p:cNvSpPr/>
          <p:nvPr/>
        </p:nvSpPr>
        <p:spPr>
          <a:xfrm>
            <a:off x="2680881" y="2331616"/>
            <a:ext cx="3380602" cy="3242078"/>
          </a:xfrm>
          <a:prstGeom prst="arc">
            <a:avLst>
              <a:gd name="adj1" fmla="val 12574517"/>
              <a:gd name="adj2" fmla="val 15766559"/>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37" name="橢圓 36"/>
          <p:cNvSpPr/>
          <p:nvPr/>
        </p:nvSpPr>
        <p:spPr>
          <a:xfrm>
            <a:off x="5449929" y="4847189"/>
            <a:ext cx="408616" cy="375484"/>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smtClean="0"/>
              <a:t>3</a:t>
            </a:r>
            <a:endParaRPr lang="zh-TW" altLang="en-US" sz="2000" dirty="0"/>
          </a:p>
        </p:txBody>
      </p:sp>
      <p:sp>
        <p:nvSpPr>
          <p:cNvPr id="17" name="矩形 16"/>
          <p:cNvSpPr/>
          <p:nvPr/>
        </p:nvSpPr>
        <p:spPr>
          <a:xfrm>
            <a:off x="3274548" y="1741045"/>
            <a:ext cx="2236510" cy="338554"/>
          </a:xfrm>
          <a:prstGeom prst="rect">
            <a:avLst/>
          </a:prstGeom>
        </p:spPr>
        <p:txBody>
          <a:bodyPr wrap="none">
            <a:spAutoFit/>
          </a:bodyPr>
          <a:lstStyle/>
          <a:p>
            <a:pPr>
              <a:lnSpc>
                <a:spcPct val="80000"/>
              </a:lnSpc>
              <a:buClr>
                <a:schemeClr val="dk1"/>
              </a:buClr>
              <a:buSzPts val="2400"/>
            </a:pPr>
            <a:r>
              <a:rPr lang="zh-TW" altLang="en-US" sz="2000" b="1" dirty="0" smtClean="0"/>
              <a:t>提升工作</a:t>
            </a:r>
            <a:r>
              <a:rPr lang="zh-TW" altLang="en-US" sz="2000" b="1" dirty="0"/>
              <a:t>的明確</a:t>
            </a:r>
            <a:r>
              <a:rPr lang="zh-TW" altLang="en-US" sz="2000" b="1" dirty="0" smtClean="0"/>
              <a:t>度</a:t>
            </a:r>
            <a:endParaRPr lang="zh-TW" altLang="en-US" sz="2000" b="1" dirty="0"/>
          </a:p>
        </p:txBody>
      </p:sp>
      <p:sp>
        <p:nvSpPr>
          <p:cNvPr id="18" name="文字方塊 17"/>
          <p:cNvSpPr txBox="1"/>
          <p:nvPr/>
        </p:nvSpPr>
        <p:spPr>
          <a:xfrm>
            <a:off x="5948859" y="4718563"/>
            <a:ext cx="2505231" cy="707886"/>
          </a:xfrm>
          <a:prstGeom prst="rect">
            <a:avLst/>
          </a:prstGeom>
          <a:noFill/>
        </p:spPr>
        <p:txBody>
          <a:bodyPr wrap="square" rtlCol="0">
            <a:spAutoFit/>
          </a:bodyPr>
          <a:lstStyle/>
          <a:p>
            <a:r>
              <a:rPr lang="zh-TW" altLang="en-US" sz="2000" b="1" dirty="0"/>
              <a:t>在工作中輕鬆地建立</a:t>
            </a:r>
            <a:r>
              <a:rPr lang="zh-TW" altLang="en-US" sz="2000" b="1" dirty="0" smtClean="0"/>
              <a:t>溝通</a:t>
            </a:r>
            <a:endParaRPr lang="zh-TW" altLang="en-US" sz="2000" b="1" dirty="0"/>
          </a:p>
        </p:txBody>
      </p:sp>
      <p:sp>
        <p:nvSpPr>
          <p:cNvPr id="19" name="文字方塊 18"/>
          <p:cNvSpPr txBox="1"/>
          <p:nvPr/>
        </p:nvSpPr>
        <p:spPr>
          <a:xfrm>
            <a:off x="6212600" y="2960173"/>
            <a:ext cx="2999425" cy="707886"/>
          </a:xfrm>
          <a:prstGeom prst="rect">
            <a:avLst/>
          </a:prstGeom>
          <a:noFill/>
        </p:spPr>
        <p:txBody>
          <a:bodyPr wrap="square" rtlCol="0">
            <a:spAutoFit/>
          </a:bodyPr>
          <a:lstStyle/>
          <a:p>
            <a:pPr algn="ctr"/>
            <a:r>
              <a:rPr lang="zh-TW" altLang="en-US" sz="2000" b="1" dirty="0"/>
              <a:t>一個畫面</a:t>
            </a:r>
            <a:r>
              <a:rPr lang="zh-TW" altLang="en-US" sz="2000" b="1" dirty="0" smtClean="0"/>
              <a:t>呈現所有步驟，有效</a:t>
            </a:r>
            <a:r>
              <a:rPr lang="zh-TW" altLang="en-US" sz="2000" b="1" dirty="0"/>
              <a:t>的統整而</a:t>
            </a:r>
            <a:r>
              <a:rPr lang="zh-TW" altLang="en-US" sz="2000" b="1" dirty="0" smtClean="0"/>
              <a:t>系統化</a:t>
            </a:r>
            <a:endParaRPr lang="zh-TW" altLang="en-US" sz="2000" b="1" dirty="0"/>
          </a:p>
        </p:txBody>
      </p:sp>
      <p:sp>
        <p:nvSpPr>
          <p:cNvPr id="21" name="文字方塊 20"/>
          <p:cNvSpPr txBox="1"/>
          <p:nvPr/>
        </p:nvSpPr>
        <p:spPr>
          <a:xfrm>
            <a:off x="204509" y="4646588"/>
            <a:ext cx="2649875" cy="707886"/>
          </a:xfrm>
          <a:prstGeom prst="rect">
            <a:avLst/>
          </a:prstGeom>
          <a:noFill/>
        </p:spPr>
        <p:txBody>
          <a:bodyPr wrap="square" rtlCol="0">
            <a:spAutoFit/>
          </a:bodyPr>
          <a:lstStyle/>
          <a:p>
            <a:pPr algn="ctr"/>
            <a:r>
              <a:rPr lang="zh-TW" altLang="en-US" sz="2000" b="1" dirty="0" smtClean="0"/>
              <a:t>及時掌</a:t>
            </a:r>
            <a:r>
              <a:rPr lang="zh-TW" altLang="en-US" sz="2000" b="1" dirty="0"/>
              <a:t>控大項專案或任務的最新</a:t>
            </a:r>
            <a:r>
              <a:rPr lang="zh-TW" altLang="en-US" sz="2000" b="1" dirty="0" smtClean="0"/>
              <a:t>動態</a:t>
            </a:r>
            <a:endParaRPr lang="zh-TW" altLang="en-US" sz="2000" b="1" dirty="0"/>
          </a:p>
        </p:txBody>
      </p:sp>
      <p:sp>
        <p:nvSpPr>
          <p:cNvPr id="22" name="文字方塊 21"/>
          <p:cNvSpPr txBox="1"/>
          <p:nvPr/>
        </p:nvSpPr>
        <p:spPr>
          <a:xfrm>
            <a:off x="0" y="2960173"/>
            <a:ext cx="2644501" cy="707886"/>
          </a:xfrm>
          <a:prstGeom prst="rect">
            <a:avLst/>
          </a:prstGeom>
          <a:noFill/>
        </p:spPr>
        <p:txBody>
          <a:bodyPr wrap="square" rtlCol="0">
            <a:spAutoFit/>
          </a:bodyPr>
          <a:lstStyle/>
          <a:p>
            <a:pPr algn="ctr"/>
            <a:r>
              <a:rPr lang="zh-TW" altLang="en-US" sz="2000" b="1" dirty="0"/>
              <a:t>使團隊時刻保持當前進度並及時完成</a:t>
            </a:r>
            <a:r>
              <a:rPr lang="zh-TW" altLang="en-US" sz="2000" b="1" dirty="0" smtClean="0"/>
              <a:t>任務</a:t>
            </a:r>
            <a:endParaRPr lang="zh-TW" altLang="en-US" sz="2000" b="1" dirty="0"/>
          </a:p>
        </p:txBody>
      </p:sp>
    </p:spTree>
    <p:extLst>
      <p:ext uri="{BB962C8B-B14F-4D97-AF65-F5344CB8AC3E}">
        <p14:creationId xmlns:p14="http://schemas.microsoft.com/office/powerpoint/2010/main" val="64831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up)">
                                      <p:cBhvr>
                                        <p:cTn id="32" dur="500"/>
                                        <p:tgtEl>
                                          <p:spTgt spid="26"/>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right)">
                                      <p:cBhvr>
                                        <p:cTn id="44" dur="500"/>
                                        <p:tgtEl>
                                          <p:spTgt spid="33"/>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par>
                          <p:cTn id="64" fill="hold">
                            <p:stCondLst>
                              <p:cond delay="1000"/>
                            </p:stCondLst>
                            <p:childTnLst>
                              <p:par>
                                <p:cTn id="65" presetID="22" presetClass="entr" presetSubtype="4" fill="hold" grpId="0" nodeType="after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down)">
                                      <p:cBhvr>
                                        <p:cTn id="6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43" grpId="0" animBg="1"/>
      <p:bldP spid="29" grpId="0" animBg="1"/>
      <p:bldP spid="30" grpId="0" animBg="1"/>
      <p:bldP spid="31" grpId="0" animBg="1"/>
      <p:bldP spid="33" grpId="0" animBg="1"/>
      <p:bldP spid="35" grpId="0" animBg="1"/>
      <p:bldP spid="36" grpId="0" animBg="1"/>
      <p:bldP spid="37" grpId="0" animBg="1"/>
      <p:bldP spid="17" grpId="0"/>
      <p:bldP spid="18" grpId="0"/>
      <p:bldP spid="19"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a23ae7d487_1_0"/>
          <p:cNvSpPr txBox="1">
            <a:spLocks noGrp="1"/>
          </p:cNvSpPr>
          <p:nvPr>
            <p:ph type="title"/>
          </p:nvPr>
        </p:nvSpPr>
        <p:spPr>
          <a:xfrm>
            <a:off x="360000" y="3972866"/>
            <a:ext cx="85014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Arial"/>
              <a:buNone/>
            </a:pPr>
            <a:r>
              <a:rPr lang="en-US" sz="3600" dirty="0">
                <a:solidFill>
                  <a:schemeClr val="dk1"/>
                </a:solidFill>
                <a:latin typeface="Malgun Gothic" panose="020B0503020000020004" pitchFamily="34" charset="-127"/>
                <a:ea typeface="Malgun Gothic" panose="020B0503020000020004" pitchFamily="34" charset="-127"/>
                <a:cs typeface="Arial"/>
                <a:sym typeface="Arial"/>
              </a:rPr>
              <a:t>Asana Versions</a:t>
            </a:r>
            <a:endParaRPr sz="3600" dirty="0">
              <a:solidFill>
                <a:schemeClr val="dk1"/>
              </a:solidFill>
              <a:latin typeface="Malgun Gothic" panose="020B0503020000020004" pitchFamily="34" charset="-127"/>
              <a:ea typeface="Malgun Gothic" panose="020B0503020000020004" pitchFamily="34" charset="-127"/>
              <a:cs typeface="Arial"/>
              <a:sym typeface="Arial"/>
            </a:endParaRPr>
          </a:p>
        </p:txBody>
      </p:sp>
      <p:sp>
        <p:nvSpPr>
          <p:cNvPr id="258" name="Google Shape;258;ga23ae7d487_1_0"/>
          <p:cNvSpPr txBox="1">
            <a:spLocks noGrp="1"/>
          </p:cNvSpPr>
          <p:nvPr>
            <p:ph type="dt" idx="10"/>
          </p:nvPr>
        </p:nvSpPr>
        <p:spPr>
          <a:xfrm>
            <a:off x="360000" y="6354630"/>
            <a:ext cx="20574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2020/11/17</a:t>
            </a:r>
            <a:endParaRPr/>
          </a:p>
        </p:txBody>
      </p:sp>
      <p:sp>
        <p:nvSpPr>
          <p:cNvPr id="259" name="Google Shape;259;ga23ae7d487_1_0"/>
          <p:cNvSpPr txBox="1">
            <a:spLocks noGrp="1"/>
          </p:cNvSpPr>
          <p:nvPr>
            <p:ph type="sldNum" idx="12"/>
          </p:nvPr>
        </p:nvSpPr>
        <p:spPr>
          <a:xfrm>
            <a:off x="680400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graphicFrame>
        <p:nvGraphicFramePr>
          <p:cNvPr id="5" name="圖表 4"/>
          <p:cNvGraphicFramePr/>
          <p:nvPr>
            <p:extLst>
              <p:ext uri="{D42A27DB-BD31-4B8C-83A1-F6EECF244321}">
                <p14:modId xmlns:p14="http://schemas.microsoft.com/office/powerpoint/2010/main" val="1647188924"/>
              </p:ext>
            </p:extLst>
          </p:nvPr>
        </p:nvGraphicFramePr>
        <p:xfrm>
          <a:off x="1920533" y="1328434"/>
          <a:ext cx="5473790" cy="3672774"/>
        </p:xfrm>
        <a:graphic>
          <a:graphicData uri="http://schemas.openxmlformats.org/drawingml/2006/chart">
            <c:chart xmlns:c="http://schemas.openxmlformats.org/drawingml/2006/chart" xmlns:r="http://schemas.openxmlformats.org/officeDocument/2006/relationships" r:id="rId3"/>
          </a:graphicData>
        </a:graphic>
      </p:graphicFrame>
      <p:sp>
        <p:nvSpPr>
          <p:cNvPr id="264" name="Google Shape;264;p14"/>
          <p:cNvSpPr txBox="1">
            <a:spLocks noGrp="1"/>
          </p:cNvSpPr>
          <p:nvPr>
            <p:ph type="title"/>
          </p:nvPr>
        </p:nvSpPr>
        <p:spPr>
          <a:xfrm>
            <a:off x="360000" y="449217"/>
            <a:ext cx="8150588" cy="700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2800"/>
              <a:buFont typeface="Microsoft JhengHei"/>
              <a:buNone/>
            </a:pPr>
            <a:r>
              <a:rPr lang="en-US" altLang="zh-TW" dirty="0" smtClean="0">
                <a:solidFill>
                  <a:srgbClr val="9966FF"/>
                </a:solidFill>
              </a:rPr>
              <a:t>Asana</a:t>
            </a:r>
            <a:r>
              <a:rPr lang="zh-TW" altLang="en-US" dirty="0" smtClean="0">
                <a:solidFill>
                  <a:srgbClr val="9966FF"/>
                </a:solidFill>
              </a:rPr>
              <a:t>方案</a:t>
            </a:r>
            <a:endParaRPr dirty="0">
              <a:solidFill>
                <a:srgbClr val="9966FF"/>
              </a:solidFill>
            </a:endParaRPr>
          </a:p>
        </p:txBody>
      </p:sp>
      <p:sp>
        <p:nvSpPr>
          <p:cNvPr id="266" name="Google Shape;266;p14"/>
          <p:cNvSpPr txBox="1">
            <a:spLocks noGrp="1"/>
          </p:cNvSpPr>
          <p:nvPr>
            <p:ph type="dt" idx="10"/>
          </p:nvPr>
        </p:nvSpPr>
        <p:spPr>
          <a:xfrm>
            <a:off x="360000" y="6354630"/>
            <a:ext cx="20574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2020/11/17</a:t>
            </a:r>
            <a:endParaRPr/>
          </a:p>
        </p:txBody>
      </p:sp>
      <p:sp>
        <p:nvSpPr>
          <p:cNvPr id="267" name="Google Shape;267;p14"/>
          <p:cNvSpPr txBox="1">
            <a:spLocks noGrp="1"/>
          </p:cNvSpPr>
          <p:nvPr>
            <p:ph type="sldNum" idx="12"/>
          </p:nvPr>
        </p:nvSpPr>
        <p:spPr>
          <a:xfrm>
            <a:off x="680400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275" name="Google Shape;275;p14"/>
          <p:cNvSpPr/>
          <p:nvPr/>
        </p:nvSpPr>
        <p:spPr>
          <a:xfrm>
            <a:off x="2960637" y="5095828"/>
            <a:ext cx="3393581" cy="861734"/>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800" b="1" u="sng" dirty="0" err="1">
                <a:solidFill>
                  <a:schemeClr val="tx1"/>
                </a:solidFill>
                <a:latin typeface="Arial"/>
                <a:ea typeface="Arial"/>
                <a:cs typeface="Arial"/>
                <a:sym typeface="Arial"/>
              </a:rPr>
              <a:t>小型企業的好幫手</a:t>
            </a:r>
            <a:endParaRPr sz="1800" b="1" u="sng" dirty="0">
              <a:solidFill>
                <a:schemeClr val="tx1"/>
              </a:solidFill>
              <a:latin typeface="Arial"/>
              <a:ea typeface="Arial"/>
              <a:cs typeface="Arial"/>
              <a:sym typeface="Arial"/>
            </a:endParaRPr>
          </a:p>
          <a:p>
            <a:pPr marL="0" marR="0" lvl="0" indent="0" algn="ctr" rtl="0">
              <a:lnSpc>
                <a:spcPct val="90000"/>
              </a:lnSpc>
              <a:spcBef>
                <a:spcPts val="560"/>
              </a:spcBef>
              <a:spcAft>
                <a:spcPts val="0"/>
              </a:spcAft>
              <a:buNone/>
            </a:pPr>
            <a:r>
              <a:rPr lang="en-US" sz="1600" dirty="0" err="1">
                <a:solidFill>
                  <a:schemeClr val="tx1">
                    <a:lumMod val="85000"/>
                    <a:lumOff val="15000"/>
                  </a:schemeClr>
                </a:solidFill>
                <a:latin typeface="Arial"/>
                <a:ea typeface="Arial"/>
                <a:cs typeface="Arial"/>
                <a:sym typeface="Arial"/>
              </a:rPr>
              <a:t>將團隊有效組織並掌握人才的管理，有效結合多項軟體應用</a:t>
            </a:r>
            <a:endParaRPr sz="1600" dirty="0">
              <a:solidFill>
                <a:schemeClr val="tx1">
                  <a:lumMod val="85000"/>
                  <a:lumOff val="15000"/>
                </a:schemeClr>
              </a:solidFill>
              <a:latin typeface="Arial"/>
              <a:ea typeface="Arial"/>
              <a:cs typeface="Arial"/>
              <a:sym typeface="Arial"/>
            </a:endParaRPr>
          </a:p>
        </p:txBody>
      </p:sp>
      <p:sp>
        <p:nvSpPr>
          <p:cNvPr id="276" name="Google Shape;276;p14"/>
          <p:cNvSpPr/>
          <p:nvPr/>
        </p:nvSpPr>
        <p:spPr>
          <a:xfrm>
            <a:off x="91145" y="2202824"/>
            <a:ext cx="2784859" cy="1083333"/>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800" b="1" u="sng" dirty="0" err="1">
                <a:solidFill>
                  <a:schemeClr val="tx1">
                    <a:lumMod val="95000"/>
                    <a:lumOff val="5000"/>
                  </a:schemeClr>
                </a:solidFill>
                <a:latin typeface="Arial"/>
                <a:ea typeface="Arial"/>
                <a:cs typeface="Arial"/>
                <a:sym typeface="Arial"/>
              </a:rPr>
              <a:t>大型企業的成功祕訣</a:t>
            </a:r>
            <a:endParaRPr sz="1800" b="1" u="sng" dirty="0">
              <a:solidFill>
                <a:schemeClr val="tx1">
                  <a:lumMod val="95000"/>
                  <a:lumOff val="5000"/>
                </a:schemeClr>
              </a:solidFill>
              <a:latin typeface="Arial"/>
              <a:ea typeface="Arial"/>
              <a:cs typeface="Arial"/>
              <a:sym typeface="Arial"/>
            </a:endParaRPr>
          </a:p>
          <a:p>
            <a:pPr marL="0" marR="0" lvl="0" indent="0" algn="ctr" rtl="0">
              <a:lnSpc>
                <a:spcPct val="90000"/>
              </a:lnSpc>
              <a:spcBef>
                <a:spcPts val="560"/>
              </a:spcBef>
              <a:spcAft>
                <a:spcPts val="0"/>
              </a:spcAft>
              <a:buNone/>
            </a:pPr>
            <a:r>
              <a:rPr lang="en-US" sz="1600" dirty="0" err="1">
                <a:solidFill>
                  <a:schemeClr val="tx1">
                    <a:lumMod val="85000"/>
                    <a:lumOff val="15000"/>
                  </a:schemeClr>
                </a:solidFill>
                <a:latin typeface="Arial"/>
                <a:ea typeface="Arial"/>
                <a:cs typeface="Arial"/>
                <a:sym typeface="Arial"/>
              </a:rPr>
              <a:t>統一管理使用帳戶，確保資料安全性，</a:t>
            </a:r>
            <a:r>
              <a:rPr lang="en-US" sz="1600" dirty="0" err="1" smtClean="0">
                <a:solidFill>
                  <a:schemeClr val="tx1">
                    <a:lumMod val="85000"/>
                    <a:lumOff val="15000"/>
                  </a:schemeClr>
                </a:solidFill>
                <a:latin typeface="Arial"/>
                <a:ea typeface="Arial"/>
                <a:cs typeface="Arial"/>
                <a:sym typeface="Arial"/>
              </a:rPr>
              <a:t>讓內部資訊轉換不遺漏</a:t>
            </a:r>
            <a:endParaRPr sz="1600" dirty="0">
              <a:solidFill>
                <a:schemeClr val="tx1">
                  <a:lumMod val="85000"/>
                  <a:lumOff val="15000"/>
                </a:schemeClr>
              </a:solidFill>
              <a:latin typeface="Arial"/>
              <a:ea typeface="Arial"/>
              <a:cs typeface="Arial"/>
              <a:sym typeface="Arial"/>
            </a:endParaRPr>
          </a:p>
        </p:txBody>
      </p:sp>
      <p:sp>
        <p:nvSpPr>
          <p:cNvPr id="8" name="文字方塊 7"/>
          <p:cNvSpPr txBox="1"/>
          <p:nvPr/>
        </p:nvSpPr>
        <p:spPr>
          <a:xfrm>
            <a:off x="6354218" y="2202824"/>
            <a:ext cx="2574122" cy="938719"/>
          </a:xfrm>
          <a:prstGeom prst="rect">
            <a:avLst/>
          </a:prstGeom>
          <a:noFill/>
        </p:spPr>
        <p:txBody>
          <a:bodyPr wrap="square" rtlCol="0">
            <a:spAutoFit/>
          </a:bodyPr>
          <a:lstStyle/>
          <a:p>
            <a:pPr lvl="0" algn="ctr">
              <a:lnSpc>
                <a:spcPct val="90000"/>
              </a:lnSpc>
              <a:buClr>
                <a:schemeClr val="dk1"/>
              </a:buClr>
              <a:buSzPts val="1600"/>
            </a:pPr>
            <a:r>
              <a:rPr lang="zh-TW" altLang="en-US" sz="1800" b="1" u="sng" dirty="0">
                <a:solidFill>
                  <a:schemeClr val="tx1">
                    <a:lumMod val="95000"/>
                    <a:lumOff val="5000"/>
                  </a:schemeClr>
                </a:solidFill>
              </a:rPr>
              <a:t>小組團隊首選</a:t>
            </a:r>
          </a:p>
          <a:p>
            <a:pPr lvl="0" algn="ctr">
              <a:lnSpc>
                <a:spcPct val="90000"/>
              </a:lnSpc>
              <a:spcBef>
                <a:spcPts val="560"/>
              </a:spcBef>
              <a:buClr>
                <a:schemeClr val="dk1"/>
              </a:buClr>
              <a:buSzPts val="1600"/>
            </a:pPr>
            <a:r>
              <a:rPr lang="zh-TW" altLang="en-US" sz="1600" dirty="0">
                <a:solidFill>
                  <a:schemeClr val="tx1">
                    <a:lumMod val="85000"/>
                    <a:lumOff val="15000"/>
                  </a:schemeClr>
                </a:solidFill>
              </a:rPr>
              <a:t>一覽專案進度並有效管理</a:t>
            </a:r>
          </a:p>
          <a:p>
            <a:pPr lvl="0" algn="ctr">
              <a:lnSpc>
                <a:spcPct val="90000"/>
              </a:lnSpc>
              <a:spcBef>
                <a:spcPts val="560"/>
              </a:spcBef>
              <a:buClr>
                <a:schemeClr val="dk1"/>
              </a:buClr>
              <a:buSzPts val="1600"/>
            </a:pPr>
            <a:r>
              <a:rPr lang="zh-TW" altLang="en-US" sz="1600" dirty="0">
                <a:solidFill>
                  <a:schemeClr val="tx1">
                    <a:lumMod val="85000"/>
                    <a:lumOff val="15000"/>
                  </a:schemeClr>
                </a:solidFill>
              </a:rPr>
              <a:t>團隊權限設定與專案呈現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750"/>
                                        <p:tgtEl>
                                          <p:spTgt spid="8"/>
                                        </p:tgtEl>
                                      </p:cBhvr>
                                    </p:animEffect>
                                  </p:childTnLst>
                                </p:cTn>
                              </p:par>
                              <p:par>
                                <p:cTn id="11" presetID="22" presetClass="entr" presetSubtype="2" fill="hold" grpId="0" nodeType="withEffect">
                                  <p:stCondLst>
                                    <p:cond delay="800"/>
                                  </p:stCondLst>
                                  <p:childTnLst>
                                    <p:set>
                                      <p:cBhvr>
                                        <p:cTn id="12" dur="1" fill="hold">
                                          <p:stCondLst>
                                            <p:cond delay="0"/>
                                          </p:stCondLst>
                                        </p:cTn>
                                        <p:tgtEl>
                                          <p:spTgt spid="275"/>
                                        </p:tgtEl>
                                        <p:attrNameLst>
                                          <p:attrName>style.visibility</p:attrName>
                                        </p:attrNameLst>
                                      </p:cBhvr>
                                      <p:to>
                                        <p:strVal val="visible"/>
                                      </p:to>
                                    </p:set>
                                    <p:animEffect transition="in" filter="wipe(right)">
                                      <p:cBhvr>
                                        <p:cTn id="13" dur="700"/>
                                        <p:tgtEl>
                                          <p:spTgt spid="275"/>
                                        </p:tgtEl>
                                      </p:cBhvr>
                                    </p:animEffect>
                                  </p:childTnLst>
                                </p:cTn>
                              </p:par>
                              <p:par>
                                <p:cTn id="14" presetID="22" presetClass="entr" presetSubtype="4" fill="hold" grpId="0" nodeType="withEffect">
                                  <p:stCondLst>
                                    <p:cond delay="1500"/>
                                  </p:stCondLst>
                                  <p:childTnLst>
                                    <p:set>
                                      <p:cBhvr>
                                        <p:cTn id="15" dur="1" fill="hold">
                                          <p:stCondLst>
                                            <p:cond delay="0"/>
                                          </p:stCondLst>
                                        </p:cTn>
                                        <p:tgtEl>
                                          <p:spTgt spid="276"/>
                                        </p:tgtEl>
                                        <p:attrNameLst>
                                          <p:attrName>style.visibility</p:attrName>
                                        </p:attrNameLst>
                                      </p:cBhvr>
                                      <p:to>
                                        <p:strVal val="visible"/>
                                      </p:to>
                                    </p:set>
                                    <p:animEffect transition="in" filter="wipe(down)">
                                      <p:cBhvr>
                                        <p:cTn id="16" dur="7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AsOne/>
      </p:bldGraphic>
      <p:bldP spid="275" grpId="0" uiExpand="1"/>
      <p:bldP spid="276" grpId="0"/>
      <p:bldP spid="8" grpId="0" uiExpan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
          <p:cNvSpPr txBox="1">
            <a:spLocks noGrp="1"/>
          </p:cNvSpPr>
          <p:nvPr>
            <p:ph type="body" idx="1"/>
          </p:nvPr>
        </p:nvSpPr>
        <p:spPr>
          <a:xfrm>
            <a:off x="3252209" y="560967"/>
            <a:ext cx="5596500" cy="5219400"/>
          </a:xfrm>
          <a:prstGeom prst="rect">
            <a:avLst/>
          </a:prstGeom>
          <a:noFill/>
          <a:ln>
            <a:noFill/>
          </a:ln>
        </p:spPr>
        <p:txBody>
          <a:bodyPr spcFirstLastPara="1" wrap="square" lIns="91425" tIns="45700" rIns="91425" bIns="45700" anchor="t" anchorCtr="0">
            <a:normAutofit/>
          </a:bodyPr>
          <a:lstStyle/>
          <a:p>
            <a:pPr marL="342900" lvl="0" indent="-342900" algn="l" rtl="0">
              <a:lnSpc>
                <a:spcPct val="115000"/>
              </a:lnSpc>
              <a:spcBef>
                <a:spcPts val="0"/>
              </a:spcBef>
              <a:spcAft>
                <a:spcPts val="0"/>
              </a:spcAft>
              <a:buClr>
                <a:schemeClr val="tx1">
                  <a:lumMod val="85000"/>
                  <a:lumOff val="15000"/>
                </a:schemeClr>
              </a:buClr>
              <a:buSzPts val="3000"/>
              <a:buFont typeface="Arial"/>
              <a:buChar char="•"/>
            </a:pPr>
            <a:r>
              <a:rPr lang="en-US" sz="3000" b="1" dirty="0" err="1">
                <a:solidFill>
                  <a:schemeClr val="tx1">
                    <a:lumMod val="85000"/>
                    <a:lumOff val="15000"/>
                  </a:schemeClr>
                </a:solidFill>
                <a:latin typeface="Malgun Gothic" panose="020B0503020000020004" pitchFamily="34" charset="-127"/>
                <a:ea typeface="Malgun Gothic" panose="020B0503020000020004" pitchFamily="34" charset="-127"/>
                <a:cs typeface="Arial"/>
                <a:sym typeface="Arial"/>
              </a:rPr>
              <a:t>Devops</a:t>
            </a:r>
            <a:endParaRPr sz="3000" b="1" dirty="0">
              <a:solidFill>
                <a:schemeClr val="tx1">
                  <a:lumMod val="85000"/>
                  <a:lumOff val="15000"/>
                </a:schemeClr>
              </a:solidFill>
              <a:latin typeface="Malgun Gothic" panose="020B0503020000020004" pitchFamily="34" charset="-127"/>
              <a:ea typeface="Malgun Gothic" panose="020B0503020000020004" pitchFamily="34" charset="-127"/>
              <a:cs typeface="Arial"/>
              <a:sym typeface="Arial"/>
            </a:endParaRPr>
          </a:p>
          <a:p>
            <a:pPr marL="342900" lvl="0" indent="-342900" algn="l" rtl="0">
              <a:lnSpc>
                <a:spcPct val="115000"/>
              </a:lnSpc>
              <a:spcBef>
                <a:spcPts val="0"/>
              </a:spcBef>
              <a:spcAft>
                <a:spcPts val="0"/>
              </a:spcAft>
              <a:buClr>
                <a:schemeClr val="tx1">
                  <a:lumMod val="85000"/>
                  <a:lumOff val="15000"/>
                </a:schemeClr>
              </a:buClr>
              <a:buSzPts val="3000"/>
              <a:buFont typeface="Arial"/>
              <a:buChar char="•"/>
            </a:pPr>
            <a:r>
              <a:rPr lang="en-US" sz="3000" b="1" dirty="0">
                <a:solidFill>
                  <a:schemeClr val="tx1">
                    <a:lumMod val="85000"/>
                    <a:lumOff val="15000"/>
                  </a:schemeClr>
                </a:solidFill>
                <a:latin typeface="Malgun Gothic" panose="020B0503020000020004" pitchFamily="34" charset="-127"/>
                <a:ea typeface="Malgun Gothic" panose="020B0503020000020004" pitchFamily="34" charset="-127"/>
                <a:cs typeface="Arial"/>
                <a:sym typeface="Arial"/>
              </a:rPr>
              <a:t>Why Asana</a:t>
            </a:r>
            <a:endParaRPr sz="3000" b="1" dirty="0">
              <a:solidFill>
                <a:schemeClr val="tx1">
                  <a:lumMod val="85000"/>
                  <a:lumOff val="15000"/>
                </a:schemeClr>
              </a:solidFill>
              <a:latin typeface="Malgun Gothic" panose="020B0503020000020004" pitchFamily="34" charset="-127"/>
              <a:ea typeface="Malgun Gothic" panose="020B0503020000020004" pitchFamily="34" charset="-127"/>
              <a:cs typeface="Arial"/>
              <a:sym typeface="Arial"/>
            </a:endParaRPr>
          </a:p>
          <a:p>
            <a:pPr marL="342900" lvl="0" indent="-342900" algn="l" rtl="0">
              <a:lnSpc>
                <a:spcPct val="115000"/>
              </a:lnSpc>
              <a:spcBef>
                <a:spcPts val="0"/>
              </a:spcBef>
              <a:spcAft>
                <a:spcPts val="0"/>
              </a:spcAft>
              <a:buClr>
                <a:schemeClr val="tx1">
                  <a:lumMod val="85000"/>
                  <a:lumOff val="15000"/>
                </a:schemeClr>
              </a:buClr>
              <a:buSzPts val="3000"/>
              <a:buFont typeface="Arial"/>
              <a:buChar char="•"/>
            </a:pPr>
            <a:r>
              <a:rPr lang="en-US" sz="3000" b="1" dirty="0">
                <a:solidFill>
                  <a:schemeClr val="tx1">
                    <a:lumMod val="85000"/>
                    <a:lumOff val="15000"/>
                  </a:schemeClr>
                </a:solidFill>
                <a:latin typeface="Malgun Gothic" panose="020B0503020000020004" pitchFamily="34" charset="-127"/>
                <a:ea typeface="Malgun Gothic" panose="020B0503020000020004" pitchFamily="34" charset="-127"/>
                <a:cs typeface="Arial"/>
                <a:sym typeface="Arial"/>
              </a:rPr>
              <a:t>Live Demo</a:t>
            </a:r>
            <a:endParaRPr sz="3000" b="1" dirty="0">
              <a:solidFill>
                <a:schemeClr val="tx1">
                  <a:lumMod val="85000"/>
                  <a:lumOff val="15000"/>
                </a:schemeClr>
              </a:solidFill>
              <a:latin typeface="Malgun Gothic" panose="020B0503020000020004" pitchFamily="34" charset="-127"/>
              <a:ea typeface="Malgun Gothic" panose="020B0503020000020004" pitchFamily="34" charset="-127"/>
              <a:cs typeface="Arial"/>
              <a:sym typeface="Arial"/>
            </a:endParaRPr>
          </a:p>
          <a:p>
            <a:pPr marL="342900" lvl="0" indent="-342900" algn="l" rtl="0">
              <a:lnSpc>
                <a:spcPct val="115000"/>
              </a:lnSpc>
              <a:spcBef>
                <a:spcPts val="0"/>
              </a:spcBef>
              <a:spcAft>
                <a:spcPts val="0"/>
              </a:spcAft>
              <a:buClr>
                <a:schemeClr val="tx1">
                  <a:lumMod val="85000"/>
                  <a:lumOff val="15000"/>
                </a:schemeClr>
              </a:buClr>
              <a:buSzPts val="3000"/>
              <a:buFont typeface="Arial"/>
              <a:buChar char="•"/>
            </a:pPr>
            <a:r>
              <a:rPr lang="en-US" sz="3000" b="1" dirty="0">
                <a:solidFill>
                  <a:schemeClr val="tx1">
                    <a:lumMod val="85000"/>
                    <a:lumOff val="15000"/>
                  </a:schemeClr>
                </a:solidFill>
                <a:latin typeface="Malgun Gothic" panose="020B0503020000020004" pitchFamily="34" charset="-127"/>
                <a:ea typeface="Malgun Gothic" panose="020B0503020000020004" pitchFamily="34" charset="-127"/>
                <a:cs typeface="Arial"/>
                <a:sym typeface="Arial"/>
              </a:rPr>
              <a:t>Asana Versions</a:t>
            </a:r>
            <a:endParaRPr sz="3000" b="1" dirty="0">
              <a:solidFill>
                <a:schemeClr val="tx1">
                  <a:lumMod val="85000"/>
                  <a:lumOff val="15000"/>
                </a:schemeClr>
              </a:solidFill>
              <a:latin typeface="Malgun Gothic" panose="020B0503020000020004" pitchFamily="34" charset="-127"/>
              <a:ea typeface="Malgun Gothic" panose="020B0503020000020004" pitchFamily="34" charset="-127"/>
              <a:cs typeface="Arial"/>
              <a:sym typeface="Arial"/>
            </a:endParaRPr>
          </a:p>
          <a:p>
            <a:pPr marL="342900" lvl="0" indent="-342900" algn="l" rtl="0">
              <a:lnSpc>
                <a:spcPct val="115000"/>
              </a:lnSpc>
              <a:spcBef>
                <a:spcPts val="0"/>
              </a:spcBef>
              <a:spcAft>
                <a:spcPts val="0"/>
              </a:spcAft>
              <a:buClr>
                <a:schemeClr val="tx1">
                  <a:lumMod val="85000"/>
                  <a:lumOff val="15000"/>
                </a:schemeClr>
              </a:buClr>
              <a:buSzPts val="3000"/>
              <a:buFont typeface="Arial"/>
              <a:buChar char="•"/>
            </a:pPr>
            <a:r>
              <a:rPr lang="en-US" sz="3000" b="1" dirty="0">
                <a:solidFill>
                  <a:schemeClr val="tx1">
                    <a:lumMod val="85000"/>
                    <a:lumOff val="15000"/>
                  </a:schemeClr>
                </a:solidFill>
                <a:latin typeface="Malgun Gothic" panose="020B0503020000020004" pitchFamily="34" charset="-127"/>
                <a:ea typeface="Malgun Gothic" panose="020B0503020000020004" pitchFamily="34" charset="-127"/>
                <a:cs typeface="Arial"/>
                <a:sym typeface="Arial"/>
              </a:rPr>
              <a:t>Asana Integrations</a:t>
            </a:r>
            <a:endParaRPr sz="3000" b="1" dirty="0">
              <a:solidFill>
                <a:schemeClr val="tx1">
                  <a:lumMod val="85000"/>
                  <a:lumOff val="15000"/>
                </a:schemeClr>
              </a:solidFill>
              <a:latin typeface="Malgun Gothic" panose="020B0503020000020004" pitchFamily="34" charset="-127"/>
              <a:ea typeface="Malgun Gothic" panose="020B0503020000020004" pitchFamily="34" charset="-127"/>
              <a:cs typeface="Arial"/>
              <a:sym typeface="Arial"/>
            </a:endParaRPr>
          </a:p>
          <a:p>
            <a:pPr marL="342900" lvl="0" indent="-342900" algn="l" rtl="0">
              <a:lnSpc>
                <a:spcPct val="115000"/>
              </a:lnSpc>
              <a:spcBef>
                <a:spcPts val="0"/>
              </a:spcBef>
              <a:spcAft>
                <a:spcPts val="0"/>
              </a:spcAft>
              <a:buClr>
                <a:schemeClr val="tx1">
                  <a:lumMod val="85000"/>
                  <a:lumOff val="15000"/>
                </a:schemeClr>
              </a:buClr>
              <a:buSzPts val="3000"/>
              <a:buFont typeface="Arial"/>
              <a:buChar char="•"/>
            </a:pPr>
            <a:r>
              <a:rPr lang="en-US" sz="3000" b="1" dirty="0">
                <a:solidFill>
                  <a:schemeClr val="tx1">
                    <a:lumMod val="85000"/>
                    <a:lumOff val="15000"/>
                  </a:schemeClr>
                </a:solidFill>
                <a:latin typeface="Malgun Gothic" panose="020B0503020000020004" pitchFamily="34" charset="-127"/>
                <a:ea typeface="Malgun Gothic" panose="020B0503020000020004" pitchFamily="34" charset="-127"/>
                <a:cs typeface="Arial"/>
                <a:sym typeface="Arial"/>
              </a:rPr>
              <a:t>Q&amp;A</a:t>
            </a:r>
            <a:endParaRPr sz="3000" b="1" dirty="0">
              <a:solidFill>
                <a:schemeClr val="tx1">
                  <a:lumMod val="85000"/>
                  <a:lumOff val="15000"/>
                </a:schemeClr>
              </a:solidFill>
              <a:latin typeface="Malgun Gothic" panose="020B0503020000020004" pitchFamily="34" charset="-127"/>
              <a:ea typeface="Malgun Gothic" panose="020B0503020000020004" pitchFamily="34" charset="-127"/>
              <a:cs typeface="Arial"/>
              <a:sym typeface="Arial"/>
            </a:endParaRPr>
          </a:p>
        </p:txBody>
      </p:sp>
      <p:sp>
        <p:nvSpPr>
          <p:cNvPr id="129" name="Google Shape;129;p2"/>
          <p:cNvSpPr txBox="1">
            <a:spLocks noGrp="1"/>
          </p:cNvSpPr>
          <p:nvPr>
            <p:ph type="dt" idx="10"/>
          </p:nvPr>
        </p:nvSpPr>
        <p:spPr>
          <a:xfrm>
            <a:off x="360000" y="6354000"/>
            <a:ext cx="20574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2020/11/17</a:t>
            </a:r>
            <a:endParaRPr/>
          </a:p>
        </p:txBody>
      </p:sp>
      <p:sp>
        <p:nvSpPr>
          <p:cNvPr id="130" name="Google Shape;130;p2"/>
          <p:cNvSpPr txBox="1">
            <a:spLocks noGrp="1"/>
          </p:cNvSpPr>
          <p:nvPr>
            <p:ph type="sldNum" idx="12"/>
          </p:nvPr>
        </p:nvSpPr>
        <p:spPr>
          <a:xfrm>
            <a:off x="6791244"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1"/>
          <p:cNvSpPr txBox="1">
            <a:spLocks noGrp="1"/>
          </p:cNvSpPr>
          <p:nvPr>
            <p:ph type="dt" idx="10"/>
          </p:nvPr>
        </p:nvSpPr>
        <p:spPr>
          <a:xfrm>
            <a:off x="360000" y="6354630"/>
            <a:ext cx="20574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2020/11/17</a:t>
            </a:r>
            <a:endParaRPr/>
          </a:p>
        </p:txBody>
      </p:sp>
      <p:sp>
        <p:nvSpPr>
          <p:cNvPr id="291" name="Google Shape;291;p21"/>
          <p:cNvSpPr txBox="1">
            <a:spLocks noGrp="1"/>
          </p:cNvSpPr>
          <p:nvPr>
            <p:ph type="sldNum" idx="12"/>
          </p:nvPr>
        </p:nvSpPr>
        <p:spPr>
          <a:xfrm>
            <a:off x="680400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292" name="Google Shape;292;p21"/>
          <p:cNvPicPr preferRelativeResize="0"/>
          <p:nvPr/>
        </p:nvPicPr>
        <p:blipFill rotWithShape="1">
          <a:blip r:embed="rId3">
            <a:alphaModFix/>
          </a:blip>
          <a:srcRect/>
          <a:stretch/>
        </p:blipFill>
        <p:spPr>
          <a:xfrm>
            <a:off x="360000" y="1196163"/>
            <a:ext cx="8501399" cy="4778290"/>
          </a:xfrm>
          <a:prstGeom prst="rect">
            <a:avLst/>
          </a:prstGeom>
          <a:noFill/>
          <a:ln>
            <a:noFill/>
          </a:ln>
        </p:spPr>
      </p:pic>
      <p:sp>
        <p:nvSpPr>
          <p:cNvPr id="293" name="Google Shape;293;p21"/>
          <p:cNvSpPr/>
          <p:nvPr/>
        </p:nvSpPr>
        <p:spPr>
          <a:xfrm>
            <a:off x="4667693" y="5220586"/>
            <a:ext cx="3551274" cy="48909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 name="Google Shape;294;p21"/>
          <p:cNvSpPr txBox="1"/>
          <p:nvPr/>
        </p:nvSpPr>
        <p:spPr>
          <a:xfrm>
            <a:off x="931871" y="2642103"/>
            <a:ext cx="3640129" cy="3046988"/>
          </a:xfrm>
          <a:prstGeom prst="rect">
            <a:avLst/>
          </a:prstGeom>
          <a:solidFill>
            <a:schemeClr val="lt1"/>
          </a:solid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646F79"/>
              </a:buClr>
              <a:buSzPts val="1600"/>
              <a:buFont typeface="Arial"/>
              <a:buChar char="•"/>
            </a:pPr>
            <a:r>
              <a:rPr lang="en-US" sz="1600" b="0" i="0">
                <a:solidFill>
                  <a:srgbClr val="646F79"/>
                </a:solidFill>
                <a:latin typeface="Arial"/>
                <a:ea typeface="Arial"/>
                <a:cs typeface="Arial"/>
                <a:sym typeface="Arial"/>
              </a:rPr>
              <a:t>Timeline</a:t>
            </a:r>
            <a:endParaRPr/>
          </a:p>
          <a:p>
            <a:pPr marL="285750" marR="0" lvl="0" indent="-184150" algn="l" rtl="0">
              <a:spcBef>
                <a:spcPts val="0"/>
              </a:spcBef>
              <a:spcAft>
                <a:spcPts val="0"/>
              </a:spcAft>
              <a:buClr>
                <a:schemeClr val="dk1"/>
              </a:buClr>
              <a:buSzPts val="1600"/>
              <a:buFont typeface="Arial"/>
              <a:buNone/>
            </a:pPr>
            <a:endParaRPr sz="1600" b="0" i="0">
              <a:solidFill>
                <a:srgbClr val="646F79"/>
              </a:solidFill>
              <a:latin typeface="Arial"/>
              <a:ea typeface="Arial"/>
              <a:cs typeface="Arial"/>
              <a:sym typeface="Arial"/>
            </a:endParaRPr>
          </a:p>
          <a:p>
            <a:pPr marL="285750" marR="0" lvl="0" indent="-285750" algn="l" rtl="0">
              <a:spcBef>
                <a:spcPts val="0"/>
              </a:spcBef>
              <a:spcAft>
                <a:spcPts val="0"/>
              </a:spcAft>
              <a:buClr>
                <a:srgbClr val="646F79"/>
              </a:buClr>
              <a:buSzPts val="1600"/>
              <a:buFont typeface="Arial"/>
              <a:buChar char="•"/>
            </a:pPr>
            <a:r>
              <a:rPr lang="en-US" sz="1600" b="0" i="0">
                <a:solidFill>
                  <a:srgbClr val="646F79"/>
                </a:solidFill>
                <a:latin typeface="Arial"/>
                <a:ea typeface="Arial"/>
                <a:cs typeface="Arial"/>
                <a:sym typeface="Arial"/>
              </a:rPr>
              <a:t>Advanced search &amp; reporting</a:t>
            </a:r>
            <a:endParaRPr/>
          </a:p>
          <a:p>
            <a:pPr marL="285750" marR="0" lvl="0" indent="-184150" algn="l" rtl="0">
              <a:spcBef>
                <a:spcPts val="0"/>
              </a:spcBef>
              <a:spcAft>
                <a:spcPts val="0"/>
              </a:spcAft>
              <a:buClr>
                <a:schemeClr val="dk1"/>
              </a:buClr>
              <a:buSzPts val="1600"/>
              <a:buFont typeface="Arial"/>
              <a:buNone/>
            </a:pPr>
            <a:endParaRPr sz="1600" b="0" i="0">
              <a:solidFill>
                <a:srgbClr val="646F79"/>
              </a:solidFill>
              <a:latin typeface="Arial"/>
              <a:ea typeface="Arial"/>
              <a:cs typeface="Arial"/>
              <a:sym typeface="Arial"/>
            </a:endParaRPr>
          </a:p>
          <a:p>
            <a:pPr marL="285750" marR="0" lvl="0" indent="-285750" algn="l" rtl="0">
              <a:spcBef>
                <a:spcPts val="0"/>
              </a:spcBef>
              <a:spcAft>
                <a:spcPts val="0"/>
              </a:spcAft>
              <a:buClr>
                <a:srgbClr val="646F79"/>
              </a:buClr>
              <a:buSzPts val="1600"/>
              <a:buFont typeface="Arial"/>
              <a:buChar char="•"/>
            </a:pPr>
            <a:r>
              <a:rPr lang="en-US" sz="1600" b="0" i="0">
                <a:solidFill>
                  <a:srgbClr val="646F79"/>
                </a:solidFill>
                <a:latin typeface="Arial"/>
                <a:ea typeface="Arial"/>
                <a:cs typeface="Arial"/>
                <a:sym typeface="Arial"/>
              </a:rPr>
              <a:t>Custom fields</a:t>
            </a:r>
            <a:endParaRPr/>
          </a:p>
          <a:p>
            <a:pPr marL="285750" marR="0" lvl="0" indent="-184150" algn="l" rtl="0">
              <a:spcBef>
                <a:spcPts val="0"/>
              </a:spcBef>
              <a:spcAft>
                <a:spcPts val="0"/>
              </a:spcAft>
              <a:buClr>
                <a:schemeClr val="dk1"/>
              </a:buClr>
              <a:buSzPts val="1600"/>
              <a:buFont typeface="Arial"/>
              <a:buNone/>
            </a:pPr>
            <a:endParaRPr sz="1600" b="0" i="0">
              <a:solidFill>
                <a:srgbClr val="646F79"/>
              </a:solidFill>
              <a:latin typeface="Arial"/>
              <a:ea typeface="Arial"/>
              <a:cs typeface="Arial"/>
              <a:sym typeface="Arial"/>
            </a:endParaRPr>
          </a:p>
          <a:p>
            <a:pPr marL="285750" marR="0" lvl="0" indent="-285750" algn="l" rtl="0">
              <a:spcBef>
                <a:spcPts val="0"/>
              </a:spcBef>
              <a:spcAft>
                <a:spcPts val="0"/>
              </a:spcAft>
              <a:buClr>
                <a:srgbClr val="646F79"/>
              </a:buClr>
              <a:buSzPts val="1600"/>
              <a:buFont typeface="Arial"/>
              <a:buChar char="•"/>
            </a:pPr>
            <a:r>
              <a:rPr lang="en-US" sz="1600" b="0" i="0">
                <a:solidFill>
                  <a:srgbClr val="646F79"/>
                </a:solidFill>
                <a:latin typeface="Arial"/>
                <a:ea typeface="Arial"/>
                <a:cs typeface="Arial"/>
                <a:sym typeface="Arial"/>
              </a:rPr>
              <a:t>Unlimited free guests</a:t>
            </a:r>
            <a:endParaRPr/>
          </a:p>
          <a:p>
            <a:pPr marL="285750" marR="0" lvl="0" indent="-184150" algn="l" rtl="0">
              <a:spcBef>
                <a:spcPts val="0"/>
              </a:spcBef>
              <a:spcAft>
                <a:spcPts val="0"/>
              </a:spcAft>
              <a:buClr>
                <a:schemeClr val="dk1"/>
              </a:buClr>
              <a:buSzPts val="1600"/>
              <a:buFont typeface="Arial"/>
              <a:buNone/>
            </a:pPr>
            <a:endParaRPr sz="1600" b="0" i="0">
              <a:solidFill>
                <a:srgbClr val="646F79"/>
              </a:solidFill>
              <a:latin typeface="Arial"/>
              <a:ea typeface="Arial"/>
              <a:cs typeface="Arial"/>
              <a:sym typeface="Arial"/>
            </a:endParaRPr>
          </a:p>
          <a:p>
            <a:pPr marL="285750" marR="0" lvl="0" indent="-285750" algn="l" rtl="0">
              <a:spcBef>
                <a:spcPts val="0"/>
              </a:spcBef>
              <a:spcAft>
                <a:spcPts val="0"/>
              </a:spcAft>
              <a:buClr>
                <a:srgbClr val="646F79"/>
              </a:buClr>
              <a:buSzPts val="1600"/>
              <a:buFont typeface="Arial"/>
              <a:buChar char="•"/>
            </a:pPr>
            <a:r>
              <a:rPr lang="en-US" sz="1600" b="0" i="0">
                <a:solidFill>
                  <a:srgbClr val="646F79"/>
                </a:solidFill>
                <a:latin typeface="Arial"/>
                <a:ea typeface="Arial"/>
                <a:cs typeface="Arial"/>
                <a:sym typeface="Arial"/>
              </a:rPr>
              <a:t>Forms</a:t>
            </a:r>
            <a:endParaRPr/>
          </a:p>
          <a:p>
            <a:pPr marL="285750" marR="0" lvl="0" indent="-184150" algn="l" rtl="0">
              <a:spcBef>
                <a:spcPts val="0"/>
              </a:spcBef>
              <a:spcAft>
                <a:spcPts val="0"/>
              </a:spcAft>
              <a:buClr>
                <a:schemeClr val="dk1"/>
              </a:buClr>
              <a:buSzPts val="1600"/>
              <a:buFont typeface="Arial"/>
              <a:buNone/>
            </a:pPr>
            <a:endParaRPr sz="1600">
              <a:solidFill>
                <a:srgbClr val="646F79"/>
              </a:solidFill>
              <a:latin typeface="Arial"/>
              <a:ea typeface="Arial"/>
              <a:cs typeface="Arial"/>
              <a:sym typeface="Arial"/>
            </a:endParaRPr>
          </a:p>
          <a:p>
            <a:pPr marL="285750" marR="0" lvl="0" indent="-184150" algn="l" rtl="0">
              <a:spcBef>
                <a:spcPts val="0"/>
              </a:spcBef>
              <a:spcAft>
                <a:spcPts val="0"/>
              </a:spcAft>
              <a:buClr>
                <a:schemeClr val="dk1"/>
              </a:buClr>
              <a:buSzPts val="1600"/>
              <a:buFont typeface="Arial"/>
              <a:buNone/>
            </a:pPr>
            <a:endParaRPr sz="1600" b="0" i="0">
              <a:solidFill>
                <a:srgbClr val="646F79"/>
              </a:solidFill>
              <a:latin typeface="Arial"/>
              <a:ea typeface="Arial"/>
              <a:cs typeface="Arial"/>
              <a:sym typeface="Arial"/>
            </a:endParaRPr>
          </a:p>
          <a:p>
            <a:pPr marL="285750" marR="0" lvl="0" indent="-184150" algn="l" rtl="0">
              <a:spcBef>
                <a:spcPts val="0"/>
              </a:spcBef>
              <a:spcAft>
                <a:spcPts val="0"/>
              </a:spcAft>
              <a:buClr>
                <a:schemeClr val="dk1"/>
              </a:buClr>
              <a:buSzPts val="1600"/>
              <a:buFont typeface="Arial"/>
              <a:buNone/>
            </a:pPr>
            <a:endParaRPr sz="1600" b="0" i="0">
              <a:solidFill>
                <a:srgbClr val="646F79"/>
              </a:solidFill>
              <a:latin typeface="Arial"/>
              <a:ea typeface="Arial"/>
              <a:cs typeface="Arial"/>
              <a:sym typeface="Arial"/>
            </a:endParaRPr>
          </a:p>
        </p:txBody>
      </p:sp>
      <p:sp>
        <p:nvSpPr>
          <p:cNvPr id="295" name="Google Shape;295;p21"/>
          <p:cNvSpPr txBox="1"/>
          <p:nvPr/>
        </p:nvSpPr>
        <p:spPr>
          <a:xfrm>
            <a:off x="4562812" y="2667707"/>
            <a:ext cx="4221188" cy="2800767"/>
          </a:xfrm>
          <a:prstGeom prst="rect">
            <a:avLst/>
          </a:prstGeom>
          <a:solidFill>
            <a:schemeClr val="lt1"/>
          </a:solid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646F79"/>
              </a:buClr>
              <a:buSzPts val="1600"/>
              <a:buFont typeface="Arial"/>
              <a:buChar char="•"/>
            </a:pPr>
            <a:r>
              <a:rPr lang="en-US" sz="1600" b="0" i="0">
                <a:solidFill>
                  <a:srgbClr val="646F79"/>
                </a:solidFill>
                <a:latin typeface="Arial"/>
                <a:ea typeface="Arial"/>
                <a:cs typeface="Arial"/>
                <a:sym typeface="Arial"/>
              </a:rPr>
              <a:t>Rules</a:t>
            </a:r>
            <a:endParaRPr/>
          </a:p>
          <a:p>
            <a:pPr marL="285750" marR="0" lvl="0" indent="-184150" algn="l" rtl="0">
              <a:spcBef>
                <a:spcPts val="0"/>
              </a:spcBef>
              <a:spcAft>
                <a:spcPts val="0"/>
              </a:spcAft>
              <a:buClr>
                <a:schemeClr val="dk1"/>
              </a:buClr>
              <a:buSzPts val="1600"/>
              <a:buFont typeface="Arial"/>
              <a:buNone/>
            </a:pPr>
            <a:endParaRPr sz="1600" b="0" i="0">
              <a:solidFill>
                <a:srgbClr val="646F79"/>
              </a:solidFill>
              <a:latin typeface="Arial"/>
              <a:ea typeface="Arial"/>
              <a:cs typeface="Arial"/>
              <a:sym typeface="Arial"/>
            </a:endParaRPr>
          </a:p>
          <a:p>
            <a:pPr marL="285750" marR="0" lvl="0" indent="-285750" algn="l" rtl="0">
              <a:spcBef>
                <a:spcPts val="0"/>
              </a:spcBef>
              <a:spcAft>
                <a:spcPts val="0"/>
              </a:spcAft>
              <a:buClr>
                <a:srgbClr val="646F79"/>
              </a:buClr>
              <a:buSzPts val="1600"/>
              <a:buFont typeface="Arial"/>
              <a:buChar char="•"/>
            </a:pPr>
            <a:r>
              <a:rPr lang="en-US" sz="1600" b="0" i="0">
                <a:solidFill>
                  <a:srgbClr val="646F79"/>
                </a:solidFill>
                <a:latin typeface="Arial"/>
                <a:ea typeface="Arial"/>
                <a:cs typeface="Arial"/>
                <a:sym typeface="Arial"/>
              </a:rPr>
              <a:t>Milestones</a:t>
            </a:r>
            <a:endParaRPr/>
          </a:p>
          <a:p>
            <a:pPr marL="285750" marR="0" lvl="0" indent="-184150" algn="l" rtl="0">
              <a:spcBef>
                <a:spcPts val="0"/>
              </a:spcBef>
              <a:spcAft>
                <a:spcPts val="0"/>
              </a:spcAft>
              <a:buClr>
                <a:schemeClr val="dk1"/>
              </a:buClr>
              <a:buSzPts val="1600"/>
              <a:buFont typeface="Arial"/>
              <a:buNone/>
            </a:pPr>
            <a:endParaRPr sz="1600" b="0" i="0">
              <a:solidFill>
                <a:srgbClr val="646F79"/>
              </a:solidFill>
              <a:latin typeface="Arial"/>
              <a:ea typeface="Arial"/>
              <a:cs typeface="Arial"/>
              <a:sym typeface="Arial"/>
            </a:endParaRPr>
          </a:p>
          <a:p>
            <a:pPr marL="285750" marR="0" lvl="0" indent="-285750" algn="l" rtl="0">
              <a:spcBef>
                <a:spcPts val="0"/>
              </a:spcBef>
              <a:spcAft>
                <a:spcPts val="0"/>
              </a:spcAft>
              <a:buClr>
                <a:srgbClr val="646F79"/>
              </a:buClr>
              <a:buSzPts val="1600"/>
              <a:buFont typeface="Arial"/>
              <a:buChar char="•"/>
            </a:pPr>
            <a:r>
              <a:rPr lang="en-US" sz="1600" b="0" i="0">
                <a:solidFill>
                  <a:srgbClr val="646F79"/>
                </a:solidFill>
                <a:latin typeface="Arial"/>
                <a:ea typeface="Arial"/>
                <a:cs typeface="Arial"/>
                <a:sym typeface="Arial"/>
              </a:rPr>
              <a:t>Admin Console</a:t>
            </a:r>
            <a:endParaRPr/>
          </a:p>
          <a:p>
            <a:pPr marL="285750" marR="0" lvl="0" indent="-184150" algn="l" rtl="0">
              <a:spcBef>
                <a:spcPts val="0"/>
              </a:spcBef>
              <a:spcAft>
                <a:spcPts val="0"/>
              </a:spcAft>
              <a:buClr>
                <a:schemeClr val="dk1"/>
              </a:buClr>
              <a:buSzPts val="1600"/>
              <a:buFont typeface="Arial"/>
              <a:buNone/>
            </a:pPr>
            <a:endParaRPr sz="1600" b="0" i="0">
              <a:solidFill>
                <a:srgbClr val="646F79"/>
              </a:solidFill>
              <a:latin typeface="Arial"/>
              <a:ea typeface="Arial"/>
              <a:cs typeface="Arial"/>
              <a:sym typeface="Arial"/>
            </a:endParaRPr>
          </a:p>
          <a:p>
            <a:pPr marL="285750" marR="0" lvl="0" indent="-285750" algn="l" rtl="0">
              <a:spcBef>
                <a:spcPts val="0"/>
              </a:spcBef>
              <a:spcAft>
                <a:spcPts val="0"/>
              </a:spcAft>
              <a:buClr>
                <a:srgbClr val="646F79"/>
              </a:buClr>
              <a:buSzPts val="1600"/>
              <a:buFont typeface="Arial"/>
              <a:buChar char="•"/>
            </a:pPr>
            <a:r>
              <a:rPr lang="en-US" sz="1600" b="0" i="0">
                <a:solidFill>
                  <a:srgbClr val="646F79"/>
                </a:solidFill>
                <a:latin typeface="Arial"/>
                <a:ea typeface="Arial"/>
                <a:cs typeface="Arial"/>
                <a:sym typeface="Arial"/>
              </a:rPr>
              <a:t>Private teams &amp; projects</a:t>
            </a:r>
            <a:endParaRPr/>
          </a:p>
          <a:p>
            <a:pPr marL="285750" marR="0" lvl="0" indent="-184150" algn="l" rtl="0">
              <a:spcBef>
                <a:spcPts val="0"/>
              </a:spcBef>
              <a:spcAft>
                <a:spcPts val="0"/>
              </a:spcAft>
              <a:buClr>
                <a:schemeClr val="dk1"/>
              </a:buClr>
              <a:buSzPts val="1600"/>
              <a:buFont typeface="Arial"/>
              <a:buNone/>
            </a:pPr>
            <a:endParaRPr sz="1600">
              <a:solidFill>
                <a:srgbClr val="646F79"/>
              </a:solidFill>
              <a:latin typeface="Arial"/>
              <a:ea typeface="Arial"/>
              <a:cs typeface="Arial"/>
              <a:sym typeface="Arial"/>
            </a:endParaRPr>
          </a:p>
          <a:p>
            <a:pPr marL="285750" marR="0" lvl="0" indent="-184150" algn="l" rtl="0">
              <a:spcBef>
                <a:spcPts val="0"/>
              </a:spcBef>
              <a:spcAft>
                <a:spcPts val="0"/>
              </a:spcAft>
              <a:buClr>
                <a:schemeClr val="dk1"/>
              </a:buClr>
              <a:buSzPts val="1600"/>
              <a:buFont typeface="Arial"/>
              <a:buNone/>
            </a:pPr>
            <a:endParaRPr sz="1600" b="0" i="0">
              <a:solidFill>
                <a:srgbClr val="646F79"/>
              </a:solidFill>
              <a:latin typeface="Arial"/>
              <a:ea typeface="Arial"/>
              <a:cs typeface="Arial"/>
              <a:sym typeface="Arial"/>
            </a:endParaRPr>
          </a:p>
          <a:p>
            <a:pPr marL="285750" marR="0" lvl="0" indent="-184150" algn="l" rtl="0">
              <a:spcBef>
                <a:spcPts val="0"/>
              </a:spcBef>
              <a:spcAft>
                <a:spcPts val="0"/>
              </a:spcAft>
              <a:buClr>
                <a:schemeClr val="dk1"/>
              </a:buClr>
              <a:buSzPts val="1600"/>
              <a:buFont typeface="Arial"/>
              <a:buNone/>
            </a:pPr>
            <a:endParaRPr sz="1600">
              <a:solidFill>
                <a:srgbClr val="646F79"/>
              </a:solidFill>
              <a:latin typeface="Arial"/>
              <a:ea typeface="Arial"/>
              <a:cs typeface="Arial"/>
              <a:sym typeface="Arial"/>
            </a:endParaRPr>
          </a:p>
          <a:p>
            <a:pPr marL="285750" marR="0" lvl="0" indent="-184150" algn="l" rtl="0">
              <a:spcBef>
                <a:spcPts val="0"/>
              </a:spcBef>
              <a:spcAft>
                <a:spcPts val="0"/>
              </a:spcAft>
              <a:buClr>
                <a:schemeClr val="dk1"/>
              </a:buClr>
              <a:buSzPts val="1600"/>
              <a:buFont typeface="Arial"/>
              <a:buNone/>
            </a:pPr>
            <a:endParaRPr sz="1600" b="0" i="0">
              <a:solidFill>
                <a:srgbClr val="646F79"/>
              </a:solidFill>
              <a:latin typeface="Arial"/>
              <a:ea typeface="Arial"/>
              <a:cs typeface="Arial"/>
              <a:sym typeface="Arial"/>
            </a:endParaRPr>
          </a:p>
        </p:txBody>
      </p:sp>
      <p:pic>
        <p:nvPicPr>
          <p:cNvPr id="296" name="Google Shape;296;p21"/>
          <p:cNvPicPr preferRelativeResize="0"/>
          <p:nvPr/>
        </p:nvPicPr>
        <p:blipFill rotWithShape="1">
          <a:blip r:embed="rId4">
            <a:alphaModFix/>
          </a:blip>
          <a:srcRect l="42219" t="16604" r="53779" b="32873"/>
          <a:stretch/>
        </p:blipFill>
        <p:spPr>
          <a:xfrm>
            <a:off x="836178" y="2600793"/>
            <a:ext cx="340242" cy="2434856"/>
          </a:xfrm>
          <a:prstGeom prst="rect">
            <a:avLst/>
          </a:prstGeom>
          <a:noFill/>
          <a:ln>
            <a:noFill/>
          </a:ln>
        </p:spPr>
      </p:pic>
      <p:pic>
        <p:nvPicPr>
          <p:cNvPr id="297" name="Google Shape;297;p21"/>
          <p:cNvPicPr preferRelativeResize="0"/>
          <p:nvPr/>
        </p:nvPicPr>
        <p:blipFill rotWithShape="1">
          <a:blip r:embed="rId4">
            <a:alphaModFix/>
          </a:blip>
          <a:srcRect l="42219" t="16604" r="53779" b="43817"/>
          <a:stretch/>
        </p:blipFill>
        <p:spPr>
          <a:xfrm>
            <a:off x="4513516" y="2600793"/>
            <a:ext cx="340242" cy="1907412"/>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740" y="4227071"/>
            <a:ext cx="3405660" cy="1832983"/>
          </a:xfrm>
          <a:prstGeom prst="rect">
            <a:avLst/>
          </a:prstGeom>
          <a:noFill/>
          <a:ln>
            <a:noFill/>
          </a:ln>
        </p:spPr>
      </p:pic>
      <p:sp>
        <p:nvSpPr>
          <p:cNvPr id="303" name="Google Shape;303;gaee4360e06_0_392"/>
          <p:cNvSpPr txBox="1">
            <a:spLocks noGrp="1"/>
          </p:cNvSpPr>
          <p:nvPr>
            <p:ph type="title"/>
          </p:nvPr>
        </p:nvSpPr>
        <p:spPr>
          <a:xfrm>
            <a:off x="360000" y="449217"/>
            <a:ext cx="8150700" cy="700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zh-TW" altLang="en-US" dirty="0">
                <a:solidFill>
                  <a:srgbClr val="9966FF"/>
                </a:solidFill>
              </a:rPr>
              <a:t>哪</a:t>
            </a:r>
            <a:r>
              <a:rPr lang="en-US" dirty="0" err="1" smtClean="0">
                <a:solidFill>
                  <a:srgbClr val="9966FF"/>
                </a:solidFill>
              </a:rPr>
              <a:t>些用戶適合</a:t>
            </a:r>
            <a:r>
              <a:rPr lang="en-US" dirty="0" err="1">
                <a:solidFill>
                  <a:srgbClr val="9966FF"/>
                </a:solidFill>
              </a:rPr>
              <a:t>Premium版本</a:t>
            </a:r>
            <a:endParaRPr dirty="0">
              <a:solidFill>
                <a:srgbClr val="9966FF"/>
              </a:solidFill>
            </a:endParaRPr>
          </a:p>
        </p:txBody>
      </p:sp>
      <p:sp>
        <p:nvSpPr>
          <p:cNvPr id="304" name="Google Shape;304;gaee4360e06_0_392"/>
          <p:cNvSpPr txBox="1">
            <a:spLocks noGrp="1"/>
          </p:cNvSpPr>
          <p:nvPr>
            <p:ph type="body" idx="1"/>
          </p:nvPr>
        </p:nvSpPr>
        <p:spPr>
          <a:xfrm>
            <a:off x="514679" y="965515"/>
            <a:ext cx="8448166" cy="4691170"/>
          </a:xfrm>
          <a:prstGeom prst="rect">
            <a:avLst/>
          </a:prstGeom>
        </p:spPr>
        <p:txBody>
          <a:bodyPr spcFirstLastPara="1" wrap="square" lIns="91425" tIns="45700" rIns="91425" bIns="45700" anchor="t" anchorCtr="0">
            <a:noAutofit/>
          </a:bodyPr>
          <a:lstStyle/>
          <a:p>
            <a:pPr marL="457200" lvl="0" indent="-387350" algn="l" rtl="0">
              <a:lnSpc>
                <a:spcPct val="200000"/>
              </a:lnSpc>
              <a:spcBef>
                <a:spcPts val="1000"/>
              </a:spcBef>
              <a:spcAft>
                <a:spcPts val="0"/>
              </a:spcAft>
              <a:buSzPts val="2500"/>
              <a:buChar char="●"/>
            </a:pPr>
            <a:r>
              <a:rPr lang="en-US" sz="2600" dirty="0"/>
              <a:t>如果您的團隊多於15人</a:t>
            </a:r>
            <a:endParaRPr sz="2600" dirty="0"/>
          </a:p>
          <a:p>
            <a:pPr marL="457200" lvl="0" indent="-387350" algn="l" rtl="0">
              <a:lnSpc>
                <a:spcPct val="200000"/>
              </a:lnSpc>
              <a:spcBef>
                <a:spcPts val="0"/>
              </a:spcBef>
              <a:spcAft>
                <a:spcPts val="0"/>
              </a:spcAft>
              <a:buSzPts val="2500"/>
              <a:buChar char="●"/>
            </a:pPr>
            <a:r>
              <a:rPr lang="en-US" sz="2600" dirty="0" err="1"/>
              <a:t>如果您是位專案經理</a:t>
            </a:r>
            <a:r>
              <a:rPr lang="en-US" sz="2600" dirty="0"/>
              <a:t>(</a:t>
            </a:r>
            <a:r>
              <a:rPr lang="en-US" sz="2600" dirty="0" err="1"/>
              <a:t>或你的工作包含了專案管理</a:t>
            </a:r>
            <a:r>
              <a:rPr lang="en-US" sz="2600" dirty="0"/>
              <a:t>)</a:t>
            </a:r>
            <a:endParaRPr sz="2600" dirty="0"/>
          </a:p>
          <a:p>
            <a:pPr marL="457200" lvl="0" indent="-387350" algn="l" rtl="0">
              <a:lnSpc>
                <a:spcPct val="200000"/>
              </a:lnSpc>
              <a:spcBef>
                <a:spcPts val="0"/>
              </a:spcBef>
              <a:spcAft>
                <a:spcPts val="0"/>
              </a:spcAft>
              <a:buSzPts val="2500"/>
              <a:buChar char="●"/>
            </a:pPr>
            <a:r>
              <a:rPr lang="en-US" sz="2600" dirty="0" err="1"/>
              <a:t>如果您需要報告專案進度</a:t>
            </a:r>
            <a:endParaRPr sz="2600" dirty="0"/>
          </a:p>
          <a:p>
            <a:pPr marL="457200" lvl="0" indent="-387350" algn="l" rtl="0">
              <a:lnSpc>
                <a:spcPct val="200000"/>
              </a:lnSpc>
              <a:spcBef>
                <a:spcPts val="0"/>
              </a:spcBef>
              <a:spcAft>
                <a:spcPts val="0"/>
              </a:spcAft>
              <a:buSzPts val="2500"/>
              <a:buChar char="●"/>
            </a:pPr>
            <a:r>
              <a:rPr lang="en-US" sz="2600" dirty="0" err="1"/>
              <a:t>如果您需要定期重複項目或流程</a:t>
            </a:r>
            <a:r>
              <a:rPr lang="en-US" sz="2600" dirty="0"/>
              <a:t>(</a:t>
            </a:r>
            <a:r>
              <a:rPr lang="en-US" sz="2600" dirty="0" err="1"/>
              <a:t>模板化工作</a:t>
            </a:r>
            <a:r>
              <a:rPr lang="en-US" sz="2600" dirty="0"/>
              <a:t>)</a:t>
            </a:r>
            <a:endParaRPr sz="2600" dirty="0"/>
          </a:p>
          <a:p>
            <a:pPr marL="457200" lvl="0" indent="-387350" algn="l" rtl="0">
              <a:lnSpc>
                <a:spcPct val="200000"/>
              </a:lnSpc>
              <a:spcBef>
                <a:spcPts val="0"/>
              </a:spcBef>
              <a:spcAft>
                <a:spcPts val="0"/>
              </a:spcAft>
              <a:buSzPts val="2500"/>
              <a:buChar char="●"/>
            </a:pPr>
            <a:r>
              <a:rPr lang="en-US" sz="2600" dirty="0" err="1"/>
              <a:t>如果您的組織包含了不同團隊</a:t>
            </a:r>
            <a:endParaRPr sz="2600" dirty="0"/>
          </a:p>
        </p:txBody>
      </p:sp>
      <p:sp>
        <p:nvSpPr>
          <p:cNvPr id="305" name="Google Shape;305;gaee4360e06_0_392"/>
          <p:cNvSpPr txBox="1">
            <a:spLocks noGrp="1"/>
          </p:cNvSpPr>
          <p:nvPr>
            <p:ph type="sldNum" idx="12"/>
          </p:nvPr>
        </p:nvSpPr>
        <p:spPr>
          <a:xfrm>
            <a:off x="680400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pic>
        <p:nvPicPr>
          <p:cNvPr id="306" name="Google Shape;306;gaee4360e06_0_392"/>
          <p:cNvPicPr preferRelativeResize="0"/>
          <p:nvPr/>
        </p:nvPicPr>
        <p:blipFill rotWithShape="1">
          <a:blip r:embed="rId4">
            <a:alphaModFix/>
          </a:blip>
          <a:srcRect l="42219" t="16601" r="53778" b="32875"/>
          <a:stretch/>
        </p:blipFill>
        <p:spPr>
          <a:xfrm>
            <a:off x="360000" y="1333732"/>
            <a:ext cx="534474" cy="382477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2"/>
          <p:cNvSpPr txBox="1">
            <a:spLocks noGrp="1"/>
          </p:cNvSpPr>
          <p:nvPr>
            <p:ph type="body" idx="1"/>
          </p:nvPr>
        </p:nvSpPr>
        <p:spPr>
          <a:xfrm>
            <a:off x="360000" y="1546790"/>
            <a:ext cx="8501400" cy="45428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Font typeface="Arial"/>
              <a:buNone/>
            </a:pPr>
            <a:endParaRPr/>
          </a:p>
        </p:txBody>
      </p:sp>
      <p:sp>
        <p:nvSpPr>
          <p:cNvPr id="317" name="Google Shape;317;p22"/>
          <p:cNvSpPr txBox="1">
            <a:spLocks noGrp="1"/>
          </p:cNvSpPr>
          <p:nvPr>
            <p:ph type="dt" idx="10"/>
          </p:nvPr>
        </p:nvSpPr>
        <p:spPr>
          <a:xfrm>
            <a:off x="360000" y="6354630"/>
            <a:ext cx="20574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2020/11/17</a:t>
            </a:r>
            <a:endParaRPr/>
          </a:p>
        </p:txBody>
      </p:sp>
      <p:sp>
        <p:nvSpPr>
          <p:cNvPr id="318" name="Google Shape;318;p22"/>
          <p:cNvSpPr txBox="1">
            <a:spLocks noGrp="1"/>
          </p:cNvSpPr>
          <p:nvPr>
            <p:ph type="sldNum" idx="12"/>
          </p:nvPr>
        </p:nvSpPr>
        <p:spPr>
          <a:xfrm>
            <a:off x="680400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319" name="Google Shape;319;p22"/>
          <p:cNvPicPr preferRelativeResize="0"/>
          <p:nvPr/>
        </p:nvPicPr>
        <p:blipFill rotWithShape="1">
          <a:blip r:embed="rId3">
            <a:alphaModFix/>
          </a:blip>
          <a:srcRect/>
          <a:stretch/>
        </p:blipFill>
        <p:spPr>
          <a:xfrm>
            <a:off x="360000" y="1280091"/>
            <a:ext cx="8501400" cy="480826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3"/>
          <p:cNvSpPr txBox="1">
            <a:spLocks noGrp="1"/>
          </p:cNvSpPr>
          <p:nvPr>
            <p:ph type="body" idx="1"/>
          </p:nvPr>
        </p:nvSpPr>
        <p:spPr>
          <a:xfrm>
            <a:off x="360000" y="1546790"/>
            <a:ext cx="8501400" cy="45428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Font typeface="Arial"/>
              <a:buNone/>
            </a:pPr>
            <a:endParaRPr/>
          </a:p>
        </p:txBody>
      </p:sp>
      <p:sp>
        <p:nvSpPr>
          <p:cNvPr id="325" name="Google Shape;325;p23"/>
          <p:cNvSpPr txBox="1">
            <a:spLocks noGrp="1"/>
          </p:cNvSpPr>
          <p:nvPr>
            <p:ph type="dt" idx="10"/>
          </p:nvPr>
        </p:nvSpPr>
        <p:spPr>
          <a:xfrm>
            <a:off x="360000" y="6354630"/>
            <a:ext cx="20574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2020/11/17</a:t>
            </a:r>
            <a:endParaRPr/>
          </a:p>
        </p:txBody>
      </p:sp>
      <p:sp>
        <p:nvSpPr>
          <p:cNvPr id="326" name="Google Shape;326;p23"/>
          <p:cNvSpPr txBox="1">
            <a:spLocks noGrp="1"/>
          </p:cNvSpPr>
          <p:nvPr>
            <p:ph type="sldNum" idx="12"/>
          </p:nvPr>
        </p:nvSpPr>
        <p:spPr>
          <a:xfrm>
            <a:off x="680400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327" name="Google Shape;327;p23"/>
          <p:cNvPicPr preferRelativeResize="0"/>
          <p:nvPr/>
        </p:nvPicPr>
        <p:blipFill rotWithShape="1">
          <a:blip r:embed="rId3">
            <a:alphaModFix/>
          </a:blip>
          <a:srcRect/>
          <a:stretch/>
        </p:blipFill>
        <p:spPr>
          <a:xfrm>
            <a:off x="305800" y="1311250"/>
            <a:ext cx="8609800" cy="4778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p24"/>
          <p:cNvPicPr preferRelativeResize="0"/>
          <p:nvPr/>
        </p:nvPicPr>
        <p:blipFill rotWithShape="1">
          <a:blip r:embed="rId3">
            <a:alphaModFix/>
          </a:blip>
          <a:srcRect b="2047"/>
          <a:stretch/>
        </p:blipFill>
        <p:spPr>
          <a:xfrm>
            <a:off x="500400" y="1280100"/>
            <a:ext cx="8229600" cy="4533526"/>
          </a:xfrm>
          <a:prstGeom prst="rect">
            <a:avLst/>
          </a:prstGeom>
          <a:noFill/>
          <a:ln>
            <a:noFill/>
          </a:ln>
        </p:spPr>
      </p:pic>
      <p:sp>
        <p:nvSpPr>
          <p:cNvPr id="333" name="Google Shape;333;p24"/>
          <p:cNvSpPr txBox="1"/>
          <p:nvPr/>
        </p:nvSpPr>
        <p:spPr>
          <a:xfrm>
            <a:off x="4289400" y="1682111"/>
            <a:ext cx="4572000" cy="40320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i="0">
                <a:solidFill>
                  <a:srgbClr val="646F79"/>
                </a:solidFill>
                <a:latin typeface="Arial"/>
                <a:ea typeface="Arial"/>
                <a:cs typeface="Arial"/>
                <a:sym typeface="Arial"/>
              </a:rPr>
              <a:t>Portfolios</a:t>
            </a:r>
            <a:endParaRPr/>
          </a:p>
          <a:p>
            <a:pPr marL="0" marR="0" lvl="0" indent="0" algn="l" rtl="0">
              <a:spcBef>
                <a:spcPts val="0"/>
              </a:spcBef>
              <a:spcAft>
                <a:spcPts val="0"/>
              </a:spcAft>
              <a:buNone/>
            </a:pPr>
            <a:endParaRPr sz="1600" b="0" i="0">
              <a:solidFill>
                <a:srgbClr val="646F79"/>
              </a:solidFill>
              <a:latin typeface="Arial"/>
              <a:ea typeface="Arial"/>
              <a:cs typeface="Arial"/>
              <a:sym typeface="Arial"/>
            </a:endParaRPr>
          </a:p>
          <a:p>
            <a:pPr marL="0" marR="0" lvl="0" indent="0" algn="l" rtl="0">
              <a:spcBef>
                <a:spcPts val="0"/>
              </a:spcBef>
              <a:spcAft>
                <a:spcPts val="0"/>
              </a:spcAft>
              <a:buNone/>
            </a:pPr>
            <a:r>
              <a:rPr lang="en-US" sz="1600">
                <a:solidFill>
                  <a:srgbClr val="646F79"/>
                </a:solidFill>
              </a:rPr>
              <a:t>Goals </a:t>
            </a:r>
            <a:r>
              <a:rPr lang="en-US" sz="1600" cap="none">
                <a:solidFill>
                  <a:srgbClr val="FFFFFF"/>
                </a:solidFill>
                <a:latin typeface="Arial"/>
                <a:ea typeface="Arial"/>
                <a:cs typeface="Arial"/>
                <a:sym typeface="Arial"/>
              </a:rPr>
              <a:t>NE</a:t>
            </a:r>
            <a:endParaRPr sz="1600" b="0" i="0">
              <a:solidFill>
                <a:srgbClr val="646F79"/>
              </a:solidFill>
              <a:latin typeface="Arial"/>
              <a:ea typeface="Arial"/>
              <a:cs typeface="Arial"/>
              <a:sym typeface="Arial"/>
            </a:endParaRPr>
          </a:p>
          <a:p>
            <a:pPr marL="0" marR="0" lvl="0" indent="0" algn="l" rtl="0">
              <a:spcBef>
                <a:spcPts val="0"/>
              </a:spcBef>
              <a:spcAft>
                <a:spcPts val="0"/>
              </a:spcAft>
              <a:buNone/>
            </a:pPr>
            <a:endParaRPr sz="1600" b="0" i="0">
              <a:solidFill>
                <a:srgbClr val="646F79"/>
              </a:solidFill>
              <a:latin typeface="Arial"/>
              <a:ea typeface="Arial"/>
              <a:cs typeface="Arial"/>
              <a:sym typeface="Arial"/>
            </a:endParaRPr>
          </a:p>
          <a:p>
            <a:pPr marL="0" marR="0" lvl="0" indent="0" algn="l" rtl="0">
              <a:spcBef>
                <a:spcPts val="0"/>
              </a:spcBef>
              <a:spcAft>
                <a:spcPts val="0"/>
              </a:spcAft>
              <a:buNone/>
            </a:pPr>
            <a:r>
              <a:rPr lang="en-US" sz="1600" b="0" i="0">
                <a:solidFill>
                  <a:srgbClr val="646F79"/>
                </a:solidFill>
                <a:latin typeface="Arial"/>
                <a:ea typeface="Arial"/>
                <a:cs typeface="Arial"/>
                <a:sym typeface="Arial"/>
              </a:rPr>
              <a:t>Workload</a:t>
            </a:r>
            <a:endParaRPr/>
          </a:p>
          <a:p>
            <a:pPr marL="0" marR="0" lvl="0" indent="0" algn="l" rtl="0">
              <a:spcBef>
                <a:spcPts val="0"/>
              </a:spcBef>
              <a:spcAft>
                <a:spcPts val="0"/>
              </a:spcAft>
              <a:buNone/>
            </a:pPr>
            <a:endParaRPr sz="1600" b="0" i="0">
              <a:solidFill>
                <a:srgbClr val="646F79"/>
              </a:solidFill>
              <a:latin typeface="Arial"/>
              <a:ea typeface="Arial"/>
              <a:cs typeface="Arial"/>
              <a:sym typeface="Arial"/>
            </a:endParaRPr>
          </a:p>
          <a:p>
            <a:pPr marL="0" marR="0" lvl="0" indent="0" algn="l" rtl="0">
              <a:spcBef>
                <a:spcPts val="0"/>
              </a:spcBef>
              <a:spcAft>
                <a:spcPts val="0"/>
              </a:spcAft>
              <a:buNone/>
            </a:pPr>
            <a:r>
              <a:rPr lang="en-US" sz="1600" b="0" i="0">
                <a:solidFill>
                  <a:srgbClr val="646F79"/>
                </a:solidFill>
                <a:latin typeface="Arial"/>
                <a:ea typeface="Arial"/>
                <a:cs typeface="Arial"/>
                <a:sym typeface="Arial"/>
              </a:rPr>
              <a:t>Custom rules builder</a:t>
            </a:r>
            <a:endParaRPr/>
          </a:p>
          <a:p>
            <a:pPr marL="0" marR="0" lvl="0" indent="0" algn="l" rtl="0">
              <a:spcBef>
                <a:spcPts val="0"/>
              </a:spcBef>
              <a:spcAft>
                <a:spcPts val="0"/>
              </a:spcAft>
              <a:buNone/>
            </a:pPr>
            <a:endParaRPr sz="1600" b="0" i="0">
              <a:solidFill>
                <a:srgbClr val="646F79"/>
              </a:solidFill>
              <a:latin typeface="Arial"/>
              <a:ea typeface="Arial"/>
              <a:cs typeface="Arial"/>
              <a:sym typeface="Arial"/>
            </a:endParaRPr>
          </a:p>
          <a:p>
            <a:pPr marL="0" marR="0" lvl="0" indent="0" algn="l" rtl="0">
              <a:spcBef>
                <a:spcPts val="0"/>
              </a:spcBef>
              <a:spcAft>
                <a:spcPts val="0"/>
              </a:spcAft>
              <a:buNone/>
            </a:pPr>
            <a:r>
              <a:rPr lang="en-US" sz="1600" b="0" i="0">
                <a:solidFill>
                  <a:srgbClr val="646F79"/>
                </a:solidFill>
                <a:latin typeface="Arial"/>
                <a:ea typeface="Arial"/>
                <a:cs typeface="Arial"/>
                <a:sym typeface="Arial"/>
              </a:rPr>
              <a:t>Approvals</a:t>
            </a:r>
            <a:endParaRPr/>
          </a:p>
          <a:p>
            <a:pPr marL="0" marR="0" lvl="0" indent="0" algn="l" rtl="0">
              <a:spcBef>
                <a:spcPts val="0"/>
              </a:spcBef>
              <a:spcAft>
                <a:spcPts val="0"/>
              </a:spcAft>
              <a:buNone/>
            </a:pPr>
            <a:endParaRPr sz="1600" b="0" i="0">
              <a:solidFill>
                <a:srgbClr val="646F79"/>
              </a:solidFill>
              <a:latin typeface="Arial"/>
              <a:ea typeface="Arial"/>
              <a:cs typeface="Arial"/>
              <a:sym typeface="Arial"/>
            </a:endParaRPr>
          </a:p>
          <a:p>
            <a:pPr marL="0" marR="0" lvl="0" indent="0" algn="l" rtl="0">
              <a:spcBef>
                <a:spcPts val="0"/>
              </a:spcBef>
              <a:spcAft>
                <a:spcPts val="0"/>
              </a:spcAft>
              <a:buNone/>
            </a:pPr>
            <a:r>
              <a:rPr lang="en-US" sz="1600" b="0" i="0">
                <a:solidFill>
                  <a:srgbClr val="646F79"/>
                </a:solidFill>
                <a:latin typeface="Arial"/>
                <a:ea typeface="Arial"/>
                <a:cs typeface="Arial"/>
                <a:sym typeface="Arial"/>
              </a:rPr>
              <a:t>Proofing</a:t>
            </a:r>
            <a:endParaRPr/>
          </a:p>
          <a:p>
            <a:pPr marL="0" marR="0" lvl="0" indent="0" algn="l" rtl="0">
              <a:spcBef>
                <a:spcPts val="0"/>
              </a:spcBef>
              <a:spcAft>
                <a:spcPts val="0"/>
              </a:spcAft>
              <a:buNone/>
            </a:pPr>
            <a:endParaRPr sz="1600" b="0" i="0">
              <a:solidFill>
                <a:srgbClr val="646F79"/>
              </a:solidFill>
              <a:latin typeface="Arial"/>
              <a:ea typeface="Arial"/>
              <a:cs typeface="Arial"/>
              <a:sym typeface="Arial"/>
            </a:endParaRPr>
          </a:p>
          <a:p>
            <a:pPr marL="0" marR="0" lvl="0" indent="0" algn="l" rtl="0">
              <a:spcBef>
                <a:spcPts val="0"/>
              </a:spcBef>
              <a:spcAft>
                <a:spcPts val="0"/>
              </a:spcAft>
              <a:buNone/>
            </a:pPr>
            <a:r>
              <a:rPr lang="en-US" sz="1600" b="0" i="0">
                <a:solidFill>
                  <a:srgbClr val="646F79"/>
                </a:solidFill>
                <a:latin typeface="Arial"/>
                <a:ea typeface="Arial"/>
                <a:cs typeface="Arial"/>
                <a:sym typeface="Arial"/>
              </a:rPr>
              <a:t>Lock custom fields</a:t>
            </a:r>
            <a:endParaRPr/>
          </a:p>
          <a:p>
            <a:pPr marL="0" marR="0" lvl="0" indent="0" algn="l" rtl="0">
              <a:spcBef>
                <a:spcPts val="0"/>
              </a:spcBef>
              <a:spcAft>
                <a:spcPts val="0"/>
              </a:spcAft>
              <a:buNone/>
            </a:pPr>
            <a:endParaRPr sz="1600" b="0" i="0">
              <a:solidFill>
                <a:srgbClr val="646F79"/>
              </a:solidFill>
              <a:latin typeface="Arial"/>
              <a:ea typeface="Arial"/>
              <a:cs typeface="Arial"/>
              <a:sym typeface="Arial"/>
            </a:endParaRPr>
          </a:p>
          <a:p>
            <a:pPr marL="0" marR="0" lvl="0" indent="0" algn="l" rtl="0">
              <a:spcBef>
                <a:spcPts val="0"/>
              </a:spcBef>
              <a:spcAft>
                <a:spcPts val="0"/>
              </a:spcAft>
              <a:buNone/>
            </a:pPr>
            <a:r>
              <a:rPr lang="en-US" sz="1600" b="0" i="0">
                <a:solidFill>
                  <a:srgbClr val="646F79"/>
                </a:solidFill>
                <a:latin typeface="Arial"/>
                <a:ea typeface="Arial"/>
                <a:cs typeface="Arial"/>
                <a:sym typeface="Arial"/>
              </a:rPr>
              <a:t>Advanced integrations with Salesforce, Adobe Creative Cloud, Tableau, Power BI</a:t>
            </a:r>
            <a:endParaRPr/>
          </a:p>
        </p:txBody>
      </p:sp>
      <p:sp>
        <p:nvSpPr>
          <p:cNvPr id="335" name="Google Shape;335;p24"/>
          <p:cNvSpPr txBox="1">
            <a:spLocks noGrp="1"/>
          </p:cNvSpPr>
          <p:nvPr>
            <p:ph type="dt" idx="10"/>
          </p:nvPr>
        </p:nvSpPr>
        <p:spPr>
          <a:xfrm>
            <a:off x="360000" y="6354630"/>
            <a:ext cx="20574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2020/11/17</a:t>
            </a:r>
            <a:endParaRPr/>
          </a:p>
        </p:txBody>
      </p:sp>
      <p:sp>
        <p:nvSpPr>
          <p:cNvPr id="336" name="Google Shape;336;p24"/>
          <p:cNvSpPr txBox="1">
            <a:spLocks noGrp="1"/>
          </p:cNvSpPr>
          <p:nvPr>
            <p:ph type="sldNum" idx="12"/>
          </p:nvPr>
        </p:nvSpPr>
        <p:spPr>
          <a:xfrm>
            <a:off x="680400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37" name="Google Shape;337;p24"/>
          <p:cNvPicPr preferRelativeResize="0"/>
          <p:nvPr/>
        </p:nvPicPr>
        <p:blipFill rotWithShape="1">
          <a:blip r:embed="rId4">
            <a:alphaModFix/>
          </a:blip>
          <a:srcRect l="42219" t="58302" r="53779" b="32872"/>
          <a:stretch/>
        </p:blipFill>
        <p:spPr>
          <a:xfrm>
            <a:off x="3949158" y="5201577"/>
            <a:ext cx="340243" cy="425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4370" y="4322680"/>
            <a:ext cx="3869630" cy="2474145"/>
          </a:xfrm>
          <a:prstGeom prst="rect">
            <a:avLst/>
          </a:prstGeom>
          <a:noFill/>
        </p:spPr>
      </p:pic>
      <p:sp>
        <p:nvSpPr>
          <p:cNvPr id="343" name="Google Shape;343;gaee4360e06_0_491"/>
          <p:cNvSpPr txBox="1">
            <a:spLocks noGrp="1"/>
          </p:cNvSpPr>
          <p:nvPr>
            <p:ph type="title"/>
          </p:nvPr>
        </p:nvSpPr>
        <p:spPr>
          <a:xfrm>
            <a:off x="360000" y="449217"/>
            <a:ext cx="8150700" cy="700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zh-TW" altLang="en-US" dirty="0" err="1">
                <a:solidFill>
                  <a:srgbClr val="9966FF"/>
                </a:solidFill>
              </a:rPr>
              <a:t>哪</a:t>
            </a:r>
            <a:r>
              <a:rPr lang="en-US" dirty="0" err="1" smtClean="0">
                <a:solidFill>
                  <a:srgbClr val="9966FF"/>
                </a:solidFill>
              </a:rPr>
              <a:t>些用戶適合</a:t>
            </a:r>
            <a:r>
              <a:rPr lang="en-US" dirty="0" err="1">
                <a:solidFill>
                  <a:srgbClr val="9966FF"/>
                </a:solidFill>
              </a:rPr>
              <a:t>Business版本</a:t>
            </a:r>
            <a:endParaRPr dirty="0">
              <a:solidFill>
                <a:srgbClr val="9966FF"/>
              </a:solidFill>
            </a:endParaRPr>
          </a:p>
        </p:txBody>
      </p:sp>
      <p:sp>
        <p:nvSpPr>
          <p:cNvPr id="344" name="Google Shape;344;gaee4360e06_0_491"/>
          <p:cNvSpPr txBox="1">
            <a:spLocks noGrp="1"/>
          </p:cNvSpPr>
          <p:nvPr>
            <p:ph type="body" idx="1"/>
          </p:nvPr>
        </p:nvSpPr>
        <p:spPr>
          <a:xfrm>
            <a:off x="456600" y="872317"/>
            <a:ext cx="8501400" cy="4542900"/>
          </a:xfrm>
          <a:prstGeom prst="rect">
            <a:avLst/>
          </a:prstGeom>
        </p:spPr>
        <p:txBody>
          <a:bodyPr spcFirstLastPara="1" wrap="square" lIns="91425" tIns="45700" rIns="91425" bIns="45700" anchor="t" anchorCtr="0">
            <a:noAutofit/>
          </a:bodyPr>
          <a:lstStyle/>
          <a:p>
            <a:pPr marL="457200" lvl="0" indent="-387350" algn="l" rtl="0">
              <a:lnSpc>
                <a:spcPct val="200000"/>
              </a:lnSpc>
              <a:spcBef>
                <a:spcPts val="1000"/>
              </a:spcBef>
              <a:spcAft>
                <a:spcPts val="0"/>
              </a:spcAft>
              <a:buSzPts val="2500"/>
              <a:buChar char="●"/>
            </a:pPr>
            <a:r>
              <a:rPr lang="en-US" sz="2500" dirty="0" err="1"/>
              <a:t>如果您是需要計畫和管理工作的專案經理、團隊負責人或部門主管</a:t>
            </a:r>
            <a:endParaRPr sz="2500" dirty="0"/>
          </a:p>
          <a:p>
            <a:pPr marL="457200" lvl="0" indent="-387350" algn="l" rtl="0">
              <a:lnSpc>
                <a:spcPct val="200000"/>
              </a:lnSpc>
              <a:spcBef>
                <a:spcPts val="0"/>
              </a:spcBef>
              <a:spcAft>
                <a:spcPts val="0"/>
              </a:spcAft>
              <a:buSzPts val="2500"/>
              <a:buChar char="●"/>
            </a:pPr>
            <a:r>
              <a:rPr lang="en-US" sz="2500" dirty="0" err="1"/>
              <a:t>如果您的工作內容包含跟主管報告工作進度</a:t>
            </a:r>
            <a:endParaRPr sz="2500" dirty="0"/>
          </a:p>
          <a:p>
            <a:pPr marL="457200" lvl="0" indent="-387350" algn="l" rtl="0">
              <a:lnSpc>
                <a:spcPct val="200000"/>
              </a:lnSpc>
              <a:spcBef>
                <a:spcPts val="0"/>
              </a:spcBef>
              <a:spcAft>
                <a:spcPts val="0"/>
              </a:spcAft>
              <a:buSzPts val="2500"/>
              <a:buChar char="●"/>
            </a:pPr>
            <a:r>
              <a:rPr lang="en-US" sz="2500" dirty="0" err="1"/>
              <a:t>如果您負責計畫和管理團隊的工作量和時間表</a:t>
            </a:r>
            <a:endParaRPr sz="2500" dirty="0"/>
          </a:p>
          <a:p>
            <a:pPr marL="457200" lvl="0" indent="-387350" algn="l" rtl="0">
              <a:lnSpc>
                <a:spcPct val="200000"/>
              </a:lnSpc>
              <a:spcBef>
                <a:spcPts val="0"/>
              </a:spcBef>
              <a:spcAft>
                <a:spcPts val="0"/>
              </a:spcAft>
              <a:buSzPts val="2500"/>
              <a:buChar char="●"/>
            </a:pPr>
            <a:r>
              <a:rPr lang="en-US" sz="2500" dirty="0" err="1"/>
              <a:t>如果您打算在整個公司或跨部門使用Asana</a:t>
            </a:r>
            <a:endParaRPr sz="2500" dirty="0"/>
          </a:p>
          <a:p>
            <a:pPr marL="457200" lvl="0" indent="-387350" algn="l" rtl="0">
              <a:lnSpc>
                <a:spcPct val="200000"/>
              </a:lnSpc>
              <a:spcBef>
                <a:spcPts val="0"/>
              </a:spcBef>
              <a:spcAft>
                <a:spcPts val="0"/>
              </a:spcAft>
              <a:buSzPts val="2500"/>
              <a:buChar char="●"/>
            </a:pPr>
            <a:r>
              <a:rPr lang="en-US" sz="2500" dirty="0" err="1" smtClean="0"/>
              <a:t>如果您的公司正在進行大型項目或使用OKR目標管理</a:t>
            </a:r>
            <a:endParaRPr sz="2500" dirty="0"/>
          </a:p>
        </p:txBody>
      </p:sp>
      <p:sp>
        <p:nvSpPr>
          <p:cNvPr id="345" name="Google Shape;345;gaee4360e06_0_491"/>
          <p:cNvSpPr txBox="1">
            <a:spLocks noGrp="1"/>
          </p:cNvSpPr>
          <p:nvPr>
            <p:ph type="sldNum" idx="12"/>
          </p:nvPr>
        </p:nvSpPr>
        <p:spPr>
          <a:xfrm>
            <a:off x="680400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pic>
        <p:nvPicPr>
          <p:cNvPr id="346" name="Google Shape;346;gaee4360e06_0_491"/>
          <p:cNvPicPr preferRelativeResize="0"/>
          <p:nvPr/>
        </p:nvPicPr>
        <p:blipFill rotWithShape="1">
          <a:blip r:embed="rId4">
            <a:alphaModFix/>
          </a:blip>
          <a:srcRect l="42219" t="25064" r="53846" b="32874"/>
          <a:stretch/>
        </p:blipFill>
        <p:spPr>
          <a:xfrm>
            <a:off x="360000" y="2520112"/>
            <a:ext cx="525424" cy="3184175"/>
          </a:xfrm>
          <a:prstGeom prst="rect">
            <a:avLst/>
          </a:prstGeom>
          <a:noFill/>
          <a:ln>
            <a:noFill/>
          </a:ln>
        </p:spPr>
      </p:pic>
      <p:pic>
        <p:nvPicPr>
          <p:cNvPr id="347" name="Google Shape;347;gaee4360e06_0_491"/>
          <p:cNvPicPr preferRelativeResize="0"/>
          <p:nvPr/>
        </p:nvPicPr>
        <p:blipFill rotWithShape="1">
          <a:blip r:embed="rId4">
            <a:alphaModFix/>
          </a:blip>
          <a:srcRect l="42219" t="16601" r="53778" b="75703"/>
          <a:stretch/>
        </p:blipFill>
        <p:spPr>
          <a:xfrm>
            <a:off x="355475" y="1241862"/>
            <a:ext cx="534474" cy="582549"/>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rotWithShape="1">
          <a:blip r:embed="rId2">
            <a:extLst>
              <a:ext uri="{28A0092B-C50C-407E-A947-70E740481C1C}">
                <a14:useLocalDpi xmlns:a14="http://schemas.microsoft.com/office/drawing/2010/main" val="0"/>
              </a:ext>
            </a:extLst>
          </a:blip>
          <a:srcRect l="14518" t="6273" r="13803" b="11859"/>
          <a:stretch/>
        </p:blipFill>
        <p:spPr>
          <a:xfrm>
            <a:off x="0" y="785907"/>
            <a:ext cx="5733288" cy="4133088"/>
          </a:xfrm>
          <a:prstGeom prst="rect">
            <a:avLst/>
          </a:prstGeom>
        </p:spPr>
      </p:pic>
      <p:sp>
        <p:nvSpPr>
          <p:cNvPr id="4" name="投影片編號版面配置區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pic>
        <p:nvPicPr>
          <p:cNvPr id="5" name="圖片 4"/>
          <p:cNvPicPr>
            <a:picLocks noChangeAspect="1"/>
          </p:cNvPicPr>
          <p:nvPr/>
        </p:nvPicPr>
        <p:blipFill rotWithShape="1">
          <a:blip r:embed="rId3">
            <a:extLst>
              <a:ext uri="{28A0092B-C50C-407E-A947-70E740481C1C}">
                <a14:useLocalDpi xmlns:a14="http://schemas.microsoft.com/office/drawing/2010/main" val="0"/>
              </a:ext>
            </a:extLst>
          </a:blip>
          <a:srcRect l="58143" t="30888" r="6624" b="31015"/>
          <a:stretch/>
        </p:blipFill>
        <p:spPr>
          <a:xfrm>
            <a:off x="4824460" y="3703319"/>
            <a:ext cx="4128380" cy="2511077"/>
          </a:xfrm>
          <a:prstGeom prst="rect">
            <a:avLst/>
          </a:prstGeom>
        </p:spPr>
      </p:pic>
      <p:cxnSp>
        <p:nvCxnSpPr>
          <p:cNvPr id="6" name="直線單箭頭接點 5"/>
          <p:cNvCxnSpPr/>
          <p:nvPr/>
        </p:nvCxnSpPr>
        <p:spPr>
          <a:xfrm>
            <a:off x="4050792" y="3273552"/>
            <a:ext cx="1000503" cy="287812"/>
          </a:xfrm>
          <a:prstGeom prst="straightConnector1">
            <a:avLst/>
          </a:prstGeom>
          <a:ln w="57150">
            <a:solidFill>
              <a:schemeClr val="tx1">
                <a:lumMod val="50000"/>
                <a:lumOff val="50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pic>
        <p:nvPicPr>
          <p:cNvPr id="8" name="圖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6560" y="1197122"/>
            <a:ext cx="3164140" cy="2421591"/>
          </a:xfrm>
          <a:prstGeom prst="rect">
            <a:avLst/>
          </a:prstGeom>
        </p:spPr>
      </p:pic>
      <p:sp>
        <p:nvSpPr>
          <p:cNvPr id="10" name="Google Shape;343;gaee4360e06_0_491"/>
          <p:cNvSpPr txBox="1">
            <a:spLocks/>
          </p:cNvSpPr>
          <p:nvPr/>
        </p:nvSpPr>
        <p:spPr>
          <a:xfrm>
            <a:off x="360000" y="449217"/>
            <a:ext cx="8150700" cy="7002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0000"/>
              </a:buClr>
              <a:buSzPts val="2800"/>
              <a:buFont typeface="Microsoft JhengHei"/>
              <a:buNone/>
              <a:defRPr sz="2800" b="1" i="0" u="none" strike="noStrike" cap="none">
                <a:solidFill>
                  <a:srgbClr val="FF0000"/>
                </a:solidFill>
                <a:latin typeface="Microsoft JhengHei"/>
                <a:ea typeface="Microsoft JhengHei"/>
                <a:cs typeface="Microsoft JhengHei"/>
                <a:sym typeface="Microsoft JhengHe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dk1"/>
              </a:buClr>
              <a:buSzPts val="1100"/>
            </a:pPr>
            <a:r>
              <a:rPr lang="en-US" altLang="zh-TW" dirty="0" smtClean="0">
                <a:solidFill>
                  <a:srgbClr val="9966FF"/>
                </a:solidFill>
              </a:rPr>
              <a:t>Portfolio</a:t>
            </a:r>
            <a:endParaRPr lang="en-US" dirty="0">
              <a:solidFill>
                <a:srgbClr val="9966FF"/>
              </a:solidFill>
            </a:endParaRPr>
          </a:p>
        </p:txBody>
      </p:sp>
    </p:spTree>
    <p:extLst>
      <p:ext uri="{BB962C8B-B14F-4D97-AF65-F5344CB8AC3E}">
        <p14:creationId xmlns:p14="http://schemas.microsoft.com/office/powerpoint/2010/main" val="23010789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5"/>
          <p:cNvSpPr txBox="1">
            <a:spLocks noGrp="1"/>
          </p:cNvSpPr>
          <p:nvPr>
            <p:ph type="dt" idx="10"/>
          </p:nvPr>
        </p:nvSpPr>
        <p:spPr>
          <a:xfrm>
            <a:off x="360000" y="6354630"/>
            <a:ext cx="20574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2020/11/17</a:t>
            </a:r>
            <a:endParaRPr/>
          </a:p>
        </p:txBody>
      </p:sp>
      <p:sp>
        <p:nvSpPr>
          <p:cNvPr id="358" name="Google Shape;358;p25"/>
          <p:cNvSpPr txBox="1">
            <a:spLocks noGrp="1"/>
          </p:cNvSpPr>
          <p:nvPr>
            <p:ph type="sldNum" idx="12"/>
          </p:nvPr>
        </p:nvSpPr>
        <p:spPr>
          <a:xfrm>
            <a:off x="680400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359" name="Google Shape;359;p25"/>
          <p:cNvPicPr preferRelativeResize="0"/>
          <p:nvPr/>
        </p:nvPicPr>
        <p:blipFill rotWithShape="1">
          <a:blip r:embed="rId3">
            <a:alphaModFix/>
          </a:blip>
          <a:srcRect/>
          <a:stretch/>
        </p:blipFill>
        <p:spPr>
          <a:xfrm>
            <a:off x="360000" y="1493145"/>
            <a:ext cx="8355650" cy="44810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6"/>
          <p:cNvSpPr txBox="1">
            <a:spLocks noGrp="1"/>
          </p:cNvSpPr>
          <p:nvPr>
            <p:ph type="dt" idx="10"/>
          </p:nvPr>
        </p:nvSpPr>
        <p:spPr>
          <a:xfrm>
            <a:off x="360000" y="6354630"/>
            <a:ext cx="20574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2020/11/17</a:t>
            </a:r>
            <a:endParaRPr/>
          </a:p>
        </p:txBody>
      </p:sp>
      <p:sp>
        <p:nvSpPr>
          <p:cNvPr id="365" name="Google Shape;365;p26"/>
          <p:cNvSpPr txBox="1">
            <a:spLocks noGrp="1"/>
          </p:cNvSpPr>
          <p:nvPr>
            <p:ph type="sldNum" idx="12"/>
          </p:nvPr>
        </p:nvSpPr>
        <p:spPr>
          <a:xfrm>
            <a:off x="680400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pic>
        <p:nvPicPr>
          <p:cNvPr id="366" name="Google Shape;366;p26"/>
          <p:cNvPicPr preferRelativeResize="0"/>
          <p:nvPr/>
        </p:nvPicPr>
        <p:blipFill rotWithShape="1">
          <a:blip r:embed="rId3">
            <a:alphaModFix/>
          </a:blip>
          <a:srcRect b="4933"/>
          <a:stretch/>
        </p:blipFill>
        <p:spPr>
          <a:xfrm>
            <a:off x="360000" y="1431151"/>
            <a:ext cx="8284998" cy="44126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343;gaee4360e06_0_491"/>
          <p:cNvSpPr txBox="1">
            <a:spLocks/>
          </p:cNvSpPr>
          <p:nvPr/>
        </p:nvSpPr>
        <p:spPr>
          <a:xfrm>
            <a:off x="295992" y="449217"/>
            <a:ext cx="8150700" cy="7002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0000"/>
              </a:buClr>
              <a:buSzPts val="2800"/>
              <a:buFont typeface="Microsoft JhengHei"/>
              <a:buNone/>
              <a:defRPr sz="2800" b="1" i="0" u="none" strike="noStrike" cap="none">
                <a:solidFill>
                  <a:srgbClr val="FF0000"/>
                </a:solidFill>
                <a:latin typeface="Microsoft JhengHei"/>
                <a:ea typeface="Microsoft JhengHei"/>
                <a:cs typeface="Microsoft JhengHei"/>
                <a:sym typeface="Microsoft JhengHe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dk1"/>
              </a:buClr>
              <a:buSzPts val="1100"/>
            </a:pPr>
            <a:r>
              <a:rPr lang="en-US" altLang="zh-TW" dirty="0" smtClean="0">
                <a:solidFill>
                  <a:srgbClr val="9966FF"/>
                </a:solidFill>
              </a:rPr>
              <a:t>Goals</a:t>
            </a:r>
            <a:endParaRPr lang="en-US" dirty="0">
              <a:solidFill>
                <a:srgbClr val="9966FF"/>
              </a:solidFill>
            </a:endParaRPr>
          </a:p>
        </p:txBody>
      </p:sp>
      <p:pic>
        <p:nvPicPr>
          <p:cNvPr id="19" name="圖片 18"/>
          <p:cNvPicPr>
            <a:picLocks noChangeAspect="1"/>
          </p:cNvPicPr>
          <p:nvPr/>
        </p:nvPicPr>
        <p:blipFill rotWithShape="1">
          <a:blip r:embed="rId2">
            <a:extLst>
              <a:ext uri="{BEBA8EAE-BF5A-486C-A8C5-ECC9F3942E4B}">
                <a14:imgProps xmlns:a14="http://schemas.microsoft.com/office/drawing/2010/main">
                  <a14:imgLayer r:embed="rId3">
                    <a14:imgEffect>
                      <a14:backgroundRemoval t="8380" b="94134" l="9250" r="90688">
                        <a14:foregroundMark x1="66313" y1="58194" x2="66313" y2="58194"/>
                      </a14:backgroundRemoval>
                    </a14:imgEffect>
                  </a14:imgLayer>
                </a14:imgProps>
              </a:ext>
              <a:ext uri="{28A0092B-C50C-407E-A947-70E740481C1C}">
                <a14:useLocalDpi xmlns:a14="http://schemas.microsoft.com/office/drawing/2010/main" val="0"/>
              </a:ext>
            </a:extLst>
          </a:blip>
          <a:srcRect l="9500" t="8435" r="9699" b="7989"/>
          <a:stretch/>
        </p:blipFill>
        <p:spPr>
          <a:xfrm>
            <a:off x="4071736" y="449217"/>
            <a:ext cx="5038344" cy="3498157"/>
          </a:xfrm>
          <a:prstGeom prst="rect">
            <a:avLst/>
          </a:prstGeom>
        </p:spPr>
      </p:pic>
      <p:pic>
        <p:nvPicPr>
          <p:cNvPr id="6" name="圖片 5"/>
          <p:cNvPicPr>
            <a:picLocks noChangeAspect="1"/>
          </p:cNvPicPr>
          <p:nvPr/>
        </p:nvPicPr>
        <p:blipFill rotWithShape="1">
          <a:blip r:embed="rId4">
            <a:extLst>
              <a:ext uri="{28A0092B-C50C-407E-A947-70E740481C1C}">
                <a14:useLocalDpi xmlns:a14="http://schemas.microsoft.com/office/drawing/2010/main" val="0"/>
              </a:ext>
            </a:extLst>
          </a:blip>
          <a:srcRect l="14518" t="6273" r="13803" b="11859"/>
          <a:stretch/>
        </p:blipFill>
        <p:spPr>
          <a:xfrm>
            <a:off x="0" y="2146362"/>
            <a:ext cx="5733288" cy="4133088"/>
          </a:xfrm>
          <a:prstGeom prst="rect">
            <a:avLst/>
          </a:prstGeom>
        </p:spPr>
      </p:pic>
      <p:sp>
        <p:nvSpPr>
          <p:cNvPr id="4" name="投影片編號版面配置區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cxnSp>
        <p:nvCxnSpPr>
          <p:cNvPr id="16" name="直線單箭頭接點 15"/>
          <p:cNvCxnSpPr/>
          <p:nvPr/>
        </p:nvCxnSpPr>
        <p:spPr>
          <a:xfrm flipV="1">
            <a:off x="3301513" y="2624726"/>
            <a:ext cx="1183659" cy="522224"/>
          </a:xfrm>
          <a:prstGeom prst="straightConnector1">
            <a:avLst/>
          </a:prstGeom>
          <a:ln w="57150">
            <a:solidFill>
              <a:schemeClr val="tx1">
                <a:lumMod val="50000"/>
                <a:lumOff val="50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0" name="文字方塊 9"/>
          <p:cNvSpPr txBox="1"/>
          <p:nvPr/>
        </p:nvSpPr>
        <p:spPr>
          <a:xfrm>
            <a:off x="5416320" y="4247004"/>
            <a:ext cx="3035808" cy="1569660"/>
          </a:xfrm>
          <a:prstGeom prst="rect">
            <a:avLst/>
          </a:prstGeom>
          <a:noFill/>
        </p:spPr>
        <p:txBody>
          <a:bodyPr wrap="square" rtlCol="0">
            <a:spAutoFit/>
          </a:bodyPr>
          <a:lstStyle/>
          <a:p>
            <a:pPr algn="ctr"/>
            <a:r>
              <a:rPr lang="en-US" altLang="zh-TW" sz="9600" dirty="0" smtClean="0">
                <a:solidFill>
                  <a:srgbClr val="9966FF"/>
                </a:solidFill>
                <a:latin typeface="Franklin Gothic Heavy" panose="020B0903020102020204" pitchFamily="34" charset="0"/>
              </a:rPr>
              <a:t>O</a:t>
            </a:r>
            <a:r>
              <a:rPr lang="en-US" altLang="zh-TW" sz="9600" dirty="0" smtClean="0">
                <a:solidFill>
                  <a:srgbClr val="FF9900"/>
                </a:solidFill>
                <a:latin typeface="Franklin Gothic Heavy" panose="020B0903020102020204" pitchFamily="34" charset="0"/>
              </a:rPr>
              <a:t>K</a:t>
            </a:r>
            <a:r>
              <a:rPr lang="en-US" altLang="zh-TW" sz="9600" dirty="0" smtClean="0">
                <a:solidFill>
                  <a:srgbClr val="FF7C80"/>
                </a:solidFill>
                <a:latin typeface="Franklin Gothic Heavy" panose="020B0903020102020204" pitchFamily="34" charset="0"/>
              </a:rPr>
              <a:t>R</a:t>
            </a:r>
            <a:endParaRPr lang="zh-TW" altLang="en-US" sz="9600" dirty="0">
              <a:solidFill>
                <a:srgbClr val="FF7C80"/>
              </a:solidFill>
              <a:latin typeface="Franklin Gothic Heavy" panose="020B0903020102020204" pitchFamily="34" charset="0"/>
            </a:endParaRPr>
          </a:p>
        </p:txBody>
      </p:sp>
      <p:pic>
        <p:nvPicPr>
          <p:cNvPr id="18" name="圖片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836" y="618309"/>
            <a:ext cx="3571900" cy="1697145"/>
          </a:xfrm>
          <a:prstGeom prst="rect">
            <a:avLst/>
          </a:prstGeom>
        </p:spPr>
      </p:pic>
    </p:spTree>
    <p:extLst>
      <p:ext uri="{BB962C8B-B14F-4D97-AF65-F5344CB8AC3E}">
        <p14:creationId xmlns:p14="http://schemas.microsoft.com/office/powerpoint/2010/main" val="292457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aee4360e06_0_101"/>
          <p:cNvSpPr txBox="1">
            <a:spLocks noGrp="1"/>
          </p:cNvSpPr>
          <p:nvPr>
            <p:ph type="sldNum" idx="12"/>
          </p:nvPr>
        </p:nvSpPr>
        <p:spPr>
          <a:xfrm>
            <a:off x="680400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
        <p:nvSpPr>
          <p:cNvPr id="137" name="Google Shape;137;gaee4360e06_0_101"/>
          <p:cNvSpPr txBox="1">
            <a:spLocks noGrp="1"/>
          </p:cNvSpPr>
          <p:nvPr>
            <p:ph type="title"/>
          </p:nvPr>
        </p:nvSpPr>
        <p:spPr>
          <a:xfrm>
            <a:off x="360000" y="3972866"/>
            <a:ext cx="85014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dirty="0">
                <a:solidFill>
                  <a:schemeClr val="dk1"/>
                </a:solidFill>
                <a:latin typeface="Malgun Gothic" panose="020B0503020000020004" pitchFamily="34" charset="-127"/>
                <a:ea typeface="Malgun Gothic" panose="020B0503020000020004" pitchFamily="34" charset="-127"/>
                <a:cs typeface="Arial"/>
                <a:sym typeface="Arial"/>
              </a:rPr>
              <a:t>DevOps</a:t>
            </a:r>
            <a:r>
              <a:rPr lang="en-US" sz="3600" b="0" dirty="0">
                <a:solidFill>
                  <a:schemeClr val="dk1"/>
                </a:solidFill>
                <a:latin typeface="Malgun Gothic" panose="020B0503020000020004" pitchFamily="34" charset="-127"/>
                <a:ea typeface="Malgun Gothic" panose="020B0503020000020004" pitchFamily="34" charset="-127"/>
                <a:cs typeface="Arial"/>
                <a:sym typeface="Arial"/>
              </a:rPr>
              <a:t> </a:t>
            </a:r>
            <a:endParaRPr dirty="0">
              <a:latin typeface="Malgun Gothic" panose="020B0503020000020004" pitchFamily="34" charset="-127"/>
              <a:ea typeface="Malgun Gothic" panose="020B0503020000020004" pitchFamily="34" charset="-127"/>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sp>
        <p:nvSpPr>
          <p:cNvPr id="5" name="Google Shape;343;gaee4360e06_0_491"/>
          <p:cNvSpPr txBox="1">
            <a:spLocks noGrp="1"/>
          </p:cNvSpPr>
          <p:nvPr>
            <p:ph type="title"/>
          </p:nvPr>
        </p:nvSpPr>
        <p:spPr>
          <a:xfrm>
            <a:off x="362900" y="418026"/>
            <a:ext cx="8150700" cy="700200"/>
          </a:xfrm>
          <a:prstGeom prst="rect">
            <a:avLst/>
          </a:prstGeom>
        </p:spPr>
        <p:txBody>
          <a:bodyPr spcFirstLastPara="1" wrap="square" lIns="91425" tIns="45700" rIns="91425" bIns="45700" anchor="ctr" anchorCtr="0">
            <a:noAutofit/>
          </a:bodyPr>
          <a:lstStyle/>
          <a:p>
            <a:pPr lvl="0">
              <a:buClr>
                <a:schemeClr val="dk1"/>
              </a:buClr>
              <a:buSzPts val="1100"/>
            </a:pPr>
            <a:r>
              <a:rPr lang="zh-TW" altLang="en-US" dirty="0">
                <a:solidFill>
                  <a:srgbClr val="9966FF"/>
                </a:solidFill>
              </a:rPr>
              <a:t>目標與關鍵成果</a:t>
            </a:r>
            <a:r>
              <a:rPr lang="en-US" altLang="zh-TW" dirty="0" smtClean="0">
                <a:solidFill>
                  <a:srgbClr val="9966FF"/>
                </a:solidFill>
              </a:rPr>
              <a:t>OKR (Objective Key Results)</a:t>
            </a:r>
            <a:endParaRPr dirty="0">
              <a:solidFill>
                <a:srgbClr val="9966FF"/>
              </a:solidFill>
            </a:endParaRPr>
          </a:p>
        </p:txBody>
      </p:sp>
      <p:grpSp>
        <p:nvGrpSpPr>
          <p:cNvPr id="8" name="群組 7"/>
          <p:cNvGrpSpPr/>
          <p:nvPr/>
        </p:nvGrpSpPr>
        <p:grpSpPr>
          <a:xfrm>
            <a:off x="1083620" y="1284264"/>
            <a:ext cx="3364992" cy="978408"/>
            <a:chOff x="1490472" y="1307592"/>
            <a:chExt cx="3364992" cy="978408"/>
          </a:xfrm>
        </p:grpSpPr>
        <p:sp>
          <p:nvSpPr>
            <p:cNvPr id="6" name="矩形 5"/>
            <p:cNvSpPr/>
            <p:nvPr/>
          </p:nvSpPr>
          <p:spPr>
            <a:xfrm>
              <a:off x="1517904" y="1307592"/>
              <a:ext cx="3310128" cy="978408"/>
            </a:xfrm>
            <a:prstGeom prst="rect">
              <a:avLst/>
            </a:prstGeom>
            <a:solidFill>
              <a:srgbClr val="BA97FF"/>
            </a:solidFill>
            <a:ln>
              <a:solidFill>
                <a:srgbClr val="BA9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1490472" y="1473630"/>
              <a:ext cx="3364992" cy="646331"/>
            </a:xfrm>
            <a:prstGeom prst="rect">
              <a:avLst/>
            </a:prstGeom>
            <a:noFill/>
          </p:spPr>
          <p:txBody>
            <a:bodyPr wrap="square" rtlCol="0">
              <a:spAutoFit/>
            </a:bodyPr>
            <a:lstStyle/>
            <a:p>
              <a:r>
                <a:rPr lang="en-US" altLang="zh-TW" sz="3600" b="1" dirty="0" smtClean="0">
                  <a:solidFill>
                    <a:schemeClr val="bg1"/>
                  </a:solidFill>
                </a:rPr>
                <a:t>Objective </a:t>
              </a:r>
              <a:r>
                <a:rPr lang="zh-TW" altLang="en-US" sz="3600" b="1" dirty="0" smtClean="0">
                  <a:solidFill>
                    <a:schemeClr val="bg1"/>
                  </a:solidFill>
                </a:rPr>
                <a:t>目標</a:t>
              </a:r>
              <a:endParaRPr lang="zh-TW" altLang="en-US" sz="3600" b="1" dirty="0">
                <a:solidFill>
                  <a:schemeClr val="bg1"/>
                </a:solidFill>
              </a:endParaRPr>
            </a:p>
          </p:txBody>
        </p:sp>
      </p:grpSp>
      <p:grpSp>
        <p:nvGrpSpPr>
          <p:cNvPr id="21" name="群組 20"/>
          <p:cNvGrpSpPr/>
          <p:nvPr/>
        </p:nvGrpSpPr>
        <p:grpSpPr>
          <a:xfrm>
            <a:off x="1081381" y="2985400"/>
            <a:ext cx="3369470" cy="978408"/>
            <a:chOff x="1135474" y="3087900"/>
            <a:chExt cx="3369470" cy="978408"/>
          </a:xfrm>
        </p:grpSpPr>
        <p:sp>
          <p:nvSpPr>
            <p:cNvPr id="9" name="矩形 8"/>
            <p:cNvSpPr/>
            <p:nvPr/>
          </p:nvSpPr>
          <p:spPr>
            <a:xfrm>
              <a:off x="1182812" y="3087900"/>
              <a:ext cx="3322132" cy="978408"/>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a:solidFill>
                    <a:schemeClr val="bg1"/>
                  </a:solidFill>
                </a:ln>
                <a:solidFill>
                  <a:schemeClr val="bg1"/>
                </a:solidFill>
              </a:endParaRPr>
            </a:p>
          </p:txBody>
        </p:sp>
        <p:sp>
          <p:nvSpPr>
            <p:cNvPr id="14" name="文字方塊 13"/>
            <p:cNvSpPr txBox="1"/>
            <p:nvPr/>
          </p:nvSpPr>
          <p:spPr>
            <a:xfrm>
              <a:off x="1135474" y="3100050"/>
              <a:ext cx="3369470" cy="954107"/>
            </a:xfrm>
            <a:prstGeom prst="rect">
              <a:avLst/>
            </a:prstGeom>
            <a:noFill/>
          </p:spPr>
          <p:txBody>
            <a:bodyPr wrap="square" rtlCol="0">
              <a:spAutoFit/>
            </a:bodyPr>
            <a:lstStyle/>
            <a:p>
              <a:pPr algn="ctr"/>
              <a:r>
                <a:rPr lang="en-US" altLang="zh-TW" sz="2800" b="1" dirty="0" smtClean="0">
                  <a:solidFill>
                    <a:schemeClr val="bg1"/>
                  </a:solidFill>
                </a:rPr>
                <a:t>Key Results </a:t>
              </a:r>
            </a:p>
            <a:p>
              <a:pPr algn="ctr"/>
              <a:r>
                <a:rPr lang="zh-TW" altLang="en-US" sz="2800" b="1" dirty="0" smtClean="0">
                  <a:solidFill>
                    <a:schemeClr val="bg1"/>
                  </a:solidFill>
                </a:rPr>
                <a:t>關鍵成果</a:t>
              </a:r>
              <a:endParaRPr lang="zh-TW" altLang="en-US" sz="2800" b="1" dirty="0">
                <a:solidFill>
                  <a:schemeClr val="bg1"/>
                </a:solidFill>
              </a:endParaRPr>
            </a:p>
          </p:txBody>
        </p:sp>
      </p:grpSp>
      <p:grpSp>
        <p:nvGrpSpPr>
          <p:cNvPr id="22" name="群組 21"/>
          <p:cNvGrpSpPr/>
          <p:nvPr/>
        </p:nvGrpSpPr>
        <p:grpSpPr>
          <a:xfrm>
            <a:off x="1017326" y="4686535"/>
            <a:ext cx="3497580" cy="978408"/>
            <a:chOff x="1204722" y="4676178"/>
            <a:chExt cx="3497580" cy="978408"/>
          </a:xfrm>
        </p:grpSpPr>
        <p:sp>
          <p:nvSpPr>
            <p:cNvPr id="16" name="矩形 15"/>
            <p:cNvSpPr/>
            <p:nvPr/>
          </p:nvSpPr>
          <p:spPr>
            <a:xfrm>
              <a:off x="1271016" y="4676178"/>
              <a:ext cx="3337560" cy="978408"/>
            </a:xfrm>
            <a:prstGeom prst="rect">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文字方塊 16"/>
            <p:cNvSpPr txBox="1"/>
            <p:nvPr/>
          </p:nvSpPr>
          <p:spPr>
            <a:xfrm>
              <a:off x="1204722" y="4842216"/>
              <a:ext cx="3497580" cy="646331"/>
            </a:xfrm>
            <a:prstGeom prst="rect">
              <a:avLst/>
            </a:prstGeom>
            <a:noFill/>
          </p:spPr>
          <p:txBody>
            <a:bodyPr wrap="square" rtlCol="0">
              <a:spAutoFit/>
            </a:bodyPr>
            <a:lstStyle/>
            <a:p>
              <a:r>
                <a:rPr lang="en-US" altLang="zh-TW" sz="3600" b="1" dirty="0" smtClean="0">
                  <a:solidFill>
                    <a:schemeClr val="bg1"/>
                  </a:solidFill>
                </a:rPr>
                <a:t>Execution </a:t>
              </a:r>
              <a:r>
                <a:rPr lang="zh-TW" altLang="en-US" sz="3600" b="1" dirty="0" smtClean="0">
                  <a:solidFill>
                    <a:schemeClr val="bg1"/>
                  </a:solidFill>
                </a:rPr>
                <a:t>執行</a:t>
              </a:r>
              <a:endParaRPr lang="zh-TW" altLang="en-US" sz="3600" b="1" dirty="0">
                <a:solidFill>
                  <a:schemeClr val="bg1"/>
                </a:solidFill>
              </a:endParaRPr>
            </a:p>
          </p:txBody>
        </p:sp>
      </p:grpSp>
      <p:sp>
        <p:nvSpPr>
          <p:cNvPr id="18" name="文字方塊 17"/>
          <p:cNvSpPr txBox="1"/>
          <p:nvPr/>
        </p:nvSpPr>
        <p:spPr>
          <a:xfrm>
            <a:off x="5512670" y="1542634"/>
            <a:ext cx="2625490" cy="461665"/>
          </a:xfrm>
          <a:prstGeom prst="rect">
            <a:avLst/>
          </a:prstGeom>
          <a:noFill/>
        </p:spPr>
        <p:txBody>
          <a:bodyPr wrap="square" rtlCol="0">
            <a:spAutoFit/>
          </a:bodyPr>
          <a:lstStyle/>
          <a:p>
            <a:r>
              <a:rPr lang="zh-TW" altLang="en-US" sz="2400" dirty="0">
                <a:solidFill>
                  <a:schemeClr val="tx1">
                    <a:lumMod val="65000"/>
                    <a:lumOff val="35000"/>
                  </a:schemeClr>
                </a:solidFill>
              </a:rPr>
              <a:t>我們想實現什麼？</a:t>
            </a:r>
          </a:p>
        </p:txBody>
      </p:sp>
      <p:sp>
        <p:nvSpPr>
          <p:cNvPr id="19" name="文字方塊 18"/>
          <p:cNvSpPr txBox="1"/>
          <p:nvPr/>
        </p:nvSpPr>
        <p:spPr>
          <a:xfrm>
            <a:off x="4945891" y="3243770"/>
            <a:ext cx="3759048" cy="461665"/>
          </a:xfrm>
          <a:prstGeom prst="rect">
            <a:avLst/>
          </a:prstGeom>
          <a:noFill/>
        </p:spPr>
        <p:txBody>
          <a:bodyPr wrap="square" rtlCol="0">
            <a:spAutoFit/>
          </a:bodyPr>
          <a:lstStyle/>
          <a:p>
            <a:r>
              <a:rPr lang="zh-TW" altLang="en-US" sz="2400" dirty="0">
                <a:solidFill>
                  <a:schemeClr val="tx1">
                    <a:lumMod val="65000"/>
                    <a:lumOff val="35000"/>
                  </a:schemeClr>
                </a:solidFill>
              </a:rPr>
              <a:t>可量化</a:t>
            </a:r>
            <a:r>
              <a:rPr lang="en-US" altLang="zh-TW" sz="2400" dirty="0">
                <a:solidFill>
                  <a:schemeClr val="tx1">
                    <a:lumMod val="65000"/>
                    <a:lumOff val="35000"/>
                  </a:schemeClr>
                </a:solidFill>
              </a:rPr>
              <a:t>/</a:t>
            </a:r>
            <a:r>
              <a:rPr lang="zh-TW" altLang="en-US" sz="2400" dirty="0">
                <a:solidFill>
                  <a:schemeClr val="tx1">
                    <a:lumMod val="65000"/>
                    <a:lumOff val="35000"/>
                  </a:schemeClr>
                </a:solidFill>
              </a:rPr>
              <a:t>再量化的評量結果</a:t>
            </a:r>
          </a:p>
        </p:txBody>
      </p:sp>
      <p:sp>
        <p:nvSpPr>
          <p:cNvPr id="20" name="文字方塊 19"/>
          <p:cNvSpPr txBox="1"/>
          <p:nvPr/>
        </p:nvSpPr>
        <p:spPr>
          <a:xfrm>
            <a:off x="5362375" y="4944905"/>
            <a:ext cx="2926080" cy="461665"/>
          </a:xfrm>
          <a:prstGeom prst="rect">
            <a:avLst/>
          </a:prstGeom>
          <a:noFill/>
        </p:spPr>
        <p:txBody>
          <a:bodyPr wrap="square" rtlCol="0">
            <a:spAutoFit/>
          </a:bodyPr>
          <a:lstStyle/>
          <a:p>
            <a:r>
              <a:rPr lang="zh-TW" altLang="en-US" sz="2400" dirty="0">
                <a:solidFill>
                  <a:schemeClr val="tx1">
                    <a:lumMod val="65000"/>
                    <a:lumOff val="35000"/>
                  </a:schemeClr>
                </a:solidFill>
              </a:rPr>
              <a:t>如何</a:t>
            </a:r>
            <a:r>
              <a:rPr lang="zh-TW" altLang="en-US" sz="2400" dirty="0" smtClean="0">
                <a:solidFill>
                  <a:schemeClr val="tx1">
                    <a:lumMod val="65000"/>
                    <a:lumOff val="35000"/>
                  </a:schemeClr>
                </a:solidFill>
              </a:rPr>
              <a:t>執行以</a:t>
            </a:r>
            <a:r>
              <a:rPr lang="zh-TW" altLang="en-US" sz="2400" dirty="0">
                <a:solidFill>
                  <a:schemeClr val="tx1">
                    <a:lumMod val="65000"/>
                    <a:lumOff val="35000"/>
                  </a:schemeClr>
                </a:solidFill>
              </a:rPr>
              <a:t>實現目標</a:t>
            </a:r>
          </a:p>
        </p:txBody>
      </p:sp>
      <p:cxnSp>
        <p:nvCxnSpPr>
          <p:cNvPr id="24" name="直線單箭頭接點 23"/>
          <p:cNvCxnSpPr/>
          <p:nvPr/>
        </p:nvCxnSpPr>
        <p:spPr>
          <a:xfrm>
            <a:off x="2789785" y="2340864"/>
            <a:ext cx="0" cy="548640"/>
          </a:xfrm>
          <a:prstGeom prst="straightConnector1">
            <a:avLst/>
          </a:prstGeom>
          <a:ln w="57150">
            <a:solidFill>
              <a:schemeClr val="tx1">
                <a:lumMod val="50000"/>
                <a:lumOff val="50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6" name="直線單箭頭接點 25"/>
          <p:cNvCxnSpPr/>
          <p:nvPr/>
        </p:nvCxnSpPr>
        <p:spPr>
          <a:xfrm>
            <a:off x="2789785" y="4073494"/>
            <a:ext cx="0" cy="548640"/>
          </a:xfrm>
          <a:prstGeom prst="straightConnector1">
            <a:avLst/>
          </a:prstGeom>
          <a:ln w="57150">
            <a:solidFill>
              <a:schemeClr val="tx1">
                <a:lumMod val="50000"/>
                <a:lumOff val="50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4449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sp>
        <p:nvSpPr>
          <p:cNvPr id="5" name="Google Shape;343;gaee4360e06_0_491"/>
          <p:cNvSpPr txBox="1">
            <a:spLocks noGrp="1"/>
          </p:cNvSpPr>
          <p:nvPr>
            <p:ph type="title"/>
          </p:nvPr>
        </p:nvSpPr>
        <p:spPr>
          <a:xfrm>
            <a:off x="362900" y="418026"/>
            <a:ext cx="8150700" cy="700200"/>
          </a:xfrm>
          <a:prstGeom prst="rect">
            <a:avLst/>
          </a:prstGeom>
        </p:spPr>
        <p:txBody>
          <a:bodyPr spcFirstLastPara="1" wrap="square" lIns="91425" tIns="45700" rIns="91425" bIns="45700" anchor="ctr" anchorCtr="0">
            <a:noAutofit/>
          </a:bodyPr>
          <a:lstStyle/>
          <a:p>
            <a:pPr lvl="0">
              <a:buClr>
                <a:schemeClr val="dk1"/>
              </a:buClr>
              <a:buSzPts val="1100"/>
            </a:pPr>
            <a:r>
              <a:rPr lang="zh-TW" altLang="en-US" dirty="0">
                <a:solidFill>
                  <a:srgbClr val="9966FF"/>
                </a:solidFill>
              </a:rPr>
              <a:t>目標與關鍵成果</a:t>
            </a:r>
            <a:r>
              <a:rPr lang="en-US" altLang="zh-TW" dirty="0" smtClean="0">
                <a:solidFill>
                  <a:srgbClr val="9966FF"/>
                </a:solidFill>
              </a:rPr>
              <a:t>OKR (Objective Key Results)</a:t>
            </a:r>
            <a:endParaRPr dirty="0">
              <a:solidFill>
                <a:srgbClr val="9966FF"/>
              </a:solidFill>
            </a:endParaRPr>
          </a:p>
        </p:txBody>
      </p:sp>
      <p:grpSp>
        <p:nvGrpSpPr>
          <p:cNvPr id="150" name="群組 149"/>
          <p:cNvGrpSpPr/>
          <p:nvPr/>
        </p:nvGrpSpPr>
        <p:grpSpPr>
          <a:xfrm>
            <a:off x="713664" y="1129721"/>
            <a:ext cx="1025659" cy="4951513"/>
            <a:chOff x="120290" y="1149415"/>
            <a:chExt cx="1025659" cy="4951513"/>
          </a:xfrm>
        </p:grpSpPr>
        <p:grpSp>
          <p:nvGrpSpPr>
            <p:cNvPr id="130" name="群組 129"/>
            <p:cNvGrpSpPr/>
            <p:nvPr/>
          </p:nvGrpSpPr>
          <p:grpSpPr>
            <a:xfrm>
              <a:off x="120290" y="1149415"/>
              <a:ext cx="101412" cy="4951513"/>
              <a:chOff x="212664" y="1149417"/>
              <a:chExt cx="101412" cy="4951513"/>
            </a:xfrm>
          </p:grpSpPr>
          <p:cxnSp>
            <p:nvCxnSpPr>
              <p:cNvPr id="119" name="直線單箭頭接點 118"/>
              <p:cNvCxnSpPr/>
              <p:nvPr/>
            </p:nvCxnSpPr>
            <p:spPr>
              <a:xfrm flipH="1" flipV="1">
                <a:off x="262765" y="1149417"/>
                <a:ext cx="11555" cy="4951513"/>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25" name="橢圓 124"/>
              <p:cNvSpPr/>
              <p:nvPr/>
            </p:nvSpPr>
            <p:spPr>
              <a:xfrm>
                <a:off x="212664" y="2019644"/>
                <a:ext cx="91068" cy="90592"/>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6" name="橢圓 125"/>
              <p:cNvSpPr/>
              <p:nvPr/>
            </p:nvSpPr>
            <p:spPr>
              <a:xfrm>
                <a:off x="218883" y="3430783"/>
                <a:ext cx="91068" cy="90592"/>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7" name="橢圓 126"/>
              <p:cNvSpPr/>
              <p:nvPr/>
            </p:nvSpPr>
            <p:spPr>
              <a:xfrm>
                <a:off x="218883" y="4651388"/>
                <a:ext cx="91068" cy="90592"/>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8" name="橢圓 127"/>
              <p:cNvSpPr/>
              <p:nvPr/>
            </p:nvSpPr>
            <p:spPr>
              <a:xfrm>
                <a:off x="223008" y="5702559"/>
                <a:ext cx="91068" cy="90592"/>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31" name="文字方塊 130"/>
            <p:cNvSpPr txBox="1"/>
            <p:nvPr/>
          </p:nvSpPr>
          <p:spPr>
            <a:xfrm>
              <a:off x="238242" y="1950632"/>
              <a:ext cx="719691" cy="276999"/>
            </a:xfrm>
            <a:prstGeom prst="rect">
              <a:avLst/>
            </a:prstGeom>
            <a:noFill/>
          </p:spPr>
          <p:txBody>
            <a:bodyPr wrap="square" rtlCol="0">
              <a:spAutoFit/>
            </a:bodyPr>
            <a:lstStyle/>
            <a:p>
              <a:r>
                <a:rPr lang="en-US" altLang="zh-TW" sz="1200" b="1" dirty="0" smtClean="0">
                  <a:solidFill>
                    <a:schemeClr val="tx1">
                      <a:lumMod val="50000"/>
                      <a:lumOff val="50000"/>
                    </a:schemeClr>
                  </a:solidFill>
                </a:rPr>
                <a:t>1 Year</a:t>
              </a:r>
              <a:endParaRPr lang="zh-TW" altLang="en-US" sz="1200" b="1" dirty="0">
                <a:solidFill>
                  <a:schemeClr val="tx1">
                    <a:lumMod val="50000"/>
                    <a:lumOff val="50000"/>
                  </a:schemeClr>
                </a:solidFill>
              </a:endParaRPr>
            </a:p>
          </p:txBody>
        </p:sp>
        <p:sp>
          <p:nvSpPr>
            <p:cNvPr id="132" name="文字方塊 131"/>
            <p:cNvSpPr txBox="1"/>
            <p:nvPr/>
          </p:nvSpPr>
          <p:spPr>
            <a:xfrm>
              <a:off x="238242" y="3368737"/>
              <a:ext cx="907707" cy="276999"/>
            </a:xfrm>
            <a:prstGeom prst="rect">
              <a:avLst/>
            </a:prstGeom>
            <a:noFill/>
          </p:spPr>
          <p:txBody>
            <a:bodyPr wrap="square" rtlCol="0">
              <a:spAutoFit/>
            </a:bodyPr>
            <a:lstStyle/>
            <a:p>
              <a:r>
                <a:rPr lang="en-US" altLang="zh-TW" sz="1200" b="1" dirty="0" smtClean="0">
                  <a:solidFill>
                    <a:schemeClr val="tx1">
                      <a:lumMod val="50000"/>
                      <a:lumOff val="50000"/>
                    </a:schemeClr>
                  </a:solidFill>
                </a:rPr>
                <a:t>3 Months</a:t>
              </a:r>
              <a:endParaRPr lang="zh-TW" altLang="en-US" sz="1200" b="1" dirty="0">
                <a:solidFill>
                  <a:schemeClr val="tx1">
                    <a:lumMod val="50000"/>
                    <a:lumOff val="50000"/>
                  </a:schemeClr>
                </a:solidFill>
              </a:endParaRPr>
            </a:p>
          </p:txBody>
        </p:sp>
        <p:sp>
          <p:nvSpPr>
            <p:cNvPr id="133" name="文字方塊 132"/>
            <p:cNvSpPr txBox="1"/>
            <p:nvPr/>
          </p:nvSpPr>
          <p:spPr>
            <a:xfrm>
              <a:off x="238241" y="4558183"/>
              <a:ext cx="811329" cy="276999"/>
            </a:xfrm>
            <a:prstGeom prst="rect">
              <a:avLst/>
            </a:prstGeom>
            <a:noFill/>
          </p:spPr>
          <p:txBody>
            <a:bodyPr wrap="square" rtlCol="0">
              <a:spAutoFit/>
            </a:bodyPr>
            <a:lstStyle/>
            <a:p>
              <a:r>
                <a:rPr lang="en-US" altLang="zh-TW" sz="1200" b="1" dirty="0">
                  <a:solidFill>
                    <a:schemeClr val="tx1">
                      <a:lumMod val="50000"/>
                      <a:lumOff val="50000"/>
                    </a:schemeClr>
                  </a:solidFill>
                </a:rPr>
                <a:t>1</a:t>
              </a:r>
              <a:r>
                <a:rPr lang="en-US" altLang="zh-TW" sz="1200" b="1" dirty="0" smtClean="0">
                  <a:solidFill>
                    <a:schemeClr val="tx1">
                      <a:lumMod val="50000"/>
                      <a:lumOff val="50000"/>
                    </a:schemeClr>
                  </a:solidFill>
                </a:rPr>
                <a:t> Month</a:t>
              </a:r>
              <a:endParaRPr lang="zh-TW" altLang="en-US" sz="1200" b="1" dirty="0">
                <a:solidFill>
                  <a:schemeClr val="tx1">
                    <a:lumMod val="50000"/>
                    <a:lumOff val="50000"/>
                  </a:schemeClr>
                </a:solidFill>
              </a:endParaRPr>
            </a:p>
          </p:txBody>
        </p:sp>
        <p:sp>
          <p:nvSpPr>
            <p:cNvPr id="134" name="文字方塊 133"/>
            <p:cNvSpPr txBox="1"/>
            <p:nvPr/>
          </p:nvSpPr>
          <p:spPr>
            <a:xfrm>
              <a:off x="286430" y="5609129"/>
              <a:ext cx="811329" cy="276999"/>
            </a:xfrm>
            <a:prstGeom prst="rect">
              <a:avLst/>
            </a:prstGeom>
            <a:noFill/>
          </p:spPr>
          <p:txBody>
            <a:bodyPr wrap="square" rtlCol="0">
              <a:spAutoFit/>
            </a:bodyPr>
            <a:lstStyle/>
            <a:p>
              <a:r>
                <a:rPr lang="en-US" altLang="zh-TW" sz="1200" b="1" dirty="0" smtClean="0">
                  <a:solidFill>
                    <a:schemeClr val="tx1">
                      <a:lumMod val="50000"/>
                      <a:lumOff val="50000"/>
                    </a:schemeClr>
                  </a:solidFill>
                </a:rPr>
                <a:t>1 Day</a:t>
              </a:r>
              <a:endParaRPr lang="zh-TW" altLang="en-US" sz="1200" b="1" dirty="0">
                <a:solidFill>
                  <a:schemeClr val="tx1">
                    <a:lumMod val="50000"/>
                    <a:lumOff val="50000"/>
                  </a:schemeClr>
                </a:solidFill>
              </a:endParaRPr>
            </a:p>
          </p:txBody>
        </p:sp>
      </p:grpSp>
      <p:pic>
        <p:nvPicPr>
          <p:cNvPr id="141" name="圖片 1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7211" y="1309557"/>
            <a:ext cx="349456" cy="349456"/>
          </a:xfrm>
          <a:prstGeom prst="rect">
            <a:avLst/>
          </a:prstGeom>
        </p:spPr>
      </p:pic>
      <p:pic>
        <p:nvPicPr>
          <p:cNvPr id="142" name="圖片 1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1525" y="2815097"/>
            <a:ext cx="349456" cy="349456"/>
          </a:xfrm>
          <a:prstGeom prst="rect">
            <a:avLst/>
          </a:prstGeom>
        </p:spPr>
      </p:pic>
      <p:pic>
        <p:nvPicPr>
          <p:cNvPr id="143" name="圖片 1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9055" y="2809496"/>
            <a:ext cx="349456" cy="349456"/>
          </a:xfrm>
          <a:prstGeom prst="rect">
            <a:avLst/>
          </a:prstGeom>
        </p:spPr>
      </p:pic>
      <p:pic>
        <p:nvPicPr>
          <p:cNvPr id="148" name="圖片 1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550" y="5302156"/>
            <a:ext cx="957886" cy="957886"/>
          </a:xfrm>
          <a:prstGeom prst="rect">
            <a:avLst/>
          </a:prstGeom>
        </p:spPr>
      </p:pic>
      <p:grpSp>
        <p:nvGrpSpPr>
          <p:cNvPr id="213" name="群組 212"/>
          <p:cNvGrpSpPr/>
          <p:nvPr/>
        </p:nvGrpSpPr>
        <p:grpSpPr>
          <a:xfrm>
            <a:off x="2183175" y="1320370"/>
            <a:ext cx="6813322" cy="4939283"/>
            <a:chOff x="2183175" y="1320370"/>
            <a:chExt cx="6813322" cy="4939283"/>
          </a:xfrm>
        </p:grpSpPr>
        <p:grpSp>
          <p:nvGrpSpPr>
            <p:cNvPr id="211" name="群組 210"/>
            <p:cNvGrpSpPr/>
            <p:nvPr/>
          </p:nvGrpSpPr>
          <p:grpSpPr>
            <a:xfrm>
              <a:off x="2183175" y="1320370"/>
              <a:ext cx="6813322" cy="4939283"/>
              <a:chOff x="2183175" y="1320370"/>
              <a:chExt cx="6813322" cy="4939283"/>
            </a:xfrm>
          </p:grpSpPr>
          <p:grpSp>
            <p:nvGrpSpPr>
              <p:cNvPr id="123" name="群組 122"/>
              <p:cNvGrpSpPr/>
              <p:nvPr/>
            </p:nvGrpSpPr>
            <p:grpSpPr>
              <a:xfrm>
                <a:off x="2183175" y="1586812"/>
                <a:ext cx="6813322" cy="4672841"/>
                <a:chOff x="606630" y="1428087"/>
                <a:chExt cx="6813322" cy="4672841"/>
              </a:xfrm>
            </p:grpSpPr>
            <p:grpSp>
              <p:nvGrpSpPr>
                <p:cNvPr id="94" name="群組 93"/>
                <p:cNvGrpSpPr/>
                <p:nvPr/>
              </p:nvGrpSpPr>
              <p:grpSpPr>
                <a:xfrm>
                  <a:off x="606630" y="1480790"/>
                  <a:ext cx="6813322" cy="3967348"/>
                  <a:chOff x="606630" y="1480790"/>
                  <a:chExt cx="6813322" cy="3967348"/>
                </a:xfrm>
              </p:grpSpPr>
              <p:grpSp>
                <p:nvGrpSpPr>
                  <p:cNvPr id="54" name="群組 53"/>
                  <p:cNvGrpSpPr/>
                  <p:nvPr/>
                </p:nvGrpSpPr>
                <p:grpSpPr>
                  <a:xfrm>
                    <a:off x="606630" y="1480790"/>
                    <a:ext cx="6813322" cy="3967348"/>
                    <a:chOff x="606630" y="1480790"/>
                    <a:chExt cx="6813322" cy="3967348"/>
                  </a:xfrm>
                </p:grpSpPr>
                <p:sp>
                  <p:nvSpPr>
                    <p:cNvPr id="55" name="手繪多邊形 54"/>
                    <p:cNvSpPr/>
                    <p:nvPr/>
                  </p:nvSpPr>
                  <p:spPr>
                    <a:xfrm>
                      <a:off x="3299626" y="3576107"/>
                      <a:ext cx="156574" cy="1243512"/>
                    </a:xfrm>
                    <a:custGeom>
                      <a:avLst/>
                      <a:gdLst/>
                      <a:ahLst/>
                      <a:cxnLst/>
                      <a:rect l="0" t="0" r="0" b="0"/>
                      <a:pathLst>
                        <a:path>
                          <a:moveTo>
                            <a:pt x="156574" y="0"/>
                          </a:moveTo>
                          <a:lnTo>
                            <a:pt x="156574" y="1152238"/>
                          </a:lnTo>
                          <a:lnTo>
                            <a:pt x="0" y="1152238"/>
                          </a:lnTo>
                          <a:lnTo>
                            <a:pt x="0" y="1243512"/>
                          </a:lnTo>
                        </a:path>
                      </a:pathLst>
                    </a:custGeom>
                    <a:noFill/>
                    <a:ln>
                      <a:solidFill>
                        <a:srgbClr val="FFA219"/>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手繪多邊形 55"/>
                    <p:cNvSpPr/>
                    <p:nvPr/>
                  </p:nvSpPr>
                  <p:spPr>
                    <a:xfrm>
                      <a:off x="3456201" y="3576107"/>
                      <a:ext cx="927327" cy="1247318"/>
                    </a:xfrm>
                    <a:custGeom>
                      <a:avLst/>
                      <a:gdLst/>
                      <a:ahLst/>
                      <a:cxnLst/>
                      <a:rect l="0" t="0" r="0" b="0"/>
                      <a:pathLst>
                        <a:path>
                          <a:moveTo>
                            <a:pt x="0" y="0"/>
                          </a:moveTo>
                          <a:lnTo>
                            <a:pt x="0" y="1156044"/>
                          </a:lnTo>
                          <a:lnTo>
                            <a:pt x="927327" y="1156044"/>
                          </a:lnTo>
                          <a:lnTo>
                            <a:pt x="927327" y="1247318"/>
                          </a:lnTo>
                        </a:path>
                      </a:pathLst>
                    </a:custGeom>
                    <a:noFill/>
                    <a:ln>
                      <a:solidFill>
                        <a:srgbClr val="FFA219"/>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手繪多邊形 56"/>
                    <p:cNvSpPr/>
                    <p:nvPr/>
                  </p:nvSpPr>
                  <p:spPr>
                    <a:xfrm>
                      <a:off x="2572918" y="2064940"/>
                      <a:ext cx="883283" cy="927016"/>
                    </a:xfrm>
                    <a:custGeom>
                      <a:avLst/>
                      <a:gdLst/>
                      <a:ahLst/>
                      <a:cxnLst/>
                      <a:rect l="0" t="0" r="0" b="0"/>
                      <a:pathLst>
                        <a:path>
                          <a:moveTo>
                            <a:pt x="0" y="0"/>
                          </a:moveTo>
                          <a:lnTo>
                            <a:pt x="0" y="835743"/>
                          </a:lnTo>
                          <a:lnTo>
                            <a:pt x="883283" y="835743"/>
                          </a:lnTo>
                          <a:lnTo>
                            <a:pt x="883283" y="927016"/>
                          </a:lnTo>
                        </a:path>
                      </a:pathLst>
                    </a:custGeom>
                    <a:noFill/>
                    <a:ln>
                      <a:solidFill>
                        <a:srgbClr val="BA97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8" name="手繪多邊形 57"/>
                    <p:cNvSpPr/>
                    <p:nvPr/>
                  </p:nvSpPr>
                  <p:spPr>
                    <a:xfrm>
                      <a:off x="1675173" y="3577836"/>
                      <a:ext cx="539149" cy="1257686"/>
                    </a:xfrm>
                    <a:custGeom>
                      <a:avLst/>
                      <a:gdLst/>
                      <a:ahLst/>
                      <a:cxnLst/>
                      <a:rect l="0" t="0" r="0" b="0"/>
                      <a:pathLst>
                        <a:path>
                          <a:moveTo>
                            <a:pt x="0" y="0"/>
                          </a:moveTo>
                          <a:lnTo>
                            <a:pt x="0" y="1166413"/>
                          </a:lnTo>
                          <a:lnTo>
                            <a:pt x="539149" y="1166413"/>
                          </a:lnTo>
                          <a:lnTo>
                            <a:pt x="539149" y="1257686"/>
                          </a:lnTo>
                        </a:path>
                      </a:pathLst>
                    </a:custGeom>
                    <a:noFill/>
                    <a:ln>
                      <a:solidFill>
                        <a:srgbClr val="FFA219"/>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9" name="手繪多邊形 58"/>
                    <p:cNvSpPr/>
                    <p:nvPr/>
                  </p:nvSpPr>
                  <p:spPr>
                    <a:xfrm>
                      <a:off x="1094115" y="3577836"/>
                      <a:ext cx="581057" cy="1257686"/>
                    </a:xfrm>
                    <a:custGeom>
                      <a:avLst/>
                      <a:gdLst/>
                      <a:ahLst/>
                      <a:cxnLst/>
                      <a:rect l="0" t="0" r="0" b="0"/>
                      <a:pathLst>
                        <a:path>
                          <a:moveTo>
                            <a:pt x="581057" y="0"/>
                          </a:moveTo>
                          <a:lnTo>
                            <a:pt x="581057" y="1166413"/>
                          </a:lnTo>
                          <a:lnTo>
                            <a:pt x="0" y="1166413"/>
                          </a:lnTo>
                          <a:lnTo>
                            <a:pt x="0" y="1257686"/>
                          </a:lnTo>
                        </a:path>
                      </a:pathLst>
                    </a:custGeom>
                    <a:noFill/>
                    <a:ln>
                      <a:solidFill>
                        <a:srgbClr val="FFA219"/>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0" name="手繪多邊形 59"/>
                    <p:cNvSpPr/>
                    <p:nvPr/>
                  </p:nvSpPr>
                  <p:spPr>
                    <a:xfrm>
                      <a:off x="1675173" y="2064940"/>
                      <a:ext cx="889973" cy="928746"/>
                    </a:xfrm>
                    <a:custGeom>
                      <a:avLst/>
                      <a:gdLst/>
                      <a:ahLst/>
                      <a:cxnLst/>
                      <a:rect l="0" t="0" r="0" b="0"/>
                      <a:pathLst>
                        <a:path>
                          <a:moveTo>
                            <a:pt x="897745" y="0"/>
                          </a:moveTo>
                          <a:lnTo>
                            <a:pt x="897745" y="837472"/>
                          </a:lnTo>
                          <a:lnTo>
                            <a:pt x="0" y="837472"/>
                          </a:lnTo>
                          <a:lnTo>
                            <a:pt x="0" y="928746"/>
                          </a:lnTo>
                        </a:path>
                      </a:pathLst>
                    </a:custGeom>
                    <a:noFill/>
                    <a:ln>
                      <a:solidFill>
                        <a:srgbClr val="BA97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1" name="矩形 60"/>
                    <p:cNvSpPr/>
                    <p:nvPr/>
                  </p:nvSpPr>
                  <p:spPr>
                    <a:xfrm>
                      <a:off x="1451148" y="1480790"/>
                      <a:ext cx="2243539" cy="584150"/>
                    </a:xfrm>
                    <a:prstGeom prst="rect">
                      <a:avLst/>
                    </a:prstGeom>
                    <a:solidFill>
                      <a:srgbClr val="BA97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2" name="手繪多邊形 61"/>
                    <p:cNvSpPr/>
                    <p:nvPr/>
                  </p:nvSpPr>
                  <p:spPr>
                    <a:xfrm>
                      <a:off x="1490666" y="1581976"/>
                      <a:ext cx="2314829" cy="402187"/>
                    </a:xfrm>
                    <a:custGeom>
                      <a:avLst/>
                      <a:gdLst>
                        <a:gd name="connsiteX0" fmla="*/ 0 w 2314829"/>
                        <a:gd name="connsiteY0" fmla="*/ 0 h 402187"/>
                        <a:gd name="connsiteX1" fmla="*/ 2314829 w 2314829"/>
                        <a:gd name="connsiteY1" fmla="*/ 0 h 402187"/>
                        <a:gd name="connsiteX2" fmla="*/ 2314829 w 2314829"/>
                        <a:gd name="connsiteY2" fmla="*/ 402187 h 402187"/>
                        <a:gd name="connsiteX3" fmla="*/ 0 w 2314829"/>
                        <a:gd name="connsiteY3" fmla="*/ 402187 h 402187"/>
                        <a:gd name="connsiteX4" fmla="*/ 0 w 2314829"/>
                        <a:gd name="connsiteY4" fmla="*/ 0 h 402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4829" h="402187">
                          <a:moveTo>
                            <a:pt x="0" y="0"/>
                          </a:moveTo>
                          <a:lnTo>
                            <a:pt x="2314829" y="0"/>
                          </a:lnTo>
                          <a:lnTo>
                            <a:pt x="2314829" y="402187"/>
                          </a:lnTo>
                          <a:lnTo>
                            <a:pt x="0" y="4021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altLang="zh-TW" sz="1400" b="1" kern="1200" dirty="0" smtClean="0">
                          <a:solidFill>
                            <a:schemeClr val="bg1"/>
                          </a:solidFill>
                        </a:rPr>
                        <a:t>Organization Objectives</a:t>
                      </a:r>
                      <a:endParaRPr lang="zh-TW" altLang="en-US" sz="1200" b="1" kern="1200" dirty="0">
                        <a:solidFill>
                          <a:schemeClr val="bg1"/>
                        </a:solidFill>
                      </a:endParaRPr>
                    </a:p>
                  </p:txBody>
                </p:sp>
                <p:sp>
                  <p:nvSpPr>
                    <p:cNvPr id="63" name="流程圖: 程序 62"/>
                    <p:cNvSpPr/>
                    <p:nvPr/>
                  </p:nvSpPr>
                  <p:spPr>
                    <a:xfrm>
                      <a:off x="960383" y="2993686"/>
                      <a:ext cx="1429578" cy="584150"/>
                    </a:xfrm>
                    <a:prstGeom prst="flowChartProcess">
                      <a:avLst/>
                    </a:prstGeom>
                    <a:solidFill>
                      <a:srgbClr val="FFA219"/>
                    </a:solidFill>
                    <a:ln>
                      <a:solidFill>
                        <a:srgbClr val="FFA219"/>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4" name="手繪多邊形 63"/>
                    <p:cNvSpPr/>
                    <p:nvPr/>
                  </p:nvSpPr>
                  <p:spPr>
                    <a:xfrm>
                      <a:off x="967763" y="2999107"/>
                      <a:ext cx="1455664" cy="584150"/>
                    </a:xfrm>
                    <a:custGeom>
                      <a:avLst/>
                      <a:gdLst>
                        <a:gd name="connsiteX0" fmla="*/ 0 w 1455664"/>
                        <a:gd name="connsiteY0" fmla="*/ 0 h 584150"/>
                        <a:gd name="connsiteX1" fmla="*/ 1455664 w 1455664"/>
                        <a:gd name="connsiteY1" fmla="*/ 0 h 584150"/>
                        <a:gd name="connsiteX2" fmla="*/ 1455664 w 1455664"/>
                        <a:gd name="connsiteY2" fmla="*/ 584150 h 584150"/>
                        <a:gd name="connsiteX3" fmla="*/ 0 w 1455664"/>
                        <a:gd name="connsiteY3" fmla="*/ 584150 h 584150"/>
                        <a:gd name="connsiteX4" fmla="*/ 0 w 1455664"/>
                        <a:gd name="connsiteY4" fmla="*/ 0 h 584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5664" h="584150">
                          <a:moveTo>
                            <a:pt x="0" y="0"/>
                          </a:moveTo>
                          <a:lnTo>
                            <a:pt x="1455664" y="0"/>
                          </a:lnTo>
                          <a:lnTo>
                            <a:pt x="1455664" y="584150"/>
                          </a:lnTo>
                          <a:lnTo>
                            <a:pt x="0" y="5841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zh-TW" sz="1400" b="1" kern="1200" dirty="0" smtClean="0">
                          <a:solidFill>
                            <a:schemeClr val="bg1"/>
                          </a:solidFill>
                        </a:rPr>
                        <a:t>Team Objective</a:t>
                      </a:r>
                      <a:endParaRPr lang="zh-TW" altLang="en-US" sz="1400" kern="1200" dirty="0"/>
                    </a:p>
                  </p:txBody>
                </p:sp>
                <p:sp>
                  <p:nvSpPr>
                    <p:cNvPr id="65" name="矩形 64"/>
                    <p:cNvSpPr/>
                    <p:nvPr/>
                  </p:nvSpPr>
                  <p:spPr>
                    <a:xfrm>
                      <a:off x="606630" y="4835523"/>
                      <a:ext cx="974969" cy="584150"/>
                    </a:xfrm>
                    <a:prstGeom prst="rect">
                      <a:avLst/>
                    </a:prstGeom>
                    <a:solidFill>
                      <a:srgbClr val="FF7C80"/>
                    </a:solidFill>
                    <a:ln>
                      <a:solidFill>
                        <a:srgbClr val="FF7C8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6" name="手繪多邊形 65"/>
                    <p:cNvSpPr/>
                    <p:nvPr/>
                  </p:nvSpPr>
                  <p:spPr>
                    <a:xfrm>
                      <a:off x="648210" y="4856505"/>
                      <a:ext cx="876225" cy="584150"/>
                    </a:xfrm>
                    <a:custGeom>
                      <a:avLst/>
                      <a:gdLst>
                        <a:gd name="connsiteX0" fmla="*/ 0 w 876225"/>
                        <a:gd name="connsiteY0" fmla="*/ 0 h 584150"/>
                        <a:gd name="connsiteX1" fmla="*/ 876225 w 876225"/>
                        <a:gd name="connsiteY1" fmla="*/ 0 h 584150"/>
                        <a:gd name="connsiteX2" fmla="*/ 876225 w 876225"/>
                        <a:gd name="connsiteY2" fmla="*/ 584150 h 584150"/>
                        <a:gd name="connsiteX3" fmla="*/ 0 w 876225"/>
                        <a:gd name="connsiteY3" fmla="*/ 584150 h 584150"/>
                        <a:gd name="connsiteX4" fmla="*/ 0 w 876225"/>
                        <a:gd name="connsiteY4" fmla="*/ 0 h 584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225" h="584150">
                          <a:moveTo>
                            <a:pt x="0" y="0"/>
                          </a:moveTo>
                          <a:lnTo>
                            <a:pt x="876225" y="0"/>
                          </a:lnTo>
                          <a:lnTo>
                            <a:pt x="876225" y="584150"/>
                          </a:lnTo>
                          <a:lnTo>
                            <a:pt x="0" y="5841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zh-TW" sz="1400" b="1" kern="1200" dirty="0" smtClean="0">
                          <a:solidFill>
                            <a:schemeClr val="bg1"/>
                          </a:solidFill>
                        </a:rPr>
                        <a:t>Project</a:t>
                      </a:r>
                      <a:endParaRPr lang="zh-TW" altLang="en-US" sz="1200" b="1" kern="1200" dirty="0">
                        <a:solidFill>
                          <a:schemeClr val="bg1"/>
                        </a:solidFill>
                      </a:endParaRPr>
                    </a:p>
                  </p:txBody>
                </p:sp>
                <p:sp>
                  <p:nvSpPr>
                    <p:cNvPr id="67" name="矩形 66"/>
                    <p:cNvSpPr/>
                    <p:nvPr/>
                  </p:nvSpPr>
                  <p:spPr>
                    <a:xfrm>
                      <a:off x="1726837" y="4835523"/>
                      <a:ext cx="974969" cy="584150"/>
                    </a:xfrm>
                    <a:prstGeom prst="rect">
                      <a:avLst/>
                    </a:prstGeom>
                    <a:solidFill>
                      <a:srgbClr val="FF7C80"/>
                    </a:solidFill>
                    <a:ln>
                      <a:solidFill>
                        <a:srgbClr val="FF7C8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8" name="手繪多邊形 67"/>
                    <p:cNvSpPr/>
                    <p:nvPr/>
                  </p:nvSpPr>
                  <p:spPr>
                    <a:xfrm>
                      <a:off x="1773245" y="4863988"/>
                      <a:ext cx="876225" cy="584150"/>
                    </a:xfrm>
                    <a:custGeom>
                      <a:avLst/>
                      <a:gdLst>
                        <a:gd name="connsiteX0" fmla="*/ 0 w 876225"/>
                        <a:gd name="connsiteY0" fmla="*/ 0 h 584150"/>
                        <a:gd name="connsiteX1" fmla="*/ 876225 w 876225"/>
                        <a:gd name="connsiteY1" fmla="*/ 0 h 584150"/>
                        <a:gd name="connsiteX2" fmla="*/ 876225 w 876225"/>
                        <a:gd name="connsiteY2" fmla="*/ 584150 h 584150"/>
                        <a:gd name="connsiteX3" fmla="*/ 0 w 876225"/>
                        <a:gd name="connsiteY3" fmla="*/ 584150 h 584150"/>
                        <a:gd name="connsiteX4" fmla="*/ 0 w 876225"/>
                        <a:gd name="connsiteY4" fmla="*/ 0 h 584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225" h="584150">
                          <a:moveTo>
                            <a:pt x="0" y="0"/>
                          </a:moveTo>
                          <a:lnTo>
                            <a:pt x="876225" y="0"/>
                          </a:lnTo>
                          <a:lnTo>
                            <a:pt x="876225" y="584150"/>
                          </a:lnTo>
                          <a:lnTo>
                            <a:pt x="0" y="5841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zh-TW" sz="1400" b="1" kern="1200" dirty="0" smtClean="0">
                          <a:solidFill>
                            <a:schemeClr val="bg1"/>
                          </a:solidFill>
                        </a:rPr>
                        <a:t>Project</a:t>
                      </a:r>
                      <a:endParaRPr lang="zh-TW" altLang="en-US" sz="1400" b="1" kern="1200" dirty="0"/>
                    </a:p>
                  </p:txBody>
                </p:sp>
                <p:sp>
                  <p:nvSpPr>
                    <p:cNvPr id="69" name="流程圖: 程序 68"/>
                    <p:cNvSpPr/>
                    <p:nvPr/>
                  </p:nvSpPr>
                  <p:spPr>
                    <a:xfrm>
                      <a:off x="2748103" y="2991957"/>
                      <a:ext cx="1416195" cy="584150"/>
                    </a:xfrm>
                    <a:prstGeom prst="flowChartProcess">
                      <a:avLst/>
                    </a:prstGeom>
                    <a:solidFill>
                      <a:srgbClr val="FFA219"/>
                    </a:solidFill>
                    <a:ln>
                      <a:solidFill>
                        <a:srgbClr val="FFA219"/>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0" name="手繪多邊形 69"/>
                    <p:cNvSpPr/>
                    <p:nvPr/>
                  </p:nvSpPr>
                  <p:spPr>
                    <a:xfrm>
                      <a:off x="2741542" y="2994463"/>
                      <a:ext cx="1462603" cy="584150"/>
                    </a:xfrm>
                    <a:custGeom>
                      <a:avLst/>
                      <a:gdLst>
                        <a:gd name="connsiteX0" fmla="*/ 0 w 1462603"/>
                        <a:gd name="connsiteY0" fmla="*/ 0 h 584150"/>
                        <a:gd name="connsiteX1" fmla="*/ 1462603 w 1462603"/>
                        <a:gd name="connsiteY1" fmla="*/ 0 h 584150"/>
                        <a:gd name="connsiteX2" fmla="*/ 1462603 w 1462603"/>
                        <a:gd name="connsiteY2" fmla="*/ 584150 h 584150"/>
                        <a:gd name="connsiteX3" fmla="*/ 0 w 1462603"/>
                        <a:gd name="connsiteY3" fmla="*/ 584150 h 584150"/>
                        <a:gd name="connsiteX4" fmla="*/ 0 w 1462603"/>
                        <a:gd name="connsiteY4" fmla="*/ 0 h 584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603" h="584150">
                          <a:moveTo>
                            <a:pt x="0" y="0"/>
                          </a:moveTo>
                          <a:lnTo>
                            <a:pt x="1462603" y="0"/>
                          </a:lnTo>
                          <a:lnTo>
                            <a:pt x="1462603" y="584150"/>
                          </a:lnTo>
                          <a:lnTo>
                            <a:pt x="0" y="5841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zh-TW" sz="1400" b="1" kern="1200" dirty="0" smtClean="0">
                          <a:solidFill>
                            <a:schemeClr val="bg1"/>
                          </a:solidFill>
                        </a:rPr>
                        <a:t>Team Objective</a:t>
                      </a:r>
                      <a:endParaRPr lang="zh-TW" altLang="en-US" sz="1400" kern="1200" dirty="0">
                        <a:solidFill>
                          <a:schemeClr val="bg1"/>
                        </a:solidFill>
                      </a:endParaRPr>
                    </a:p>
                  </p:txBody>
                </p:sp>
                <p:sp>
                  <p:nvSpPr>
                    <p:cNvPr id="71" name="矩形 70"/>
                    <p:cNvSpPr/>
                    <p:nvPr/>
                  </p:nvSpPr>
                  <p:spPr>
                    <a:xfrm>
                      <a:off x="3896044" y="4823425"/>
                      <a:ext cx="974969" cy="584150"/>
                    </a:xfrm>
                    <a:prstGeom prst="rect">
                      <a:avLst/>
                    </a:prstGeom>
                    <a:solidFill>
                      <a:srgbClr val="FF7C80"/>
                    </a:solidFill>
                    <a:ln>
                      <a:solidFill>
                        <a:srgbClr val="FF7C8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2" name="手繪多邊形 71"/>
                    <p:cNvSpPr/>
                    <p:nvPr/>
                  </p:nvSpPr>
                  <p:spPr>
                    <a:xfrm>
                      <a:off x="3932147" y="4838478"/>
                      <a:ext cx="876225" cy="584150"/>
                    </a:xfrm>
                    <a:custGeom>
                      <a:avLst/>
                      <a:gdLst>
                        <a:gd name="connsiteX0" fmla="*/ 0 w 876225"/>
                        <a:gd name="connsiteY0" fmla="*/ 0 h 584150"/>
                        <a:gd name="connsiteX1" fmla="*/ 876225 w 876225"/>
                        <a:gd name="connsiteY1" fmla="*/ 0 h 584150"/>
                        <a:gd name="connsiteX2" fmla="*/ 876225 w 876225"/>
                        <a:gd name="connsiteY2" fmla="*/ 584150 h 584150"/>
                        <a:gd name="connsiteX3" fmla="*/ 0 w 876225"/>
                        <a:gd name="connsiteY3" fmla="*/ 584150 h 584150"/>
                        <a:gd name="connsiteX4" fmla="*/ 0 w 876225"/>
                        <a:gd name="connsiteY4" fmla="*/ 0 h 584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225" h="584150">
                          <a:moveTo>
                            <a:pt x="0" y="0"/>
                          </a:moveTo>
                          <a:lnTo>
                            <a:pt x="876225" y="0"/>
                          </a:lnTo>
                          <a:lnTo>
                            <a:pt x="876225" y="584150"/>
                          </a:lnTo>
                          <a:lnTo>
                            <a:pt x="0" y="5841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zh-TW" sz="1400" b="1" kern="1200" dirty="0" smtClean="0">
                          <a:solidFill>
                            <a:schemeClr val="bg1"/>
                          </a:solidFill>
                        </a:rPr>
                        <a:t>Project</a:t>
                      </a:r>
                      <a:endParaRPr lang="zh-TW" altLang="en-US" sz="1400" b="1" kern="1200" dirty="0"/>
                    </a:p>
                  </p:txBody>
                </p:sp>
                <p:sp>
                  <p:nvSpPr>
                    <p:cNvPr id="73" name="矩形 72"/>
                    <p:cNvSpPr/>
                    <p:nvPr/>
                  </p:nvSpPr>
                  <p:spPr>
                    <a:xfrm>
                      <a:off x="2815705" y="4819619"/>
                      <a:ext cx="967843" cy="579938"/>
                    </a:xfrm>
                    <a:prstGeom prst="rect">
                      <a:avLst/>
                    </a:prstGeom>
                    <a:solidFill>
                      <a:srgbClr val="FF7C80"/>
                    </a:solidFill>
                    <a:ln>
                      <a:solidFill>
                        <a:srgbClr val="FF7C8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4" name="手繪多邊形 73"/>
                    <p:cNvSpPr/>
                    <p:nvPr/>
                  </p:nvSpPr>
                  <p:spPr>
                    <a:xfrm>
                      <a:off x="6543727" y="4099201"/>
                      <a:ext cx="876225" cy="584150"/>
                    </a:xfrm>
                    <a:custGeom>
                      <a:avLst/>
                      <a:gdLst>
                        <a:gd name="connsiteX0" fmla="*/ 0 w 876225"/>
                        <a:gd name="connsiteY0" fmla="*/ 0 h 584150"/>
                        <a:gd name="connsiteX1" fmla="*/ 876225 w 876225"/>
                        <a:gd name="connsiteY1" fmla="*/ 0 h 584150"/>
                        <a:gd name="connsiteX2" fmla="*/ 876225 w 876225"/>
                        <a:gd name="connsiteY2" fmla="*/ 584150 h 584150"/>
                        <a:gd name="connsiteX3" fmla="*/ 0 w 876225"/>
                        <a:gd name="connsiteY3" fmla="*/ 584150 h 584150"/>
                        <a:gd name="connsiteX4" fmla="*/ 0 w 876225"/>
                        <a:gd name="connsiteY4" fmla="*/ 0 h 584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225" h="584150">
                          <a:moveTo>
                            <a:pt x="0" y="0"/>
                          </a:moveTo>
                          <a:lnTo>
                            <a:pt x="876225" y="0"/>
                          </a:lnTo>
                          <a:lnTo>
                            <a:pt x="876225" y="584150"/>
                          </a:lnTo>
                          <a:lnTo>
                            <a:pt x="0" y="5841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endParaRPr lang="zh-TW" altLang="en-US" sz="2800" kern="1200"/>
                    </a:p>
                  </p:txBody>
                </p:sp>
              </p:grpSp>
              <p:sp>
                <p:nvSpPr>
                  <p:cNvPr id="53" name="文字方塊 52"/>
                  <p:cNvSpPr txBox="1"/>
                  <p:nvPr/>
                </p:nvSpPr>
                <p:spPr>
                  <a:xfrm>
                    <a:off x="2906268" y="4983480"/>
                    <a:ext cx="868680" cy="307777"/>
                  </a:xfrm>
                  <a:prstGeom prst="rect">
                    <a:avLst/>
                  </a:prstGeom>
                  <a:noFill/>
                </p:spPr>
                <p:txBody>
                  <a:bodyPr wrap="square" rtlCol="0">
                    <a:spAutoFit/>
                  </a:bodyPr>
                  <a:lstStyle/>
                  <a:p>
                    <a:r>
                      <a:rPr lang="en-US" altLang="zh-TW" b="1" dirty="0" smtClean="0">
                        <a:solidFill>
                          <a:schemeClr val="bg1"/>
                        </a:solidFill>
                      </a:rPr>
                      <a:t>Project</a:t>
                    </a:r>
                    <a:endParaRPr lang="zh-TW" altLang="en-US" b="1" dirty="0">
                      <a:solidFill>
                        <a:schemeClr val="bg1"/>
                      </a:solidFill>
                    </a:endParaRPr>
                  </a:p>
                </p:txBody>
              </p:sp>
            </p:grpSp>
            <p:grpSp>
              <p:nvGrpSpPr>
                <p:cNvPr id="97" name="群組 96"/>
                <p:cNvGrpSpPr/>
                <p:nvPr/>
              </p:nvGrpSpPr>
              <p:grpSpPr>
                <a:xfrm>
                  <a:off x="3694693" y="1428087"/>
                  <a:ext cx="1989385" cy="725018"/>
                  <a:chOff x="3694695" y="1428087"/>
                  <a:chExt cx="1989383" cy="725018"/>
                </a:xfrm>
              </p:grpSpPr>
              <p:grpSp>
                <p:nvGrpSpPr>
                  <p:cNvPr id="87" name="群組 86"/>
                  <p:cNvGrpSpPr/>
                  <p:nvPr/>
                </p:nvGrpSpPr>
                <p:grpSpPr>
                  <a:xfrm>
                    <a:off x="3694695" y="1609886"/>
                    <a:ext cx="776730" cy="389330"/>
                    <a:chOff x="3694688" y="1772865"/>
                    <a:chExt cx="509458" cy="226351"/>
                  </a:xfrm>
                </p:grpSpPr>
                <p:cxnSp>
                  <p:nvCxnSpPr>
                    <p:cNvPr id="81" name="肘形接點 80"/>
                    <p:cNvCxnSpPr/>
                    <p:nvPr/>
                  </p:nvCxnSpPr>
                  <p:spPr>
                    <a:xfrm>
                      <a:off x="3739357" y="1772865"/>
                      <a:ext cx="464788" cy="226351"/>
                    </a:xfrm>
                    <a:prstGeom prst="bentConnector3">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76" name="直線接點 75"/>
                    <p:cNvCxnSpPr>
                      <a:stCxn id="61" idx="3"/>
                    </p:cNvCxnSpPr>
                    <p:nvPr/>
                  </p:nvCxnSpPr>
                  <p:spPr>
                    <a:xfrm>
                      <a:off x="3694688" y="1772865"/>
                      <a:ext cx="509458"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
                <p:nvSpPr>
                  <p:cNvPr id="95" name="文字方塊 94"/>
                  <p:cNvSpPr txBox="1"/>
                  <p:nvPr/>
                </p:nvSpPr>
                <p:spPr>
                  <a:xfrm>
                    <a:off x="4539519" y="1428087"/>
                    <a:ext cx="1144559" cy="307777"/>
                  </a:xfrm>
                  <a:prstGeom prst="rect">
                    <a:avLst/>
                  </a:prstGeom>
                  <a:noFill/>
                </p:spPr>
                <p:txBody>
                  <a:bodyPr wrap="square" rtlCol="0">
                    <a:spAutoFit/>
                  </a:bodyPr>
                  <a:lstStyle/>
                  <a:p>
                    <a:r>
                      <a:rPr lang="en-US" altLang="zh-TW" b="1" dirty="0">
                        <a:solidFill>
                          <a:schemeClr val="tx1">
                            <a:lumMod val="50000"/>
                            <a:lumOff val="50000"/>
                          </a:schemeClr>
                        </a:solidFill>
                      </a:rPr>
                      <a:t>Key Result</a:t>
                    </a:r>
                    <a:endParaRPr lang="zh-TW" altLang="en-US" b="1" dirty="0">
                      <a:solidFill>
                        <a:schemeClr val="tx1">
                          <a:lumMod val="50000"/>
                          <a:lumOff val="50000"/>
                        </a:schemeClr>
                      </a:solidFill>
                    </a:endParaRPr>
                  </a:p>
                </p:txBody>
              </p:sp>
              <p:sp>
                <p:nvSpPr>
                  <p:cNvPr id="96" name="文字方塊 95"/>
                  <p:cNvSpPr txBox="1"/>
                  <p:nvPr/>
                </p:nvSpPr>
                <p:spPr>
                  <a:xfrm>
                    <a:off x="4539518" y="1845328"/>
                    <a:ext cx="1144559" cy="307777"/>
                  </a:xfrm>
                  <a:prstGeom prst="rect">
                    <a:avLst/>
                  </a:prstGeom>
                  <a:noFill/>
                </p:spPr>
                <p:txBody>
                  <a:bodyPr wrap="square" rtlCol="0">
                    <a:spAutoFit/>
                  </a:bodyPr>
                  <a:lstStyle/>
                  <a:p>
                    <a:r>
                      <a:rPr lang="en-US" altLang="zh-TW" b="1" dirty="0">
                        <a:solidFill>
                          <a:schemeClr val="tx1">
                            <a:lumMod val="50000"/>
                            <a:lumOff val="50000"/>
                          </a:schemeClr>
                        </a:solidFill>
                      </a:rPr>
                      <a:t>Key Result</a:t>
                    </a:r>
                    <a:endParaRPr lang="zh-TW" altLang="en-US" b="1" dirty="0">
                      <a:solidFill>
                        <a:schemeClr val="tx1">
                          <a:lumMod val="50000"/>
                          <a:lumOff val="50000"/>
                        </a:schemeClr>
                      </a:solidFill>
                    </a:endParaRPr>
                  </a:p>
                </p:txBody>
              </p:sp>
            </p:grpSp>
            <p:grpSp>
              <p:nvGrpSpPr>
                <p:cNvPr id="99" name="群組 98"/>
                <p:cNvGrpSpPr/>
                <p:nvPr/>
              </p:nvGrpSpPr>
              <p:grpSpPr>
                <a:xfrm>
                  <a:off x="4164298" y="2950245"/>
                  <a:ext cx="1989392" cy="725018"/>
                  <a:chOff x="3694686" y="1428087"/>
                  <a:chExt cx="1989392" cy="725018"/>
                </a:xfrm>
              </p:grpSpPr>
              <p:grpSp>
                <p:nvGrpSpPr>
                  <p:cNvPr id="100" name="群組 99"/>
                  <p:cNvGrpSpPr/>
                  <p:nvPr/>
                </p:nvGrpSpPr>
                <p:grpSpPr>
                  <a:xfrm>
                    <a:off x="3694686" y="1609887"/>
                    <a:ext cx="776729" cy="389330"/>
                    <a:chOff x="3694687" y="1772865"/>
                    <a:chExt cx="509458" cy="226351"/>
                  </a:xfrm>
                </p:grpSpPr>
                <p:cxnSp>
                  <p:nvCxnSpPr>
                    <p:cNvPr id="103" name="肘形接點 102"/>
                    <p:cNvCxnSpPr/>
                    <p:nvPr/>
                  </p:nvCxnSpPr>
                  <p:spPr>
                    <a:xfrm>
                      <a:off x="3739357" y="1772865"/>
                      <a:ext cx="464788" cy="226351"/>
                    </a:xfrm>
                    <a:prstGeom prst="bentConnector3">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04" name="直線接點 103"/>
                    <p:cNvCxnSpPr/>
                    <p:nvPr/>
                  </p:nvCxnSpPr>
                  <p:spPr>
                    <a:xfrm>
                      <a:off x="3694687" y="1772865"/>
                      <a:ext cx="509458"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
                <p:nvSpPr>
                  <p:cNvPr id="101" name="文字方塊 100"/>
                  <p:cNvSpPr txBox="1"/>
                  <p:nvPr/>
                </p:nvSpPr>
                <p:spPr>
                  <a:xfrm>
                    <a:off x="4539519" y="1428087"/>
                    <a:ext cx="1144559" cy="307777"/>
                  </a:xfrm>
                  <a:prstGeom prst="rect">
                    <a:avLst/>
                  </a:prstGeom>
                  <a:noFill/>
                </p:spPr>
                <p:txBody>
                  <a:bodyPr wrap="square" rtlCol="0">
                    <a:spAutoFit/>
                  </a:bodyPr>
                  <a:lstStyle/>
                  <a:p>
                    <a:r>
                      <a:rPr lang="en-US" altLang="zh-TW" b="1" dirty="0">
                        <a:solidFill>
                          <a:schemeClr val="tx1">
                            <a:lumMod val="50000"/>
                            <a:lumOff val="50000"/>
                          </a:schemeClr>
                        </a:solidFill>
                      </a:rPr>
                      <a:t>Key Result</a:t>
                    </a:r>
                    <a:endParaRPr lang="zh-TW" altLang="en-US" b="1" dirty="0">
                      <a:solidFill>
                        <a:schemeClr val="tx1">
                          <a:lumMod val="50000"/>
                          <a:lumOff val="50000"/>
                        </a:schemeClr>
                      </a:solidFill>
                    </a:endParaRPr>
                  </a:p>
                </p:txBody>
              </p:sp>
              <p:sp>
                <p:nvSpPr>
                  <p:cNvPr id="102" name="文字方塊 101"/>
                  <p:cNvSpPr txBox="1"/>
                  <p:nvPr/>
                </p:nvSpPr>
                <p:spPr>
                  <a:xfrm>
                    <a:off x="4539518" y="1845328"/>
                    <a:ext cx="1144559" cy="307777"/>
                  </a:xfrm>
                  <a:prstGeom prst="rect">
                    <a:avLst/>
                  </a:prstGeom>
                  <a:noFill/>
                </p:spPr>
                <p:txBody>
                  <a:bodyPr wrap="square" rtlCol="0">
                    <a:spAutoFit/>
                  </a:bodyPr>
                  <a:lstStyle/>
                  <a:p>
                    <a:r>
                      <a:rPr lang="en-US" altLang="zh-TW" b="1" dirty="0">
                        <a:solidFill>
                          <a:schemeClr val="tx1">
                            <a:lumMod val="50000"/>
                            <a:lumOff val="50000"/>
                          </a:schemeClr>
                        </a:solidFill>
                      </a:rPr>
                      <a:t>Key Result</a:t>
                    </a:r>
                    <a:endParaRPr lang="zh-TW" altLang="en-US" b="1" dirty="0">
                      <a:solidFill>
                        <a:schemeClr val="tx1">
                          <a:lumMod val="50000"/>
                          <a:lumOff val="50000"/>
                        </a:schemeClr>
                      </a:solidFill>
                    </a:endParaRPr>
                  </a:p>
                </p:txBody>
              </p:sp>
            </p:grpSp>
            <p:grpSp>
              <p:nvGrpSpPr>
                <p:cNvPr id="122" name="群組 121"/>
                <p:cNvGrpSpPr/>
                <p:nvPr/>
              </p:nvGrpSpPr>
              <p:grpSpPr>
                <a:xfrm>
                  <a:off x="4871013" y="4807651"/>
                  <a:ext cx="2052034" cy="1293277"/>
                  <a:chOff x="4871013" y="4807651"/>
                  <a:chExt cx="2052034" cy="1293277"/>
                </a:xfrm>
              </p:grpSpPr>
              <p:sp>
                <p:nvSpPr>
                  <p:cNvPr id="109" name="文字方塊 108"/>
                  <p:cNvSpPr txBox="1"/>
                  <p:nvPr/>
                </p:nvSpPr>
                <p:spPr>
                  <a:xfrm>
                    <a:off x="5761870" y="4807651"/>
                    <a:ext cx="1144559" cy="307777"/>
                  </a:xfrm>
                  <a:prstGeom prst="rect">
                    <a:avLst/>
                  </a:prstGeom>
                  <a:noFill/>
                </p:spPr>
                <p:txBody>
                  <a:bodyPr wrap="square" rtlCol="0">
                    <a:spAutoFit/>
                  </a:bodyPr>
                  <a:lstStyle/>
                  <a:p>
                    <a:r>
                      <a:rPr lang="en-US" altLang="zh-TW" b="1" dirty="0" smtClean="0">
                        <a:solidFill>
                          <a:schemeClr val="tx1">
                            <a:lumMod val="50000"/>
                            <a:lumOff val="50000"/>
                          </a:schemeClr>
                        </a:solidFill>
                      </a:rPr>
                      <a:t>Task</a:t>
                    </a:r>
                    <a:endParaRPr lang="zh-TW" altLang="en-US" b="1" dirty="0">
                      <a:solidFill>
                        <a:schemeClr val="tx1">
                          <a:lumMod val="50000"/>
                          <a:lumOff val="50000"/>
                        </a:schemeClr>
                      </a:solidFill>
                    </a:endParaRPr>
                  </a:p>
                </p:txBody>
              </p:sp>
              <p:sp>
                <p:nvSpPr>
                  <p:cNvPr id="110" name="文字方塊 109"/>
                  <p:cNvSpPr txBox="1"/>
                  <p:nvPr/>
                </p:nvSpPr>
                <p:spPr>
                  <a:xfrm>
                    <a:off x="5778488" y="5300401"/>
                    <a:ext cx="1144559" cy="307777"/>
                  </a:xfrm>
                  <a:prstGeom prst="rect">
                    <a:avLst/>
                  </a:prstGeom>
                  <a:noFill/>
                </p:spPr>
                <p:txBody>
                  <a:bodyPr wrap="square" rtlCol="0">
                    <a:spAutoFit/>
                  </a:bodyPr>
                  <a:lstStyle/>
                  <a:p>
                    <a:r>
                      <a:rPr lang="en-US" altLang="zh-TW" b="1" dirty="0">
                        <a:solidFill>
                          <a:schemeClr val="tx1">
                            <a:lumMod val="50000"/>
                            <a:lumOff val="50000"/>
                          </a:schemeClr>
                        </a:solidFill>
                      </a:rPr>
                      <a:t>Task</a:t>
                    </a:r>
                    <a:endParaRPr lang="zh-TW" altLang="en-US" b="1" dirty="0">
                      <a:solidFill>
                        <a:schemeClr val="tx1">
                          <a:lumMod val="50000"/>
                          <a:lumOff val="50000"/>
                        </a:schemeClr>
                      </a:solidFill>
                    </a:endParaRPr>
                  </a:p>
                </p:txBody>
              </p:sp>
              <p:grpSp>
                <p:nvGrpSpPr>
                  <p:cNvPr id="116" name="群組 115"/>
                  <p:cNvGrpSpPr/>
                  <p:nvPr/>
                </p:nvGrpSpPr>
                <p:grpSpPr>
                  <a:xfrm>
                    <a:off x="4871013" y="4967549"/>
                    <a:ext cx="776729" cy="1012627"/>
                    <a:chOff x="4875163" y="4939863"/>
                    <a:chExt cx="776729" cy="611750"/>
                  </a:xfrm>
                </p:grpSpPr>
                <p:grpSp>
                  <p:nvGrpSpPr>
                    <p:cNvPr id="108" name="群組 107"/>
                    <p:cNvGrpSpPr/>
                    <p:nvPr/>
                  </p:nvGrpSpPr>
                  <p:grpSpPr>
                    <a:xfrm>
                      <a:off x="4875163" y="4939863"/>
                      <a:ext cx="776729" cy="611750"/>
                      <a:chOff x="3694687" y="1772865"/>
                      <a:chExt cx="509458" cy="226351"/>
                    </a:xfrm>
                  </p:grpSpPr>
                  <p:cxnSp>
                    <p:nvCxnSpPr>
                      <p:cNvPr id="111" name="肘形接點 110"/>
                      <p:cNvCxnSpPr/>
                      <p:nvPr/>
                    </p:nvCxnSpPr>
                    <p:spPr>
                      <a:xfrm>
                        <a:off x="3739357" y="1772865"/>
                        <a:ext cx="464788" cy="226351"/>
                      </a:xfrm>
                      <a:prstGeom prst="bentConnector3">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12" name="直線接點 111"/>
                      <p:cNvCxnSpPr/>
                      <p:nvPr/>
                    </p:nvCxnSpPr>
                    <p:spPr>
                      <a:xfrm>
                        <a:off x="3694687" y="1772865"/>
                        <a:ext cx="509458"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cxnSp>
                  <p:nvCxnSpPr>
                    <p:cNvPr id="114" name="直線接點 113"/>
                    <p:cNvCxnSpPr/>
                    <p:nvPr/>
                  </p:nvCxnSpPr>
                  <p:spPr>
                    <a:xfrm>
                      <a:off x="5297580" y="5238106"/>
                      <a:ext cx="348372" cy="5088"/>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
                <p:nvSpPr>
                  <p:cNvPr id="117" name="文字方塊 116"/>
                  <p:cNvSpPr txBox="1"/>
                  <p:nvPr/>
                </p:nvSpPr>
                <p:spPr>
                  <a:xfrm>
                    <a:off x="5778488" y="5793151"/>
                    <a:ext cx="1144559" cy="307777"/>
                  </a:xfrm>
                  <a:prstGeom prst="rect">
                    <a:avLst/>
                  </a:prstGeom>
                  <a:noFill/>
                </p:spPr>
                <p:txBody>
                  <a:bodyPr wrap="square" rtlCol="0">
                    <a:spAutoFit/>
                  </a:bodyPr>
                  <a:lstStyle/>
                  <a:p>
                    <a:r>
                      <a:rPr lang="en-US" altLang="zh-TW" b="1" dirty="0">
                        <a:solidFill>
                          <a:schemeClr val="tx1">
                            <a:lumMod val="50000"/>
                            <a:lumOff val="50000"/>
                          </a:schemeClr>
                        </a:solidFill>
                      </a:rPr>
                      <a:t>Task</a:t>
                    </a:r>
                    <a:endParaRPr lang="zh-TW" altLang="en-US" b="1" dirty="0">
                      <a:solidFill>
                        <a:schemeClr val="tx1">
                          <a:lumMod val="50000"/>
                          <a:lumOff val="50000"/>
                        </a:schemeClr>
                      </a:solidFill>
                    </a:endParaRPr>
                  </a:p>
                </p:txBody>
              </p:sp>
            </p:grpSp>
          </p:grpSp>
          <p:pic>
            <p:nvPicPr>
              <p:cNvPr id="209" name="圖片 20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3783" y="1320370"/>
                <a:ext cx="612654" cy="612654"/>
              </a:xfrm>
              <a:prstGeom prst="rect">
                <a:avLst/>
              </a:prstGeom>
            </p:spPr>
          </p:pic>
          <p:pic>
            <p:nvPicPr>
              <p:cNvPr id="210" name="圖片 20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1206" y="2837253"/>
                <a:ext cx="612654" cy="612654"/>
              </a:xfrm>
              <a:prstGeom prst="rect">
                <a:avLst/>
              </a:prstGeom>
            </p:spPr>
          </p:pic>
        </p:grpSp>
        <p:pic>
          <p:nvPicPr>
            <p:cNvPr id="212" name="圖片 2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3033" y="4072146"/>
              <a:ext cx="968970" cy="968970"/>
            </a:xfrm>
            <a:prstGeom prst="rect">
              <a:avLst/>
            </a:prstGeom>
          </p:spPr>
        </p:pic>
      </p:grpSp>
    </p:spTree>
    <p:extLst>
      <p:ext uri="{BB962C8B-B14F-4D97-AF65-F5344CB8AC3E}">
        <p14:creationId xmlns:p14="http://schemas.microsoft.com/office/powerpoint/2010/main" val="30631680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sp>
        <p:nvSpPr>
          <p:cNvPr id="5" name="Google Shape;343;gaee4360e06_0_491"/>
          <p:cNvSpPr txBox="1">
            <a:spLocks noGrp="1"/>
          </p:cNvSpPr>
          <p:nvPr>
            <p:ph type="title"/>
          </p:nvPr>
        </p:nvSpPr>
        <p:spPr>
          <a:xfrm>
            <a:off x="360000" y="449217"/>
            <a:ext cx="8150700" cy="700200"/>
          </a:xfrm>
          <a:prstGeom prst="rect">
            <a:avLst/>
          </a:prstGeom>
        </p:spPr>
        <p:txBody>
          <a:bodyPr spcFirstLastPara="1" wrap="square" lIns="91425" tIns="45700" rIns="91425" bIns="45700" anchor="ctr" anchorCtr="0">
            <a:noAutofit/>
          </a:bodyPr>
          <a:lstStyle/>
          <a:p>
            <a:pPr lvl="0">
              <a:buClr>
                <a:schemeClr val="dk1"/>
              </a:buClr>
              <a:buSzPts val="1100"/>
            </a:pPr>
            <a:r>
              <a:rPr lang="en-US" altLang="zh-TW" dirty="0" smtClean="0">
                <a:solidFill>
                  <a:srgbClr val="9966FF"/>
                </a:solidFill>
              </a:rPr>
              <a:t>OKR in Goals</a:t>
            </a:r>
            <a:endParaRPr dirty="0">
              <a:solidFill>
                <a:srgbClr val="9966FF"/>
              </a:solidFill>
            </a:endParaRPr>
          </a:p>
        </p:txBody>
      </p:sp>
      <p:grpSp>
        <p:nvGrpSpPr>
          <p:cNvPr id="124" name="群組 123"/>
          <p:cNvGrpSpPr/>
          <p:nvPr/>
        </p:nvGrpSpPr>
        <p:grpSpPr>
          <a:xfrm>
            <a:off x="497160" y="1065892"/>
            <a:ext cx="8055198" cy="5206934"/>
            <a:chOff x="833634" y="1149417"/>
            <a:chExt cx="7850802" cy="5013640"/>
          </a:xfrm>
        </p:grpSpPr>
        <p:pic>
          <p:nvPicPr>
            <p:cNvPr id="114" name="圖片 113"/>
            <p:cNvPicPr>
              <a:picLocks noChangeAspect="1"/>
            </p:cNvPicPr>
            <p:nvPr/>
          </p:nvPicPr>
          <p:blipFill rotWithShape="1">
            <a:blip r:embed="rId2">
              <a:extLst>
                <a:ext uri="{28A0092B-C50C-407E-A947-70E740481C1C}">
                  <a14:useLocalDpi xmlns:a14="http://schemas.microsoft.com/office/drawing/2010/main" val="0"/>
                </a:ext>
              </a:extLst>
            </a:blip>
            <a:srcRect l="2710" t="16299" r="2399" b="37884"/>
            <a:stretch/>
          </p:blipFill>
          <p:spPr>
            <a:xfrm>
              <a:off x="833634" y="1149417"/>
              <a:ext cx="5045047" cy="3785616"/>
            </a:xfrm>
            <a:prstGeom prst="rect">
              <a:avLst/>
            </a:prstGeom>
          </p:spPr>
        </p:pic>
        <p:pic>
          <p:nvPicPr>
            <p:cNvPr id="115" name="圖片 114"/>
            <p:cNvPicPr>
              <a:picLocks noChangeAspect="1"/>
            </p:cNvPicPr>
            <p:nvPr/>
          </p:nvPicPr>
          <p:blipFill rotWithShape="1">
            <a:blip r:embed="rId2">
              <a:extLst>
                <a:ext uri="{28A0092B-C50C-407E-A947-70E740481C1C}">
                  <a14:useLocalDpi xmlns:a14="http://schemas.microsoft.com/office/drawing/2010/main" val="0"/>
                </a:ext>
              </a:extLst>
            </a:blip>
            <a:srcRect l="2710" t="73515" r="2399" b="15086"/>
            <a:stretch/>
          </p:blipFill>
          <p:spPr>
            <a:xfrm>
              <a:off x="833634" y="5221225"/>
              <a:ext cx="5045047" cy="941832"/>
            </a:xfrm>
            <a:prstGeom prst="rect">
              <a:avLst/>
            </a:prstGeom>
          </p:spPr>
        </p:pic>
        <p:grpSp>
          <p:nvGrpSpPr>
            <p:cNvPr id="118" name="群組 117"/>
            <p:cNvGrpSpPr/>
            <p:nvPr/>
          </p:nvGrpSpPr>
          <p:grpSpPr>
            <a:xfrm>
              <a:off x="5104560" y="4238243"/>
              <a:ext cx="404565" cy="429769"/>
              <a:chOff x="4805172" y="4311395"/>
              <a:chExt cx="404565" cy="429769"/>
            </a:xfrm>
          </p:grpSpPr>
          <p:pic>
            <p:nvPicPr>
              <p:cNvPr id="116" name="圖片 115"/>
              <p:cNvPicPr>
                <a:picLocks noChangeAspect="1"/>
              </p:cNvPicPr>
              <p:nvPr/>
            </p:nvPicPr>
            <p:blipFill rotWithShape="1">
              <a:blip r:embed="rId2">
                <a:extLst>
                  <a:ext uri="{28A0092B-C50C-407E-A947-70E740481C1C}">
                    <a14:useLocalDpi xmlns:a14="http://schemas.microsoft.com/office/drawing/2010/main" val="0"/>
                  </a:ext>
                </a:extLst>
              </a:blip>
              <a:srcRect l="46535" t="62226" r="45382" b="34675"/>
              <a:stretch/>
            </p:blipFill>
            <p:spPr>
              <a:xfrm rot="16200000">
                <a:off x="4718303" y="4398264"/>
                <a:ext cx="429769" cy="256031"/>
              </a:xfrm>
              <a:prstGeom prst="rect">
                <a:avLst/>
              </a:prstGeom>
            </p:spPr>
          </p:pic>
          <p:pic>
            <p:nvPicPr>
              <p:cNvPr id="117" name="圖片 116"/>
              <p:cNvPicPr>
                <a:picLocks noChangeAspect="1"/>
              </p:cNvPicPr>
              <p:nvPr/>
            </p:nvPicPr>
            <p:blipFill rotWithShape="1">
              <a:blip r:embed="rId2">
                <a:extLst>
                  <a:ext uri="{28A0092B-C50C-407E-A947-70E740481C1C}">
                    <a14:useLocalDpi xmlns:a14="http://schemas.microsoft.com/office/drawing/2010/main" val="0"/>
                  </a:ext>
                </a:extLst>
              </a:blip>
              <a:srcRect l="46535" t="63020" r="45382" b="34675"/>
              <a:stretch/>
            </p:blipFill>
            <p:spPr>
              <a:xfrm rot="16200000">
                <a:off x="4899621" y="4431048"/>
                <a:ext cx="429769" cy="190463"/>
              </a:xfrm>
              <a:prstGeom prst="rect">
                <a:avLst/>
              </a:prstGeom>
            </p:spPr>
          </p:pic>
        </p:grpSp>
        <p:grpSp>
          <p:nvGrpSpPr>
            <p:cNvPr id="119" name="群組 118"/>
            <p:cNvGrpSpPr/>
            <p:nvPr/>
          </p:nvGrpSpPr>
          <p:grpSpPr>
            <a:xfrm>
              <a:off x="5598336" y="5477256"/>
              <a:ext cx="404565" cy="429769"/>
              <a:chOff x="4805172" y="4311395"/>
              <a:chExt cx="404565" cy="429769"/>
            </a:xfrm>
          </p:grpSpPr>
          <p:pic>
            <p:nvPicPr>
              <p:cNvPr id="120" name="圖片 119"/>
              <p:cNvPicPr>
                <a:picLocks noChangeAspect="1"/>
              </p:cNvPicPr>
              <p:nvPr/>
            </p:nvPicPr>
            <p:blipFill rotWithShape="1">
              <a:blip r:embed="rId2">
                <a:extLst>
                  <a:ext uri="{28A0092B-C50C-407E-A947-70E740481C1C}">
                    <a14:useLocalDpi xmlns:a14="http://schemas.microsoft.com/office/drawing/2010/main" val="0"/>
                  </a:ext>
                </a:extLst>
              </a:blip>
              <a:srcRect l="46535" t="62226" r="45382" b="34675"/>
              <a:stretch/>
            </p:blipFill>
            <p:spPr>
              <a:xfrm rot="16200000">
                <a:off x="4718303" y="4398264"/>
                <a:ext cx="429769" cy="256031"/>
              </a:xfrm>
              <a:prstGeom prst="rect">
                <a:avLst/>
              </a:prstGeom>
            </p:spPr>
          </p:pic>
          <p:pic>
            <p:nvPicPr>
              <p:cNvPr id="121" name="圖片 120"/>
              <p:cNvPicPr>
                <a:picLocks noChangeAspect="1"/>
              </p:cNvPicPr>
              <p:nvPr/>
            </p:nvPicPr>
            <p:blipFill rotWithShape="1">
              <a:blip r:embed="rId2">
                <a:extLst>
                  <a:ext uri="{28A0092B-C50C-407E-A947-70E740481C1C}">
                    <a14:useLocalDpi xmlns:a14="http://schemas.microsoft.com/office/drawing/2010/main" val="0"/>
                  </a:ext>
                </a:extLst>
              </a:blip>
              <a:srcRect l="46535" t="63020" r="45382" b="34675"/>
              <a:stretch/>
            </p:blipFill>
            <p:spPr>
              <a:xfrm rot="16200000">
                <a:off x="4899621" y="4431048"/>
                <a:ext cx="429769" cy="190463"/>
              </a:xfrm>
              <a:prstGeom prst="rect">
                <a:avLst/>
              </a:prstGeom>
            </p:spPr>
          </p:pic>
        </p:grpSp>
        <p:pic>
          <p:nvPicPr>
            <p:cNvPr id="122" name="圖片 121"/>
            <p:cNvPicPr>
              <a:picLocks noChangeAspect="1"/>
            </p:cNvPicPr>
            <p:nvPr/>
          </p:nvPicPr>
          <p:blipFill rotWithShape="1">
            <a:blip r:embed="rId2">
              <a:extLst>
                <a:ext uri="{28A0092B-C50C-407E-A947-70E740481C1C}">
                  <a14:useLocalDpi xmlns:a14="http://schemas.microsoft.com/office/drawing/2010/main" val="0"/>
                </a:ext>
              </a:extLst>
            </a:blip>
            <a:srcRect l="22113" t="65547" r="21475" b="26153"/>
            <a:stretch/>
          </p:blipFill>
          <p:spPr>
            <a:xfrm>
              <a:off x="5634130" y="4034349"/>
              <a:ext cx="3050306" cy="697478"/>
            </a:xfrm>
            <a:prstGeom prst="rect">
              <a:avLst/>
            </a:prstGeom>
          </p:spPr>
        </p:pic>
        <p:pic>
          <p:nvPicPr>
            <p:cNvPr id="123" name="圖片 122"/>
            <p:cNvPicPr>
              <a:picLocks noChangeAspect="1"/>
            </p:cNvPicPr>
            <p:nvPr/>
          </p:nvPicPr>
          <p:blipFill rotWithShape="1">
            <a:blip r:embed="rId2">
              <a:extLst>
                <a:ext uri="{28A0092B-C50C-407E-A947-70E740481C1C}">
                  <a14:useLocalDpi xmlns:a14="http://schemas.microsoft.com/office/drawing/2010/main" val="0"/>
                </a:ext>
              </a:extLst>
            </a:blip>
            <a:srcRect l="37935" t="88124" r="34375" b="2527"/>
            <a:stretch/>
          </p:blipFill>
          <p:spPr>
            <a:xfrm>
              <a:off x="6217003" y="5221225"/>
              <a:ext cx="1472184" cy="772489"/>
            </a:xfrm>
            <a:prstGeom prst="rect">
              <a:avLst/>
            </a:prstGeom>
          </p:spPr>
        </p:pic>
      </p:grpSp>
      <p:pic>
        <p:nvPicPr>
          <p:cNvPr id="126" name="圖片 1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5587" y="908120"/>
            <a:ext cx="3355759" cy="2684607"/>
          </a:xfrm>
          <a:prstGeom prst="rect">
            <a:avLst/>
          </a:prstGeom>
        </p:spPr>
      </p:pic>
    </p:spTree>
    <p:extLst>
      <p:ext uri="{BB962C8B-B14F-4D97-AF65-F5344CB8AC3E}">
        <p14:creationId xmlns:p14="http://schemas.microsoft.com/office/powerpoint/2010/main" val="42581356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aee4360e06_0_723"/>
          <p:cNvSpPr txBox="1">
            <a:spLocks noGrp="1"/>
          </p:cNvSpPr>
          <p:nvPr>
            <p:ph type="title"/>
          </p:nvPr>
        </p:nvSpPr>
        <p:spPr>
          <a:xfrm>
            <a:off x="321300" y="492192"/>
            <a:ext cx="8150700" cy="700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smtClean="0">
                <a:solidFill>
                  <a:srgbClr val="9966FF"/>
                </a:solidFill>
              </a:rPr>
              <a:t>Enterprise</a:t>
            </a:r>
            <a:r>
              <a:rPr lang="zh-TW" altLang="en-US" dirty="0" smtClean="0">
                <a:solidFill>
                  <a:srgbClr val="9966FF"/>
                </a:solidFill>
              </a:rPr>
              <a:t>功能</a:t>
            </a:r>
            <a:endParaRPr dirty="0">
              <a:solidFill>
                <a:srgbClr val="9966FF"/>
              </a:solidFill>
            </a:endParaRPr>
          </a:p>
        </p:txBody>
      </p:sp>
      <p:sp>
        <p:nvSpPr>
          <p:cNvPr id="373" name="Google Shape;373;gaee4360e06_0_723"/>
          <p:cNvSpPr txBox="1">
            <a:spLocks noGrp="1"/>
          </p:cNvSpPr>
          <p:nvPr>
            <p:ph type="body" idx="1"/>
          </p:nvPr>
        </p:nvSpPr>
        <p:spPr>
          <a:xfrm>
            <a:off x="394825" y="838971"/>
            <a:ext cx="8501400" cy="4542900"/>
          </a:xfrm>
          <a:prstGeom prst="rect">
            <a:avLst/>
          </a:prstGeom>
        </p:spPr>
        <p:txBody>
          <a:bodyPr spcFirstLastPara="1" wrap="square" lIns="91425" tIns="45700" rIns="91425" bIns="45700" anchor="t" anchorCtr="0">
            <a:noAutofit/>
          </a:bodyPr>
          <a:lstStyle/>
          <a:p>
            <a:pPr marL="457200" lvl="0" indent="-374650" algn="l" rtl="0">
              <a:lnSpc>
                <a:spcPct val="200000"/>
              </a:lnSpc>
              <a:spcBef>
                <a:spcPts val="1000"/>
              </a:spcBef>
              <a:spcAft>
                <a:spcPts val="0"/>
              </a:spcAft>
              <a:buSzPts val="2300"/>
              <a:buChar char="●"/>
            </a:pPr>
            <a:r>
              <a:rPr lang="en-US" sz="2300" b="1" dirty="0"/>
              <a:t>User Management </a:t>
            </a:r>
            <a:endParaRPr sz="2100" dirty="0"/>
          </a:p>
          <a:p>
            <a:pPr marL="457200" lvl="0" indent="-355600" algn="l" rtl="0">
              <a:lnSpc>
                <a:spcPct val="200000"/>
              </a:lnSpc>
              <a:spcBef>
                <a:spcPts val="0"/>
              </a:spcBef>
              <a:spcAft>
                <a:spcPts val="0"/>
              </a:spcAft>
              <a:buSzPts val="2000"/>
              <a:buChar char="●"/>
            </a:pPr>
            <a:r>
              <a:rPr lang="en-US" sz="2300" b="1" dirty="0"/>
              <a:t>User provisioning and </a:t>
            </a:r>
            <a:r>
              <a:rPr lang="en-US" sz="2300" b="1" dirty="0" err="1"/>
              <a:t>deprovisioning</a:t>
            </a:r>
            <a:r>
              <a:rPr lang="en-US" sz="2100" dirty="0"/>
              <a:t> </a:t>
            </a:r>
            <a:endParaRPr sz="2100" dirty="0"/>
          </a:p>
          <a:p>
            <a:pPr marL="457200" lvl="0" indent="-374650" algn="l" rtl="0">
              <a:lnSpc>
                <a:spcPct val="200000"/>
              </a:lnSpc>
              <a:spcBef>
                <a:spcPts val="0"/>
              </a:spcBef>
              <a:spcAft>
                <a:spcPts val="0"/>
              </a:spcAft>
              <a:buSzPts val="2300"/>
              <a:buChar char="●"/>
            </a:pPr>
            <a:r>
              <a:rPr lang="en-US" sz="2300" b="1" dirty="0"/>
              <a:t>Guest management</a:t>
            </a:r>
            <a:endParaRPr sz="2100" dirty="0"/>
          </a:p>
          <a:p>
            <a:pPr marL="457200" lvl="0" indent="-355600" algn="l" rtl="0">
              <a:lnSpc>
                <a:spcPct val="200000"/>
              </a:lnSpc>
              <a:spcBef>
                <a:spcPts val="0"/>
              </a:spcBef>
              <a:spcAft>
                <a:spcPts val="0"/>
              </a:spcAft>
              <a:buSzPts val="2000"/>
              <a:buChar char="●"/>
            </a:pPr>
            <a:r>
              <a:rPr lang="en-US" sz="2300" b="1" dirty="0"/>
              <a:t>Extra data security and control</a:t>
            </a:r>
            <a:r>
              <a:rPr lang="en-US" sz="2100" dirty="0"/>
              <a:t> </a:t>
            </a:r>
            <a:endParaRPr sz="2100" dirty="0"/>
          </a:p>
          <a:p>
            <a:pPr marL="457200" lvl="0" indent="-355600" algn="l" rtl="0">
              <a:lnSpc>
                <a:spcPct val="200000"/>
              </a:lnSpc>
              <a:spcBef>
                <a:spcPts val="0"/>
              </a:spcBef>
              <a:spcAft>
                <a:spcPts val="0"/>
              </a:spcAft>
              <a:buSzPts val="2000"/>
              <a:buChar char="●"/>
            </a:pPr>
            <a:r>
              <a:rPr lang="en-US" sz="2300" b="1" dirty="0"/>
              <a:t>Expedited support tickets</a:t>
            </a:r>
            <a:r>
              <a:rPr lang="en-US" sz="2100" dirty="0"/>
              <a:t> </a:t>
            </a:r>
            <a:endParaRPr sz="2100" dirty="0"/>
          </a:p>
          <a:p>
            <a:pPr marL="457200" lvl="0" indent="-355600" algn="l" rtl="0">
              <a:lnSpc>
                <a:spcPct val="200000"/>
              </a:lnSpc>
              <a:spcBef>
                <a:spcPts val="0"/>
              </a:spcBef>
              <a:spcAft>
                <a:spcPts val="0"/>
              </a:spcAft>
              <a:buSzPts val="2000"/>
              <a:buChar char="●"/>
            </a:pPr>
            <a:r>
              <a:rPr lang="en-US" sz="2300" b="1" dirty="0"/>
              <a:t>Custom branding</a:t>
            </a:r>
            <a:r>
              <a:rPr lang="en-US" sz="2100" dirty="0"/>
              <a:t> </a:t>
            </a:r>
            <a:endParaRPr sz="2100" dirty="0"/>
          </a:p>
          <a:p>
            <a:pPr marL="457200" lvl="0" indent="-355600" algn="l" rtl="0">
              <a:lnSpc>
                <a:spcPct val="200000"/>
              </a:lnSpc>
              <a:spcBef>
                <a:spcPts val="0"/>
              </a:spcBef>
              <a:spcAft>
                <a:spcPts val="0"/>
              </a:spcAft>
              <a:buSzPts val="2000"/>
              <a:buChar char="●"/>
            </a:pPr>
            <a:r>
              <a:rPr lang="en-US" sz="2300" b="1" dirty="0"/>
              <a:t>Third-party app access</a:t>
            </a:r>
            <a:r>
              <a:rPr lang="en-US" sz="2100" dirty="0"/>
              <a:t> </a:t>
            </a:r>
            <a:endParaRPr sz="2100" dirty="0"/>
          </a:p>
        </p:txBody>
      </p:sp>
      <p:sp>
        <p:nvSpPr>
          <p:cNvPr id="374" name="Google Shape;374;gaee4360e06_0_723"/>
          <p:cNvSpPr txBox="1">
            <a:spLocks noGrp="1"/>
          </p:cNvSpPr>
          <p:nvPr>
            <p:ph type="sldNum" idx="12"/>
          </p:nvPr>
        </p:nvSpPr>
        <p:spPr>
          <a:xfrm>
            <a:off x="680400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pic>
        <p:nvPicPr>
          <p:cNvPr id="375" name="Google Shape;375;gaee4360e06_0_723"/>
          <p:cNvPicPr preferRelativeResize="0"/>
          <p:nvPr/>
        </p:nvPicPr>
        <p:blipFill rotWithShape="1">
          <a:blip r:embed="rId3">
            <a:alphaModFix/>
          </a:blip>
          <a:srcRect l="42219" t="16601" r="53778" b="32875"/>
          <a:stretch/>
        </p:blipFill>
        <p:spPr>
          <a:xfrm>
            <a:off x="321300" y="1192400"/>
            <a:ext cx="461027" cy="3299101"/>
          </a:xfrm>
          <a:prstGeom prst="rect">
            <a:avLst/>
          </a:prstGeom>
          <a:noFill/>
          <a:ln>
            <a:noFill/>
          </a:ln>
        </p:spPr>
      </p:pic>
      <p:pic>
        <p:nvPicPr>
          <p:cNvPr id="376" name="Google Shape;376;gaee4360e06_0_723"/>
          <p:cNvPicPr preferRelativeResize="0"/>
          <p:nvPr/>
        </p:nvPicPr>
        <p:blipFill rotWithShape="1">
          <a:blip r:embed="rId3">
            <a:alphaModFix/>
          </a:blip>
          <a:srcRect l="42218" t="16601" r="53779" b="64941"/>
          <a:stretch/>
        </p:blipFill>
        <p:spPr>
          <a:xfrm>
            <a:off x="321300" y="4693325"/>
            <a:ext cx="461027" cy="12052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 name="圖片 2"/>
          <p:cNvPicPr>
            <a:picLocks noChangeAspect="1"/>
          </p:cNvPicPr>
          <p:nvPr/>
        </p:nvPicPr>
        <p:blipFill rotWithShape="1">
          <a:blip r:embed="rId3">
            <a:extLst>
              <a:ext uri="{28A0092B-C50C-407E-A947-70E740481C1C}">
                <a14:useLocalDpi xmlns:a14="http://schemas.microsoft.com/office/drawing/2010/main" val="0"/>
              </a:ext>
            </a:extLst>
          </a:blip>
          <a:srcRect b="10589"/>
          <a:stretch/>
        </p:blipFill>
        <p:spPr>
          <a:xfrm>
            <a:off x="5112542" y="3997239"/>
            <a:ext cx="3927086" cy="2359112"/>
          </a:xfrm>
          <a:prstGeom prst="rect">
            <a:avLst/>
          </a:prstGeom>
        </p:spPr>
      </p:pic>
      <p:sp>
        <p:nvSpPr>
          <p:cNvPr id="389" name="Google Shape;389;gaee4360e06_0_611"/>
          <p:cNvSpPr txBox="1">
            <a:spLocks noGrp="1"/>
          </p:cNvSpPr>
          <p:nvPr>
            <p:ph type="title"/>
          </p:nvPr>
        </p:nvSpPr>
        <p:spPr>
          <a:xfrm>
            <a:off x="360000" y="449217"/>
            <a:ext cx="8150700" cy="700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zh-TW" altLang="en-US" dirty="0" err="1">
                <a:solidFill>
                  <a:srgbClr val="9966FF"/>
                </a:solidFill>
              </a:rPr>
              <a:t>哪</a:t>
            </a:r>
            <a:r>
              <a:rPr lang="en-US" dirty="0" err="1" smtClean="0">
                <a:solidFill>
                  <a:srgbClr val="9966FF"/>
                </a:solidFill>
              </a:rPr>
              <a:t>些用戶適合</a:t>
            </a:r>
            <a:r>
              <a:rPr lang="en-US" dirty="0" err="1">
                <a:solidFill>
                  <a:srgbClr val="9966FF"/>
                </a:solidFill>
              </a:rPr>
              <a:t>Enterprise版本</a:t>
            </a:r>
            <a:endParaRPr dirty="0">
              <a:solidFill>
                <a:srgbClr val="9966FF"/>
              </a:solidFill>
            </a:endParaRPr>
          </a:p>
        </p:txBody>
      </p:sp>
      <p:sp>
        <p:nvSpPr>
          <p:cNvPr id="390" name="Google Shape;390;gaee4360e06_0_611"/>
          <p:cNvSpPr txBox="1">
            <a:spLocks noGrp="1"/>
          </p:cNvSpPr>
          <p:nvPr>
            <p:ph type="body" idx="1"/>
          </p:nvPr>
        </p:nvSpPr>
        <p:spPr>
          <a:xfrm>
            <a:off x="538228" y="1305250"/>
            <a:ext cx="8501400" cy="4542900"/>
          </a:xfrm>
          <a:prstGeom prst="rect">
            <a:avLst/>
          </a:prstGeom>
        </p:spPr>
        <p:txBody>
          <a:bodyPr spcFirstLastPara="1" wrap="square" lIns="91425" tIns="45700" rIns="91425" bIns="45700" anchor="t" anchorCtr="0">
            <a:noAutofit/>
          </a:bodyPr>
          <a:lstStyle/>
          <a:p>
            <a:pPr marL="457200" lvl="0" indent="-387350" algn="l" rtl="0">
              <a:lnSpc>
                <a:spcPct val="200000"/>
              </a:lnSpc>
              <a:spcBef>
                <a:spcPts val="1000"/>
              </a:spcBef>
              <a:spcAft>
                <a:spcPts val="0"/>
              </a:spcAft>
              <a:buSzPts val="2500"/>
              <a:buChar char="●"/>
            </a:pPr>
            <a:r>
              <a:rPr lang="en-US" sz="2500" dirty="0" err="1"/>
              <a:t>如果您打算在整個企業使用Asana</a:t>
            </a:r>
            <a:endParaRPr sz="2500" dirty="0"/>
          </a:p>
          <a:p>
            <a:pPr marL="457200" lvl="0" indent="-387350" algn="l" rtl="0">
              <a:lnSpc>
                <a:spcPct val="200000"/>
              </a:lnSpc>
              <a:spcBef>
                <a:spcPts val="0"/>
              </a:spcBef>
              <a:spcAft>
                <a:spcPts val="0"/>
              </a:spcAft>
              <a:buSzPts val="2500"/>
              <a:buChar char="●"/>
            </a:pPr>
            <a:r>
              <a:rPr lang="en-US" sz="2500" dirty="0" err="1"/>
              <a:t>如果您需要靈活強大的管控系統</a:t>
            </a:r>
            <a:endParaRPr sz="2500" dirty="0"/>
          </a:p>
          <a:p>
            <a:pPr marL="457200" lvl="0" indent="-387350" algn="l" rtl="0">
              <a:lnSpc>
                <a:spcPct val="200000"/>
              </a:lnSpc>
              <a:spcBef>
                <a:spcPts val="0"/>
              </a:spcBef>
              <a:spcAft>
                <a:spcPts val="0"/>
              </a:spcAft>
              <a:buSzPts val="2500"/>
              <a:buChar char="●"/>
            </a:pPr>
            <a:r>
              <a:rPr lang="en-US" sz="2500" dirty="0" err="1"/>
              <a:t>如果您需要更高層級的安全要求</a:t>
            </a:r>
            <a:endParaRPr sz="2500" dirty="0"/>
          </a:p>
          <a:p>
            <a:pPr marL="457200" lvl="0" indent="-387350" algn="l" rtl="0">
              <a:lnSpc>
                <a:spcPct val="200000"/>
              </a:lnSpc>
              <a:spcBef>
                <a:spcPts val="0"/>
              </a:spcBef>
              <a:spcAft>
                <a:spcPts val="0"/>
              </a:spcAft>
              <a:buSzPts val="2500"/>
              <a:buChar char="●"/>
            </a:pPr>
            <a:r>
              <a:rPr lang="en-US" sz="2500" dirty="0" err="1"/>
              <a:t>如果您會將敏感訊息放入Asana</a:t>
            </a:r>
            <a:endParaRPr sz="2500" dirty="0"/>
          </a:p>
        </p:txBody>
      </p:sp>
      <p:sp>
        <p:nvSpPr>
          <p:cNvPr id="391" name="Google Shape;391;gaee4360e06_0_611"/>
          <p:cNvSpPr txBox="1">
            <a:spLocks noGrp="1"/>
          </p:cNvSpPr>
          <p:nvPr>
            <p:ph type="sldNum" idx="12"/>
          </p:nvPr>
        </p:nvSpPr>
        <p:spPr>
          <a:xfrm>
            <a:off x="680400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pic>
        <p:nvPicPr>
          <p:cNvPr id="392" name="Google Shape;392;gaee4360e06_0_611"/>
          <p:cNvPicPr preferRelativeResize="0"/>
          <p:nvPr/>
        </p:nvPicPr>
        <p:blipFill rotWithShape="1">
          <a:blip r:embed="rId4">
            <a:alphaModFix/>
          </a:blip>
          <a:srcRect l="42219" t="25064" r="53846" b="32874"/>
          <a:stretch/>
        </p:blipFill>
        <p:spPr>
          <a:xfrm>
            <a:off x="360000" y="1401902"/>
            <a:ext cx="525424" cy="3184175"/>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gaee4360e06_0_671"/>
          <p:cNvSpPr txBox="1">
            <a:spLocks noGrp="1"/>
          </p:cNvSpPr>
          <p:nvPr>
            <p:ph type="title"/>
          </p:nvPr>
        </p:nvSpPr>
        <p:spPr>
          <a:xfrm>
            <a:off x="360000" y="449217"/>
            <a:ext cx="8150700" cy="700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rgbClr val="9966FF"/>
                </a:solidFill>
              </a:rPr>
              <a:t>G2 Ranks Asana #1 </a:t>
            </a:r>
            <a:endParaRPr dirty="0">
              <a:solidFill>
                <a:srgbClr val="9966FF"/>
              </a:solidFill>
            </a:endParaRPr>
          </a:p>
        </p:txBody>
      </p:sp>
      <p:sp>
        <p:nvSpPr>
          <p:cNvPr id="403" name="Google Shape;403;gaee4360e06_0_671"/>
          <p:cNvSpPr txBox="1">
            <a:spLocks noGrp="1"/>
          </p:cNvSpPr>
          <p:nvPr>
            <p:ph type="sldNum" idx="12"/>
          </p:nvPr>
        </p:nvSpPr>
        <p:spPr>
          <a:xfrm>
            <a:off x="680400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pic>
        <p:nvPicPr>
          <p:cNvPr id="404" name="Google Shape;404;gaee4360e06_0_671"/>
          <p:cNvPicPr preferRelativeResize="0"/>
          <p:nvPr/>
        </p:nvPicPr>
        <p:blipFill rotWithShape="1">
          <a:blip r:embed="rId3">
            <a:alphaModFix/>
          </a:blip>
          <a:srcRect b="5401"/>
          <a:stretch/>
        </p:blipFill>
        <p:spPr>
          <a:xfrm>
            <a:off x="1429275" y="1149425"/>
            <a:ext cx="6233650" cy="5413499"/>
          </a:xfrm>
          <a:prstGeom prst="rect">
            <a:avLst/>
          </a:prstGeom>
          <a:noFill/>
          <a:ln>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aee4360e06_0_659"/>
          <p:cNvSpPr txBox="1">
            <a:spLocks noGrp="1"/>
          </p:cNvSpPr>
          <p:nvPr>
            <p:ph type="title"/>
          </p:nvPr>
        </p:nvSpPr>
        <p:spPr>
          <a:xfrm>
            <a:off x="360000" y="449217"/>
            <a:ext cx="8150700" cy="700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FF0000"/>
              </a:buClr>
              <a:buSzPts val="2800"/>
              <a:buFont typeface="Microsoft JhengHei"/>
              <a:buNone/>
            </a:pPr>
            <a:r>
              <a:rPr lang="en-US" dirty="0">
                <a:solidFill>
                  <a:srgbClr val="9966FF"/>
                </a:solidFill>
              </a:rPr>
              <a:t>Who uses the Asana Enterprise?</a:t>
            </a:r>
            <a:endParaRPr dirty="0">
              <a:solidFill>
                <a:srgbClr val="9966FF"/>
              </a:solidFill>
            </a:endParaRPr>
          </a:p>
        </p:txBody>
      </p:sp>
      <p:sp>
        <p:nvSpPr>
          <p:cNvPr id="411" name="Google Shape;411;gaee4360e06_0_659"/>
          <p:cNvSpPr txBox="1">
            <a:spLocks noGrp="1"/>
          </p:cNvSpPr>
          <p:nvPr>
            <p:ph type="sldNum" idx="12"/>
          </p:nvPr>
        </p:nvSpPr>
        <p:spPr>
          <a:xfrm>
            <a:off x="680400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pic>
        <p:nvPicPr>
          <p:cNvPr id="412" name="Google Shape;412;gaee4360e06_0_659"/>
          <p:cNvPicPr preferRelativeResize="0"/>
          <p:nvPr/>
        </p:nvPicPr>
        <p:blipFill rotWithShape="1">
          <a:blip r:embed="rId3">
            <a:alphaModFix/>
          </a:blip>
          <a:srcRect l="3832" t="4879" r="78494" b="22823"/>
          <a:stretch/>
        </p:blipFill>
        <p:spPr>
          <a:xfrm>
            <a:off x="180000" y="2035475"/>
            <a:ext cx="2637845" cy="2712709"/>
          </a:xfrm>
          <a:prstGeom prst="rect">
            <a:avLst/>
          </a:prstGeom>
          <a:noFill/>
          <a:ln>
            <a:noFill/>
          </a:ln>
        </p:spPr>
      </p:pic>
      <p:pic>
        <p:nvPicPr>
          <p:cNvPr id="413" name="Google Shape;413;gaee4360e06_0_659"/>
          <p:cNvPicPr preferRelativeResize="0"/>
          <p:nvPr/>
        </p:nvPicPr>
        <p:blipFill rotWithShape="1">
          <a:blip r:embed="rId3">
            <a:alphaModFix/>
          </a:blip>
          <a:srcRect l="52313" r="31434" b="21856"/>
          <a:stretch/>
        </p:blipFill>
        <p:spPr>
          <a:xfrm>
            <a:off x="6477528" y="2035475"/>
            <a:ext cx="2456351" cy="2783289"/>
          </a:xfrm>
          <a:prstGeom prst="rect">
            <a:avLst/>
          </a:prstGeom>
          <a:noFill/>
          <a:ln>
            <a:noFill/>
          </a:ln>
        </p:spPr>
      </p:pic>
      <p:sp>
        <p:nvSpPr>
          <p:cNvPr id="414" name="Google Shape;414;gaee4360e06_0_659"/>
          <p:cNvSpPr txBox="1"/>
          <p:nvPr/>
        </p:nvSpPr>
        <p:spPr>
          <a:xfrm>
            <a:off x="180000" y="5493083"/>
            <a:ext cx="8784000" cy="700200"/>
          </a:xfrm>
          <a:prstGeom prst="rect">
            <a:avLst/>
          </a:prstGeom>
          <a:noFill/>
          <a:ln>
            <a:noFill/>
          </a:ln>
        </p:spPr>
        <p:txBody>
          <a:bodyPr spcFirstLastPara="1" wrap="square" lIns="91425" tIns="91425" rIns="91425" bIns="91425" anchor="t" anchorCtr="0">
            <a:noAutofit/>
          </a:bodyPr>
          <a:lstStyle/>
          <a:p>
            <a:pPr marL="0" lvl="0" indent="0" algn="ctr" rtl="0">
              <a:lnSpc>
                <a:spcPct val="163600"/>
              </a:lnSpc>
              <a:spcBef>
                <a:spcPts val="0"/>
              </a:spcBef>
              <a:spcAft>
                <a:spcPts val="0"/>
              </a:spcAft>
              <a:buNone/>
            </a:pPr>
            <a:r>
              <a:rPr lang="en-US" sz="2600" b="1">
                <a:solidFill>
                  <a:srgbClr val="674EA7"/>
                </a:solidFill>
                <a:latin typeface="Microsoft JhengHei"/>
                <a:ea typeface="Microsoft JhengHei"/>
                <a:cs typeface="Microsoft JhengHei"/>
                <a:sym typeface="Microsoft JhengHei"/>
              </a:rPr>
              <a:t>Loved by 80,000+ organizations across the globe</a:t>
            </a:r>
            <a:endParaRPr sz="2600" b="1">
              <a:solidFill>
                <a:srgbClr val="674EA7"/>
              </a:solidFill>
              <a:latin typeface="Microsoft JhengHei"/>
              <a:ea typeface="Microsoft JhengHei"/>
              <a:cs typeface="Microsoft JhengHei"/>
              <a:sym typeface="Microsoft JhengHei"/>
            </a:endParaRPr>
          </a:p>
          <a:p>
            <a:pPr marL="0" lvl="0" indent="0" algn="ctr" rtl="0">
              <a:lnSpc>
                <a:spcPct val="163600"/>
              </a:lnSpc>
              <a:spcBef>
                <a:spcPts val="200"/>
              </a:spcBef>
              <a:spcAft>
                <a:spcPts val="200"/>
              </a:spcAft>
              <a:buNone/>
            </a:pPr>
            <a:endParaRPr sz="2600" b="1">
              <a:solidFill>
                <a:srgbClr val="674EA7"/>
              </a:solidFill>
              <a:latin typeface="Microsoft JhengHei"/>
              <a:ea typeface="Microsoft JhengHei"/>
              <a:cs typeface="Microsoft JhengHei"/>
              <a:sym typeface="Microsoft JhengHei"/>
            </a:endParaRPr>
          </a:p>
        </p:txBody>
      </p:sp>
      <p:pic>
        <p:nvPicPr>
          <p:cNvPr id="7" name="Google Shape;413;gaee4360e06_0_659"/>
          <p:cNvPicPr preferRelativeResize="0"/>
          <p:nvPr/>
        </p:nvPicPr>
        <p:blipFill rotWithShape="1">
          <a:blip r:embed="rId3">
            <a:alphaModFix/>
          </a:blip>
          <a:srcRect l="75821" r="7033" b="21856"/>
          <a:stretch/>
        </p:blipFill>
        <p:spPr>
          <a:xfrm>
            <a:off x="3352072" y="2000184"/>
            <a:ext cx="2591229" cy="2783289"/>
          </a:xfrm>
          <a:prstGeom prst="rect">
            <a:avLst/>
          </a:prstGeom>
          <a:noFill/>
          <a:ln>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ga23ae7d487_1_6"/>
          <p:cNvSpPr txBox="1">
            <a:spLocks noGrp="1"/>
          </p:cNvSpPr>
          <p:nvPr>
            <p:ph type="title"/>
          </p:nvPr>
        </p:nvSpPr>
        <p:spPr>
          <a:xfrm>
            <a:off x="360000" y="3972866"/>
            <a:ext cx="85014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Arial"/>
              <a:buNone/>
            </a:pPr>
            <a:r>
              <a:rPr lang="en-US" sz="3600" dirty="0">
                <a:solidFill>
                  <a:schemeClr val="dk1"/>
                </a:solidFill>
                <a:latin typeface="Malgun Gothic" panose="020B0503020000020004" pitchFamily="34" charset="-127"/>
                <a:ea typeface="Malgun Gothic" panose="020B0503020000020004" pitchFamily="34" charset="-127"/>
                <a:cs typeface="Arial"/>
                <a:sym typeface="Arial"/>
              </a:rPr>
              <a:t>Asana Integrations</a:t>
            </a:r>
            <a:endParaRPr sz="3600" dirty="0">
              <a:solidFill>
                <a:schemeClr val="dk1"/>
              </a:solidFill>
              <a:latin typeface="Malgun Gothic" panose="020B0503020000020004" pitchFamily="34" charset="-127"/>
              <a:ea typeface="Malgun Gothic" panose="020B0503020000020004" pitchFamily="34" charset="-127"/>
              <a:cs typeface="Arial"/>
              <a:sym typeface="Arial"/>
            </a:endParaRPr>
          </a:p>
        </p:txBody>
      </p:sp>
      <p:sp>
        <p:nvSpPr>
          <p:cNvPr id="420" name="Google Shape;420;ga23ae7d487_1_6"/>
          <p:cNvSpPr txBox="1">
            <a:spLocks noGrp="1"/>
          </p:cNvSpPr>
          <p:nvPr>
            <p:ph type="dt" idx="10"/>
          </p:nvPr>
        </p:nvSpPr>
        <p:spPr>
          <a:xfrm>
            <a:off x="360000" y="6354630"/>
            <a:ext cx="20574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2020/11/17</a:t>
            </a:r>
            <a:endParaRPr/>
          </a:p>
        </p:txBody>
      </p:sp>
      <p:sp>
        <p:nvSpPr>
          <p:cNvPr id="421" name="Google Shape;421;ga23ae7d487_1_6"/>
          <p:cNvSpPr txBox="1">
            <a:spLocks noGrp="1"/>
          </p:cNvSpPr>
          <p:nvPr>
            <p:ph type="sldNum" idx="12"/>
          </p:nvPr>
        </p:nvSpPr>
        <p:spPr>
          <a:xfrm>
            <a:off x="680400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idx="12"/>
          </p:nvPr>
        </p:nvSpPr>
        <p:spPr>
          <a:xfrm>
            <a:off x="6712560" y="6356351"/>
            <a:ext cx="2057400" cy="365125"/>
          </a:xfrm>
        </p:spPr>
        <p:txBody>
          <a:bodyPr/>
          <a:lstStyle/>
          <a:p>
            <a:pPr marL="0" lvl="0" indent="0" algn="r" rtl="0">
              <a:spcBef>
                <a:spcPts val="0"/>
              </a:spcBef>
              <a:spcAft>
                <a:spcPts val="0"/>
              </a:spcAft>
              <a:buNone/>
            </a:pPr>
            <a:fld id="{00000000-1234-1234-1234-123412341234}" type="slidenum">
              <a:rPr lang="en-US" smtClean="0"/>
              <a:t>38</a:t>
            </a:fld>
            <a:endParaRPr lang="en-US"/>
          </a:p>
        </p:txBody>
      </p:sp>
      <p:sp>
        <p:nvSpPr>
          <p:cNvPr id="5" name="Google Shape;410;gaee4360e06_0_659"/>
          <p:cNvSpPr txBox="1">
            <a:spLocks/>
          </p:cNvSpPr>
          <p:nvPr/>
        </p:nvSpPr>
        <p:spPr>
          <a:xfrm>
            <a:off x="360000" y="449217"/>
            <a:ext cx="8150700" cy="7002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0000"/>
              </a:buClr>
              <a:buSzPts val="2800"/>
              <a:buFont typeface="Microsoft JhengHei"/>
              <a:buNone/>
              <a:defRPr sz="2800" b="1" i="0" u="none" strike="noStrike" cap="none">
                <a:solidFill>
                  <a:srgbClr val="FF0000"/>
                </a:solidFill>
                <a:latin typeface="Microsoft JhengHei"/>
                <a:ea typeface="Microsoft JhengHei"/>
                <a:cs typeface="Microsoft JhengHei"/>
                <a:sym typeface="Microsoft JhengHe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smtClean="0">
                <a:solidFill>
                  <a:srgbClr val="9966FF"/>
                </a:solidFill>
              </a:rPr>
              <a:t>Asana Integrations</a:t>
            </a:r>
            <a:endParaRPr lang="en-US" dirty="0">
              <a:solidFill>
                <a:srgbClr val="9966FF"/>
              </a:solidFill>
            </a:endParaRPr>
          </a:p>
        </p:txBody>
      </p:sp>
      <p:pic>
        <p:nvPicPr>
          <p:cNvPr id="6" name="圖片 5"/>
          <p:cNvPicPr>
            <a:picLocks noChangeAspect="1"/>
          </p:cNvPicPr>
          <p:nvPr/>
        </p:nvPicPr>
        <p:blipFill rotWithShape="1">
          <a:blip r:embed="rId2">
            <a:extLst>
              <a:ext uri="{28A0092B-C50C-407E-A947-70E740481C1C}">
                <a14:useLocalDpi xmlns:a14="http://schemas.microsoft.com/office/drawing/2010/main" val="0"/>
              </a:ext>
            </a:extLst>
          </a:blip>
          <a:srcRect l="3062" t="13576" r="75236" b="51474"/>
          <a:stretch/>
        </p:blipFill>
        <p:spPr>
          <a:xfrm>
            <a:off x="527815" y="1734192"/>
            <a:ext cx="1961554" cy="1176932"/>
          </a:xfrm>
          <a:prstGeom prst="rect">
            <a:avLst/>
          </a:prstGeom>
        </p:spPr>
      </p:pic>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21145">
            <a:off x="5161758" y="226806"/>
            <a:ext cx="1302963" cy="1302963"/>
          </a:xfrm>
          <a:prstGeom prst="rect">
            <a:avLst/>
          </a:prstGeom>
        </p:spPr>
      </p:pic>
      <p:pic>
        <p:nvPicPr>
          <p:cNvPr id="8" name="圖片 7"/>
          <p:cNvPicPr>
            <a:picLocks noChangeAspect="1"/>
          </p:cNvPicPr>
          <p:nvPr/>
        </p:nvPicPr>
        <p:blipFill rotWithShape="1">
          <a:blip r:embed="rId2">
            <a:extLst>
              <a:ext uri="{28A0092B-C50C-407E-A947-70E740481C1C}">
                <a14:useLocalDpi xmlns:a14="http://schemas.microsoft.com/office/drawing/2010/main" val="0"/>
              </a:ext>
            </a:extLst>
          </a:blip>
          <a:srcRect l="27697" t="24984" r="64258" b="62513"/>
          <a:stretch/>
        </p:blipFill>
        <p:spPr>
          <a:xfrm>
            <a:off x="2825352" y="3618228"/>
            <a:ext cx="694944" cy="402336"/>
          </a:xfrm>
          <a:prstGeom prst="rect">
            <a:avLst/>
          </a:prstGeom>
        </p:spPr>
      </p:pic>
      <p:pic>
        <p:nvPicPr>
          <p:cNvPr id="9" name="圖片 8"/>
          <p:cNvPicPr>
            <a:picLocks noChangeAspect="1"/>
          </p:cNvPicPr>
          <p:nvPr/>
        </p:nvPicPr>
        <p:blipFill rotWithShape="1">
          <a:blip r:embed="rId2">
            <a:extLst>
              <a:ext uri="{28A0092B-C50C-407E-A947-70E740481C1C}">
                <a14:useLocalDpi xmlns:a14="http://schemas.microsoft.com/office/drawing/2010/main" val="0"/>
              </a:ext>
            </a:extLst>
          </a:blip>
          <a:srcRect l="41077" t="15008" r="44102" b="52852"/>
          <a:stretch/>
        </p:blipFill>
        <p:spPr>
          <a:xfrm>
            <a:off x="3993450" y="2719960"/>
            <a:ext cx="1280160" cy="1034265"/>
          </a:xfrm>
          <a:prstGeom prst="rect">
            <a:avLst/>
          </a:prstGeom>
        </p:spPr>
      </p:pic>
      <p:pic>
        <p:nvPicPr>
          <p:cNvPr id="10" name="圖片 9"/>
          <p:cNvPicPr>
            <a:picLocks noChangeAspect="1"/>
          </p:cNvPicPr>
          <p:nvPr/>
        </p:nvPicPr>
        <p:blipFill rotWithShape="1">
          <a:blip r:embed="rId2">
            <a:extLst>
              <a:ext uri="{28A0092B-C50C-407E-A947-70E740481C1C}">
                <a14:useLocalDpi xmlns:a14="http://schemas.microsoft.com/office/drawing/2010/main" val="0"/>
              </a:ext>
            </a:extLst>
          </a:blip>
          <a:srcRect l="61784" t="23564" r="29112" b="59103"/>
          <a:stretch/>
        </p:blipFill>
        <p:spPr>
          <a:xfrm>
            <a:off x="5743670" y="3601835"/>
            <a:ext cx="786384" cy="557784"/>
          </a:xfrm>
          <a:prstGeom prst="rect">
            <a:avLst/>
          </a:prstGeom>
        </p:spPr>
      </p:pic>
      <p:pic>
        <p:nvPicPr>
          <p:cNvPr id="11" name="圖片 10"/>
          <p:cNvPicPr>
            <a:picLocks noChangeAspect="1"/>
          </p:cNvPicPr>
          <p:nvPr/>
        </p:nvPicPr>
        <p:blipFill rotWithShape="1">
          <a:blip r:embed="rId2">
            <a:extLst>
              <a:ext uri="{28A0092B-C50C-407E-A947-70E740481C1C}">
                <a14:useLocalDpi xmlns:a14="http://schemas.microsoft.com/office/drawing/2010/main" val="0"/>
              </a:ext>
            </a:extLst>
          </a:blip>
          <a:srcRect l="74395" t="18143" r="3586" b="57136"/>
          <a:stretch/>
        </p:blipFill>
        <p:spPr>
          <a:xfrm>
            <a:off x="6639572" y="1671154"/>
            <a:ext cx="2203375" cy="921604"/>
          </a:xfrm>
          <a:prstGeom prst="rect">
            <a:avLst/>
          </a:prstGeom>
        </p:spPr>
      </p:pic>
      <p:pic>
        <p:nvPicPr>
          <p:cNvPr id="2" name="圖片 1"/>
          <p:cNvPicPr>
            <a:picLocks noChangeAspect="1"/>
          </p:cNvPicPr>
          <p:nvPr/>
        </p:nvPicPr>
        <p:blipFill rotWithShape="1">
          <a:blip r:embed="rId4">
            <a:extLst>
              <a:ext uri="{28A0092B-C50C-407E-A947-70E740481C1C}">
                <a14:useLocalDpi xmlns:a14="http://schemas.microsoft.com/office/drawing/2010/main" val="0"/>
              </a:ext>
            </a:extLst>
          </a:blip>
          <a:srcRect l="7120" t="7209" r="69720" b="41820"/>
          <a:stretch/>
        </p:blipFill>
        <p:spPr>
          <a:xfrm>
            <a:off x="626197" y="4464550"/>
            <a:ext cx="1764792" cy="1490472"/>
          </a:xfrm>
          <a:prstGeom prst="rect">
            <a:avLst/>
          </a:prstGeom>
        </p:spPr>
      </p:pic>
      <p:grpSp>
        <p:nvGrpSpPr>
          <p:cNvPr id="14" name="群組 13"/>
          <p:cNvGrpSpPr/>
          <p:nvPr/>
        </p:nvGrpSpPr>
        <p:grpSpPr>
          <a:xfrm>
            <a:off x="197571" y="3099105"/>
            <a:ext cx="2622043" cy="984885"/>
            <a:chOff x="-107443" y="5495821"/>
            <a:chExt cx="2622043" cy="984885"/>
          </a:xfrm>
        </p:grpSpPr>
        <p:sp>
          <p:nvSpPr>
            <p:cNvPr id="3" name="文字方塊 2"/>
            <p:cNvSpPr txBox="1"/>
            <p:nvPr/>
          </p:nvSpPr>
          <p:spPr>
            <a:xfrm>
              <a:off x="-107443" y="5495821"/>
              <a:ext cx="2622043" cy="984885"/>
            </a:xfrm>
            <a:prstGeom prst="rect">
              <a:avLst/>
            </a:prstGeom>
            <a:noFill/>
          </p:spPr>
          <p:txBody>
            <a:bodyPr wrap="square" rtlCol="0">
              <a:spAutoFit/>
            </a:bodyPr>
            <a:lstStyle/>
            <a:p>
              <a:pPr algn="ctr"/>
              <a:r>
                <a:rPr lang="en-US" altLang="zh-TW" sz="1600" b="1" dirty="0" smtClean="0">
                  <a:latin typeface="Microsoft YaHei" panose="020B0503020204020204" pitchFamily="34" charset="-122"/>
                  <a:ea typeface="Microsoft YaHei" panose="020B0503020204020204" pitchFamily="34" charset="-122"/>
                </a:rPr>
                <a:t>Documents</a:t>
              </a:r>
            </a:p>
            <a:p>
              <a:pPr algn="ctr"/>
              <a:r>
                <a:rPr lang="en-US" altLang="zh-TW" dirty="0" smtClean="0">
                  <a:solidFill>
                    <a:srgbClr val="403E45"/>
                  </a:solidFill>
                  <a:latin typeface="Microsoft YaHei" panose="020B0503020204020204" pitchFamily="34" charset="-122"/>
                  <a:ea typeface="Microsoft YaHei" panose="020B0503020204020204" pitchFamily="34" charset="-122"/>
                </a:rPr>
                <a:t>File creation &amp; management</a:t>
              </a:r>
            </a:p>
            <a:p>
              <a:pPr algn="ctr"/>
              <a:endParaRPr lang="en-US" altLang="zh-TW" dirty="0" smtClean="0">
                <a:solidFill>
                  <a:srgbClr val="403E45"/>
                </a:solidFill>
                <a:latin typeface="Microsoft YaHei" panose="020B0503020204020204" pitchFamily="34" charset="-122"/>
                <a:ea typeface="Microsoft YaHei" panose="020B0503020204020204" pitchFamily="34" charset="-122"/>
              </a:endParaRPr>
            </a:p>
            <a:p>
              <a:pPr algn="ctr"/>
              <a:r>
                <a:rPr lang="zh-TW" altLang="en-US" dirty="0">
                  <a:solidFill>
                    <a:srgbClr val="A4A3B1"/>
                  </a:solidFill>
                  <a:latin typeface="Microsoft YaHei" panose="020B0503020204020204" pitchFamily="34" charset="-122"/>
                  <a:ea typeface="Microsoft YaHei" panose="020B0503020204020204" pitchFamily="34" charset="-122"/>
                  <a:cs typeface="Microsoft Tai Le" panose="020B0502040204020203" pitchFamily="34" charset="0"/>
                </a:rPr>
                <a:t>創造、分享、儲存檔案</a:t>
              </a:r>
              <a:endParaRPr lang="zh-TW" altLang="en-US" dirty="0">
                <a:solidFill>
                  <a:srgbClr val="A4A3B1"/>
                </a:solidFill>
                <a:latin typeface="Microsoft YaHei" panose="020B0503020204020204" pitchFamily="34" charset="-122"/>
                <a:ea typeface="Microsoft YaHei" panose="020B0503020204020204" pitchFamily="34" charset="-122"/>
                <a:cs typeface="Microsoft Tai Le" panose="020B0502040204020203" pitchFamily="34" charset="0"/>
              </a:endParaRPr>
            </a:p>
          </p:txBody>
        </p:sp>
        <p:cxnSp>
          <p:nvCxnSpPr>
            <p:cNvPr id="13" name="直線接點 12"/>
            <p:cNvCxnSpPr/>
            <p:nvPr/>
          </p:nvCxnSpPr>
          <p:spPr>
            <a:xfrm>
              <a:off x="247056" y="6080596"/>
              <a:ext cx="2072304" cy="9144"/>
            </a:xfrm>
            <a:prstGeom prst="line">
              <a:avLst/>
            </a:prstGeom>
            <a:ln w="19050">
              <a:solidFill>
                <a:srgbClr val="FF7C80"/>
              </a:solidFill>
            </a:ln>
          </p:spPr>
          <p:style>
            <a:lnRef idx="1">
              <a:schemeClr val="accent1"/>
            </a:lnRef>
            <a:fillRef idx="0">
              <a:schemeClr val="accent1"/>
            </a:fillRef>
            <a:effectRef idx="0">
              <a:schemeClr val="accent1"/>
            </a:effectRef>
            <a:fontRef idx="minor">
              <a:schemeClr val="tx1"/>
            </a:fontRef>
          </p:style>
        </p:cxnSp>
      </p:grpSp>
      <p:grpSp>
        <p:nvGrpSpPr>
          <p:cNvPr id="15" name="群組 14"/>
          <p:cNvGrpSpPr/>
          <p:nvPr/>
        </p:nvGrpSpPr>
        <p:grpSpPr>
          <a:xfrm>
            <a:off x="3322509" y="4045338"/>
            <a:ext cx="2622043" cy="1200329"/>
            <a:chOff x="-107443" y="5495821"/>
            <a:chExt cx="2622043" cy="1200329"/>
          </a:xfrm>
        </p:grpSpPr>
        <p:sp>
          <p:nvSpPr>
            <p:cNvPr id="16" name="文字方塊 15"/>
            <p:cNvSpPr txBox="1"/>
            <p:nvPr/>
          </p:nvSpPr>
          <p:spPr>
            <a:xfrm>
              <a:off x="-107443" y="5495821"/>
              <a:ext cx="2622043" cy="1200329"/>
            </a:xfrm>
            <a:prstGeom prst="rect">
              <a:avLst/>
            </a:prstGeom>
            <a:noFill/>
          </p:spPr>
          <p:txBody>
            <a:bodyPr wrap="square" rtlCol="0">
              <a:spAutoFit/>
            </a:bodyPr>
            <a:lstStyle/>
            <a:p>
              <a:pPr algn="ctr"/>
              <a:r>
                <a:rPr lang="en-US" altLang="zh-TW" sz="1600" b="1" dirty="0" smtClean="0">
                  <a:latin typeface="Microsoft YaHei" panose="020B0503020204020204" pitchFamily="34" charset="-122"/>
                  <a:ea typeface="Microsoft YaHei" panose="020B0503020204020204" pitchFamily="34" charset="-122"/>
                </a:rPr>
                <a:t>Work Management</a:t>
              </a:r>
            </a:p>
            <a:p>
              <a:pPr algn="ctr"/>
              <a:r>
                <a:rPr lang="en-US" altLang="zh-TW" dirty="0" smtClean="0">
                  <a:solidFill>
                    <a:srgbClr val="403E45"/>
                  </a:solidFill>
                  <a:latin typeface="Microsoft YaHei" panose="020B0503020204020204" pitchFamily="34" charset="-122"/>
                  <a:ea typeface="Microsoft YaHei" panose="020B0503020204020204" pitchFamily="34" charset="-122"/>
                </a:rPr>
                <a:t>Work tracking</a:t>
              </a:r>
            </a:p>
            <a:p>
              <a:pPr algn="ctr"/>
              <a:endParaRPr lang="en-US" altLang="zh-TW" dirty="0" smtClean="0">
                <a:solidFill>
                  <a:srgbClr val="403E45"/>
                </a:solidFill>
                <a:latin typeface="Microsoft YaHei" panose="020B0503020204020204" pitchFamily="34" charset="-122"/>
                <a:ea typeface="Microsoft YaHei" panose="020B0503020204020204" pitchFamily="34" charset="-122"/>
              </a:endParaRPr>
            </a:p>
            <a:p>
              <a:pPr algn="ctr"/>
              <a:r>
                <a:rPr lang="zh-TW" altLang="en-US" dirty="0">
                  <a:solidFill>
                    <a:srgbClr val="A4A3B1"/>
                  </a:solidFill>
                  <a:latin typeface="Microsoft YaHei" panose="020B0503020204020204" pitchFamily="34" charset="-122"/>
                  <a:ea typeface="Microsoft YaHei" panose="020B0503020204020204" pitchFamily="34" charset="-122"/>
                  <a:cs typeface="Microsoft Tai Le" panose="020B0502040204020203" pitchFamily="34" charset="0"/>
                </a:rPr>
                <a:t>製作清楚的計畫、專案，並且隨時追蹤進度和目標</a:t>
              </a:r>
              <a:endParaRPr lang="zh-TW" altLang="en-US" dirty="0">
                <a:solidFill>
                  <a:srgbClr val="A4A3B1"/>
                </a:solidFill>
                <a:latin typeface="Microsoft YaHei" panose="020B0503020204020204" pitchFamily="34" charset="-122"/>
                <a:ea typeface="Microsoft YaHei" panose="020B0503020204020204" pitchFamily="34" charset="-122"/>
                <a:cs typeface="Microsoft Tai Le" panose="020B0502040204020203" pitchFamily="34" charset="0"/>
              </a:endParaRPr>
            </a:p>
          </p:txBody>
        </p:sp>
        <p:cxnSp>
          <p:nvCxnSpPr>
            <p:cNvPr id="17" name="直線接點 16"/>
            <p:cNvCxnSpPr/>
            <p:nvPr/>
          </p:nvCxnSpPr>
          <p:spPr>
            <a:xfrm>
              <a:off x="167426" y="6078047"/>
              <a:ext cx="2072304" cy="9144"/>
            </a:xfrm>
            <a:prstGeom prst="line">
              <a:avLst/>
            </a:prstGeom>
            <a:ln w="19050">
              <a:solidFill>
                <a:srgbClr val="FF7C80"/>
              </a:solidFill>
            </a:ln>
          </p:spPr>
          <p:style>
            <a:lnRef idx="1">
              <a:schemeClr val="accent1"/>
            </a:lnRef>
            <a:fillRef idx="0">
              <a:schemeClr val="accent1"/>
            </a:fillRef>
            <a:effectRef idx="0">
              <a:schemeClr val="accent1"/>
            </a:effectRef>
            <a:fontRef idx="minor">
              <a:schemeClr val="tx1"/>
            </a:fontRef>
          </p:style>
        </p:cxnSp>
      </p:grpSp>
      <p:grpSp>
        <p:nvGrpSpPr>
          <p:cNvPr id="18" name="群組 17"/>
          <p:cNvGrpSpPr/>
          <p:nvPr/>
        </p:nvGrpSpPr>
        <p:grpSpPr>
          <a:xfrm>
            <a:off x="6468158" y="3114495"/>
            <a:ext cx="2622043" cy="1200329"/>
            <a:chOff x="-107443" y="5495821"/>
            <a:chExt cx="2622043" cy="1200329"/>
          </a:xfrm>
        </p:grpSpPr>
        <p:sp>
          <p:nvSpPr>
            <p:cNvPr id="19" name="文字方塊 18"/>
            <p:cNvSpPr txBox="1"/>
            <p:nvPr/>
          </p:nvSpPr>
          <p:spPr>
            <a:xfrm>
              <a:off x="-107443" y="5495821"/>
              <a:ext cx="2622043" cy="1200329"/>
            </a:xfrm>
            <a:prstGeom prst="rect">
              <a:avLst/>
            </a:prstGeom>
            <a:noFill/>
          </p:spPr>
          <p:txBody>
            <a:bodyPr wrap="square" rtlCol="0">
              <a:spAutoFit/>
            </a:bodyPr>
            <a:lstStyle/>
            <a:p>
              <a:pPr algn="ctr"/>
              <a:r>
                <a:rPr lang="en-US" altLang="zh-TW" sz="1600" b="1" dirty="0" smtClean="0">
                  <a:latin typeface="Microsoft YaHei" panose="020B0503020204020204" pitchFamily="34" charset="-122"/>
                  <a:ea typeface="Microsoft YaHei" panose="020B0503020204020204" pitchFamily="34" charset="-122"/>
                </a:rPr>
                <a:t>Messaging</a:t>
              </a:r>
            </a:p>
            <a:p>
              <a:pPr algn="ctr"/>
              <a:r>
                <a:rPr lang="en-US" altLang="zh-TW" dirty="0" smtClean="0">
                  <a:solidFill>
                    <a:srgbClr val="403E45"/>
                  </a:solidFill>
                  <a:latin typeface="Microsoft YaHei" panose="020B0503020204020204" pitchFamily="34" charset="-122"/>
                  <a:ea typeface="Microsoft YaHei" panose="020B0503020204020204" pitchFamily="34" charset="-122"/>
                </a:rPr>
                <a:t>Communication</a:t>
              </a:r>
            </a:p>
            <a:p>
              <a:pPr algn="ctr"/>
              <a:endParaRPr lang="en-US" altLang="zh-TW" dirty="0" smtClean="0">
                <a:solidFill>
                  <a:srgbClr val="403E45"/>
                </a:solidFill>
                <a:latin typeface="Microsoft YaHei" panose="020B0503020204020204" pitchFamily="34" charset="-122"/>
                <a:ea typeface="Microsoft YaHei" panose="020B0503020204020204" pitchFamily="34" charset="-122"/>
              </a:endParaRPr>
            </a:p>
            <a:p>
              <a:pPr algn="ctr"/>
              <a:r>
                <a:rPr lang="zh-TW" altLang="en-US" dirty="0">
                  <a:solidFill>
                    <a:srgbClr val="A4A3B1"/>
                  </a:solidFill>
                  <a:latin typeface="Microsoft YaHei" panose="020B0503020204020204" pitchFamily="34" charset="-122"/>
                  <a:ea typeface="Microsoft YaHei" panose="020B0503020204020204" pitchFamily="34" charset="-122"/>
                  <a:cs typeface="Microsoft Tai Le" panose="020B0502040204020203" pitchFamily="34" charset="0"/>
                </a:rPr>
                <a:t>傳送訊息、向團隊宣布和發佈</a:t>
              </a:r>
              <a:r>
                <a:rPr lang="zh-TW" altLang="en-US" dirty="0" smtClean="0">
                  <a:solidFill>
                    <a:srgbClr val="A4A3B1"/>
                  </a:solidFill>
                  <a:latin typeface="Microsoft YaHei" panose="020B0503020204020204" pitchFamily="34" charset="-122"/>
                  <a:ea typeface="Microsoft YaHei" panose="020B0503020204020204" pitchFamily="34" charset="-122"/>
                  <a:cs typeface="Microsoft Tai Le" panose="020B0502040204020203" pitchFamily="34" charset="0"/>
                </a:rPr>
                <a:t>消息</a:t>
              </a:r>
              <a:endParaRPr lang="zh-TW" altLang="en-US" dirty="0">
                <a:solidFill>
                  <a:srgbClr val="A4A3B1"/>
                </a:solidFill>
                <a:latin typeface="Microsoft YaHei" panose="020B0503020204020204" pitchFamily="34" charset="-122"/>
                <a:ea typeface="Microsoft YaHei" panose="020B0503020204020204" pitchFamily="34" charset="-122"/>
                <a:cs typeface="Microsoft Tai Le" panose="020B0502040204020203" pitchFamily="34" charset="0"/>
              </a:endParaRPr>
            </a:p>
          </p:txBody>
        </p:sp>
        <p:cxnSp>
          <p:nvCxnSpPr>
            <p:cNvPr id="20" name="直線接點 19"/>
            <p:cNvCxnSpPr/>
            <p:nvPr/>
          </p:nvCxnSpPr>
          <p:spPr>
            <a:xfrm>
              <a:off x="162787" y="6082342"/>
              <a:ext cx="2072304" cy="9144"/>
            </a:xfrm>
            <a:prstGeom prst="line">
              <a:avLst/>
            </a:prstGeom>
            <a:ln w="19050">
              <a:solidFill>
                <a:srgbClr val="FF7C80"/>
              </a:solidFill>
            </a:ln>
          </p:spPr>
          <p:style>
            <a:lnRef idx="1">
              <a:schemeClr val="accent1"/>
            </a:lnRef>
            <a:fillRef idx="0">
              <a:schemeClr val="accent1"/>
            </a:fillRef>
            <a:effectRef idx="0">
              <a:schemeClr val="accent1"/>
            </a:effectRef>
            <a:fontRef idx="minor">
              <a:schemeClr val="tx1"/>
            </a:fontRef>
          </p:style>
        </p:cxnSp>
      </p:grpSp>
      <p:pic>
        <p:nvPicPr>
          <p:cNvPr id="21" name="圖片 20"/>
          <p:cNvPicPr>
            <a:picLocks noChangeAspect="1"/>
          </p:cNvPicPr>
          <p:nvPr/>
        </p:nvPicPr>
        <p:blipFill rotWithShape="1">
          <a:blip r:embed="rId4">
            <a:extLst>
              <a:ext uri="{28A0092B-C50C-407E-A947-70E740481C1C}">
                <a14:useLocalDpi xmlns:a14="http://schemas.microsoft.com/office/drawing/2010/main" val="0"/>
              </a:ext>
            </a:extLst>
          </a:blip>
          <a:srcRect l="69959" t="8422" r="6761" b="45924"/>
          <a:stretch/>
        </p:blipFill>
        <p:spPr>
          <a:xfrm>
            <a:off x="6892212" y="4542274"/>
            <a:ext cx="1773936" cy="1335024"/>
          </a:xfrm>
          <a:prstGeom prst="rect">
            <a:avLst/>
          </a:prstGeom>
        </p:spPr>
      </p:pic>
    </p:spTree>
    <p:extLst>
      <p:ext uri="{BB962C8B-B14F-4D97-AF65-F5344CB8AC3E}">
        <p14:creationId xmlns:p14="http://schemas.microsoft.com/office/powerpoint/2010/main" val="164775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par>
                                <p:cTn id="35" presetID="10"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aee4360e06_0_257"/>
          <p:cNvSpPr txBox="1">
            <a:spLocks noGrp="1"/>
          </p:cNvSpPr>
          <p:nvPr>
            <p:ph type="title"/>
          </p:nvPr>
        </p:nvSpPr>
        <p:spPr>
          <a:xfrm>
            <a:off x="360000" y="449217"/>
            <a:ext cx="8150700" cy="700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rgbClr val="9966FF"/>
                </a:solidFill>
              </a:rPr>
              <a:t>Google + Asana</a:t>
            </a:r>
            <a:endParaRPr dirty="0">
              <a:solidFill>
                <a:srgbClr val="9966FF"/>
              </a:solidFill>
            </a:endParaRPr>
          </a:p>
        </p:txBody>
      </p:sp>
      <p:sp>
        <p:nvSpPr>
          <p:cNvPr id="436" name="Google Shape;436;gaee4360e06_0_257"/>
          <p:cNvSpPr txBox="1">
            <a:spLocks noGrp="1"/>
          </p:cNvSpPr>
          <p:nvPr>
            <p:ph type="sldNum" idx="12"/>
          </p:nvPr>
        </p:nvSpPr>
        <p:spPr>
          <a:xfrm>
            <a:off x="680400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pic>
        <p:nvPicPr>
          <p:cNvPr id="437" name="Google Shape;437;gaee4360e06_0_257"/>
          <p:cNvPicPr preferRelativeResize="0"/>
          <p:nvPr/>
        </p:nvPicPr>
        <p:blipFill>
          <a:blip r:embed="rId3">
            <a:alphaModFix/>
          </a:blip>
          <a:stretch>
            <a:fillRect/>
          </a:stretch>
        </p:blipFill>
        <p:spPr>
          <a:xfrm>
            <a:off x="762000" y="1995488"/>
            <a:ext cx="7620000" cy="2867025"/>
          </a:xfrm>
          <a:prstGeom prst="rect">
            <a:avLst/>
          </a:prstGeom>
          <a:noFill/>
          <a:ln>
            <a:noFill/>
          </a:ln>
        </p:spPr>
      </p:pic>
      <p:sp>
        <p:nvSpPr>
          <p:cNvPr id="438" name="Google Shape;438;gaee4360e06_0_257"/>
          <p:cNvSpPr txBox="1"/>
          <p:nvPr/>
        </p:nvSpPr>
        <p:spPr>
          <a:xfrm>
            <a:off x="762000" y="5889550"/>
            <a:ext cx="7067400" cy="46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u="sng">
                <a:solidFill>
                  <a:srgbClr val="796EFF"/>
                </a:solidFill>
                <a:latin typeface="Microsoft JhengHei"/>
                <a:ea typeface="Microsoft JhengHei"/>
                <a:cs typeface="Microsoft JhengHei"/>
                <a:sym typeface="Microsoft JhengHe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View all Google integrations</a:t>
            </a:r>
            <a:endParaRPr sz="1800" b="1" u="sng">
              <a:solidFill>
                <a:srgbClr val="796EFF"/>
              </a:solidFill>
              <a:latin typeface="Microsoft JhengHei"/>
              <a:ea typeface="Microsoft JhengHei"/>
              <a:cs typeface="Microsoft JhengHei"/>
              <a:sym typeface="Microsoft JhengHe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aee4360e06_0_12"/>
          <p:cNvSpPr txBox="1">
            <a:spLocks noGrp="1"/>
          </p:cNvSpPr>
          <p:nvPr>
            <p:ph type="title"/>
          </p:nvPr>
        </p:nvSpPr>
        <p:spPr>
          <a:xfrm>
            <a:off x="360000" y="449217"/>
            <a:ext cx="8150700" cy="700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err="1">
                <a:solidFill>
                  <a:srgbClr val="9966FF"/>
                </a:solidFill>
              </a:rPr>
              <a:t>我們的服務</a:t>
            </a:r>
            <a:endParaRPr dirty="0">
              <a:solidFill>
                <a:srgbClr val="9966FF"/>
              </a:solidFill>
            </a:endParaRPr>
          </a:p>
        </p:txBody>
      </p:sp>
      <p:sp>
        <p:nvSpPr>
          <p:cNvPr id="144" name="Google Shape;144;gaee4360e06_0_12"/>
          <p:cNvSpPr txBox="1">
            <a:spLocks noGrp="1"/>
          </p:cNvSpPr>
          <p:nvPr>
            <p:ph type="sldNum" idx="12"/>
          </p:nvPr>
        </p:nvSpPr>
        <p:spPr>
          <a:xfrm>
            <a:off x="680400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0929" y="1480374"/>
            <a:ext cx="5288841" cy="45450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1"/>
          <p:cNvSpPr txBox="1">
            <a:spLocks noGrp="1"/>
          </p:cNvSpPr>
          <p:nvPr>
            <p:ph type="title"/>
          </p:nvPr>
        </p:nvSpPr>
        <p:spPr>
          <a:xfrm>
            <a:off x="360000" y="449217"/>
            <a:ext cx="8150588" cy="700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2800"/>
              <a:buFont typeface="Microsoft JhengHei"/>
              <a:buNone/>
            </a:pPr>
            <a:r>
              <a:rPr lang="en-US" dirty="0"/>
              <a:t>        </a:t>
            </a:r>
            <a:r>
              <a:rPr lang="en-US" dirty="0">
                <a:solidFill>
                  <a:srgbClr val="9966FF"/>
                </a:solidFill>
              </a:rPr>
              <a:t>Asana + Chrome</a:t>
            </a:r>
            <a:endParaRPr dirty="0">
              <a:solidFill>
                <a:srgbClr val="9966FF"/>
              </a:solidFill>
            </a:endParaRPr>
          </a:p>
        </p:txBody>
      </p:sp>
      <p:sp>
        <p:nvSpPr>
          <p:cNvPr id="444" name="Google Shape;444;p31"/>
          <p:cNvSpPr txBox="1">
            <a:spLocks noGrp="1"/>
          </p:cNvSpPr>
          <p:nvPr>
            <p:ph type="dt" idx="10"/>
          </p:nvPr>
        </p:nvSpPr>
        <p:spPr>
          <a:xfrm>
            <a:off x="360000" y="6354630"/>
            <a:ext cx="20574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2020/11/17</a:t>
            </a:r>
            <a:endParaRPr/>
          </a:p>
        </p:txBody>
      </p:sp>
      <p:sp>
        <p:nvSpPr>
          <p:cNvPr id="445" name="Google Shape;445;p31"/>
          <p:cNvSpPr txBox="1">
            <a:spLocks noGrp="1"/>
          </p:cNvSpPr>
          <p:nvPr>
            <p:ph type="sldNum" idx="12"/>
          </p:nvPr>
        </p:nvSpPr>
        <p:spPr>
          <a:xfrm>
            <a:off x="680400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pic>
        <p:nvPicPr>
          <p:cNvPr id="446" name="Google Shape;446;p31"/>
          <p:cNvPicPr preferRelativeResize="0"/>
          <p:nvPr/>
        </p:nvPicPr>
        <p:blipFill rotWithShape="1">
          <a:blip r:embed="rId3">
            <a:alphaModFix/>
          </a:blip>
          <a:srcRect/>
          <a:stretch/>
        </p:blipFill>
        <p:spPr>
          <a:xfrm>
            <a:off x="473575" y="1191442"/>
            <a:ext cx="8387826" cy="5056583"/>
          </a:xfrm>
          <a:prstGeom prst="rect">
            <a:avLst/>
          </a:prstGeom>
          <a:noFill/>
          <a:ln>
            <a:noFill/>
          </a:ln>
        </p:spPr>
      </p:pic>
      <p:pic>
        <p:nvPicPr>
          <p:cNvPr id="447" name="Google Shape;447;p31"/>
          <p:cNvPicPr preferRelativeResize="0"/>
          <p:nvPr/>
        </p:nvPicPr>
        <p:blipFill rotWithShape="1">
          <a:blip r:embed="rId4">
            <a:alphaModFix/>
          </a:blip>
          <a:srcRect t="13659"/>
          <a:stretch/>
        </p:blipFill>
        <p:spPr>
          <a:xfrm>
            <a:off x="473575" y="498977"/>
            <a:ext cx="609600" cy="6085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30"/>
          <p:cNvSpPr txBox="1">
            <a:spLocks noGrp="1"/>
          </p:cNvSpPr>
          <p:nvPr>
            <p:ph type="title"/>
          </p:nvPr>
        </p:nvSpPr>
        <p:spPr>
          <a:xfrm>
            <a:off x="360000" y="449217"/>
            <a:ext cx="8150700" cy="700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2800"/>
              <a:buFont typeface="Microsoft JhengHei"/>
              <a:buNone/>
            </a:pPr>
            <a:r>
              <a:rPr lang="en-US" dirty="0"/>
              <a:t>        </a:t>
            </a:r>
            <a:r>
              <a:rPr lang="en-US" dirty="0">
                <a:solidFill>
                  <a:srgbClr val="9966FF"/>
                </a:solidFill>
              </a:rPr>
              <a:t>Asana + Gmail</a:t>
            </a:r>
            <a:endParaRPr dirty="0">
              <a:solidFill>
                <a:srgbClr val="9966FF"/>
              </a:solidFill>
            </a:endParaRPr>
          </a:p>
        </p:txBody>
      </p:sp>
      <p:pic>
        <p:nvPicPr>
          <p:cNvPr id="453" name="Google Shape;453;p30"/>
          <p:cNvPicPr preferRelativeResize="0"/>
          <p:nvPr/>
        </p:nvPicPr>
        <p:blipFill rotWithShape="1">
          <a:blip r:embed="rId3">
            <a:alphaModFix/>
          </a:blip>
          <a:srcRect t="13915" r="5365" b="5601"/>
          <a:stretch/>
        </p:blipFill>
        <p:spPr>
          <a:xfrm>
            <a:off x="404200" y="539461"/>
            <a:ext cx="700121" cy="480900"/>
          </a:xfrm>
          <a:prstGeom prst="rect">
            <a:avLst/>
          </a:prstGeom>
          <a:noFill/>
          <a:ln>
            <a:noFill/>
          </a:ln>
        </p:spPr>
      </p:pic>
      <p:sp>
        <p:nvSpPr>
          <p:cNvPr id="454" name="Google Shape;454;p30"/>
          <p:cNvSpPr txBox="1">
            <a:spLocks noGrp="1"/>
          </p:cNvSpPr>
          <p:nvPr>
            <p:ph type="dt" idx="10"/>
          </p:nvPr>
        </p:nvSpPr>
        <p:spPr>
          <a:xfrm>
            <a:off x="360000" y="6354630"/>
            <a:ext cx="20574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2020/11/17</a:t>
            </a:r>
            <a:endParaRPr/>
          </a:p>
        </p:txBody>
      </p:sp>
      <p:sp>
        <p:nvSpPr>
          <p:cNvPr id="455" name="Google Shape;455;p30"/>
          <p:cNvSpPr txBox="1">
            <a:spLocks noGrp="1"/>
          </p:cNvSpPr>
          <p:nvPr>
            <p:ph type="sldNum" idx="12"/>
          </p:nvPr>
        </p:nvSpPr>
        <p:spPr>
          <a:xfrm>
            <a:off x="680400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pic>
        <p:nvPicPr>
          <p:cNvPr id="456" name="Google Shape;456;p30"/>
          <p:cNvPicPr preferRelativeResize="0"/>
          <p:nvPr/>
        </p:nvPicPr>
        <p:blipFill rotWithShape="1">
          <a:blip r:embed="rId4">
            <a:alphaModFix/>
          </a:blip>
          <a:srcRect/>
          <a:stretch/>
        </p:blipFill>
        <p:spPr>
          <a:xfrm>
            <a:off x="990501" y="1288975"/>
            <a:ext cx="7520098" cy="50021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gaee4360e06_0_286"/>
          <p:cNvSpPr txBox="1">
            <a:spLocks noGrp="1"/>
          </p:cNvSpPr>
          <p:nvPr>
            <p:ph type="title"/>
          </p:nvPr>
        </p:nvSpPr>
        <p:spPr>
          <a:xfrm>
            <a:off x="360000" y="449217"/>
            <a:ext cx="8150700" cy="700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dirty="0">
                <a:solidFill>
                  <a:srgbClr val="9966FF"/>
                </a:solidFill>
              </a:rPr>
              <a:t>Communication</a:t>
            </a:r>
            <a:endParaRPr dirty="0">
              <a:solidFill>
                <a:srgbClr val="9966FF"/>
              </a:solidFill>
            </a:endParaRPr>
          </a:p>
        </p:txBody>
      </p:sp>
      <p:sp>
        <p:nvSpPr>
          <p:cNvPr id="463" name="Google Shape;463;gaee4360e06_0_286"/>
          <p:cNvSpPr txBox="1">
            <a:spLocks noGrp="1"/>
          </p:cNvSpPr>
          <p:nvPr>
            <p:ph type="sldNum" idx="12"/>
          </p:nvPr>
        </p:nvSpPr>
        <p:spPr>
          <a:xfrm>
            <a:off x="680400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sp>
        <p:nvSpPr>
          <p:cNvPr id="464" name="Google Shape;464;gaee4360e06_0_286"/>
          <p:cNvSpPr txBox="1"/>
          <p:nvPr/>
        </p:nvSpPr>
        <p:spPr>
          <a:xfrm>
            <a:off x="762000" y="5889550"/>
            <a:ext cx="7067400" cy="46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u="sng">
                <a:solidFill>
                  <a:srgbClr val="796EFF"/>
                </a:solidFill>
                <a:latin typeface="Microsoft JhengHei"/>
                <a:ea typeface="Microsoft JhengHei"/>
                <a:cs typeface="Microsoft JhengHei"/>
                <a:sym typeface="Microsoft JhengHe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View all Communication integrations</a:t>
            </a:r>
            <a:endParaRPr sz="1800" b="1" u="sng">
              <a:solidFill>
                <a:srgbClr val="796EFF"/>
              </a:solidFill>
              <a:latin typeface="Microsoft JhengHei"/>
              <a:ea typeface="Microsoft JhengHei"/>
              <a:cs typeface="Microsoft JhengHei"/>
              <a:sym typeface="Microsoft JhengHei"/>
            </a:endParaRPr>
          </a:p>
        </p:txBody>
      </p:sp>
      <p:pic>
        <p:nvPicPr>
          <p:cNvPr id="465" name="Google Shape;465;gaee4360e06_0_286"/>
          <p:cNvPicPr preferRelativeResize="0"/>
          <p:nvPr/>
        </p:nvPicPr>
        <p:blipFill>
          <a:blip r:embed="rId4">
            <a:alphaModFix/>
          </a:blip>
          <a:stretch>
            <a:fillRect/>
          </a:stretch>
        </p:blipFill>
        <p:spPr>
          <a:xfrm>
            <a:off x="762000" y="1995488"/>
            <a:ext cx="7620000" cy="28670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gaee4360e06_0_278"/>
          <p:cNvSpPr txBox="1">
            <a:spLocks noGrp="1"/>
          </p:cNvSpPr>
          <p:nvPr>
            <p:ph type="title"/>
          </p:nvPr>
        </p:nvSpPr>
        <p:spPr>
          <a:xfrm>
            <a:off x="360000" y="449217"/>
            <a:ext cx="8150700" cy="700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rgbClr val="9966FF"/>
                </a:solidFill>
              </a:rPr>
              <a:t>File Sharing</a:t>
            </a:r>
            <a:endParaRPr dirty="0">
              <a:solidFill>
                <a:srgbClr val="9966FF"/>
              </a:solidFill>
            </a:endParaRPr>
          </a:p>
        </p:txBody>
      </p:sp>
      <p:sp>
        <p:nvSpPr>
          <p:cNvPr id="472" name="Google Shape;472;gaee4360e06_0_278"/>
          <p:cNvSpPr txBox="1">
            <a:spLocks noGrp="1"/>
          </p:cNvSpPr>
          <p:nvPr>
            <p:ph type="sldNum" idx="12"/>
          </p:nvPr>
        </p:nvSpPr>
        <p:spPr>
          <a:xfrm>
            <a:off x="680400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pic>
        <p:nvPicPr>
          <p:cNvPr id="473" name="Google Shape;473;gaee4360e06_0_278"/>
          <p:cNvPicPr preferRelativeResize="0"/>
          <p:nvPr/>
        </p:nvPicPr>
        <p:blipFill>
          <a:blip r:embed="rId3">
            <a:alphaModFix/>
          </a:blip>
          <a:stretch>
            <a:fillRect/>
          </a:stretch>
        </p:blipFill>
        <p:spPr>
          <a:xfrm>
            <a:off x="762000" y="1995488"/>
            <a:ext cx="7620000" cy="2867025"/>
          </a:xfrm>
          <a:prstGeom prst="rect">
            <a:avLst/>
          </a:prstGeom>
          <a:noFill/>
          <a:ln>
            <a:noFill/>
          </a:ln>
        </p:spPr>
      </p:pic>
      <p:sp>
        <p:nvSpPr>
          <p:cNvPr id="474" name="Google Shape;474;gaee4360e06_0_278"/>
          <p:cNvSpPr txBox="1"/>
          <p:nvPr/>
        </p:nvSpPr>
        <p:spPr>
          <a:xfrm>
            <a:off x="762000" y="5889550"/>
            <a:ext cx="7067400" cy="46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u="sng">
                <a:solidFill>
                  <a:srgbClr val="796EFF"/>
                </a:solidFill>
                <a:latin typeface="Microsoft JhengHei"/>
                <a:ea typeface="Microsoft JhengHei"/>
                <a:cs typeface="Microsoft JhengHei"/>
                <a:sym typeface="Microsoft JhengHe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View all Fill Sharing integrations</a:t>
            </a:r>
            <a:endParaRPr sz="1800" b="1" u="sng">
              <a:solidFill>
                <a:srgbClr val="796EFF"/>
              </a:solidFill>
              <a:latin typeface="Microsoft JhengHei"/>
              <a:ea typeface="Microsoft JhengHei"/>
              <a:cs typeface="Microsoft JhengHei"/>
              <a:sym typeface="Microsoft JhengHe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gaee4360e06_0_305"/>
          <p:cNvSpPr txBox="1">
            <a:spLocks noGrp="1"/>
          </p:cNvSpPr>
          <p:nvPr>
            <p:ph type="title"/>
          </p:nvPr>
        </p:nvSpPr>
        <p:spPr>
          <a:xfrm>
            <a:off x="360000" y="449217"/>
            <a:ext cx="8150700" cy="700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dirty="0">
                <a:solidFill>
                  <a:srgbClr val="9966FF"/>
                </a:solidFill>
              </a:rPr>
              <a:t>Development</a:t>
            </a:r>
            <a:endParaRPr dirty="0">
              <a:solidFill>
                <a:srgbClr val="9966FF"/>
              </a:solidFill>
            </a:endParaRPr>
          </a:p>
        </p:txBody>
      </p:sp>
      <p:sp>
        <p:nvSpPr>
          <p:cNvPr id="481" name="Google Shape;481;gaee4360e06_0_305"/>
          <p:cNvSpPr txBox="1">
            <a:spLocks noGrp="1"/>
          </p:cNvSpPr>
          <p:nvPr>
            <p:ph type="sldNum" idx="12"/>
          </p:nvPr>
        </p:nvSpPr>
        <p:spPr>
          <a:xfrm>
            <a:off x="680400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pic>
        <p:nvPicPr>
          <p:cNvPr id="482" name="Google Shape;482;gaee4360e06_0_305"/>
          <p:cNvPicPr preferRelativeResize="0"/>
          <p:nvPr/>
        </p:nvPicPr>
        <p:blipFill>
          <a:blip r:embed="rId3">
            <a:alphaModFix/>
          </a:blip>
          <a:stretch>
            <a:fillRect/>
          </a:stretch>
        </p:blipFill>
        <p:spPr>
          <a:xfrm>
            <a:off x="762000" y="1995488"/>
            <a:ext cx="7620000" cy="2867025"/>
          </a:xfrm>
          <a:prstGeom prst="rect">
            <a:avLst/>
          </a:prstGeom>
          <a:noFill/>
          <a:ln>
            <a:noFill/>
          </a:ln>
        </p:spPr>
      </p:pic>
      <p:sp>
        <p:nvSpPr>
          <p:cNvPr id="483" name="Google Shape;483;gaee4360e06_0_305"/>
          <p:cNvSpPr txBox="1"/>
          <p:nvPr/>
        </p:nvSpPr>
        <p:spPr>
          <a:xfrm>
            <a:off x="762000" y="5889550"/>
            <a:ext cx="7067400" cy="46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u="sng">
                <a:solidFill>
                  <a:srgbClr val="796EFF"/>
                </a:solidFill>
                <a:latin typeface="Microsoft JhengHei"/>
                <a:ea typeface="Microsoft JhengHei"/>
                <a:cs typeface="Microsoft JhengHei"/>
                <a:sym typeface="Microsoft JhengHe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View all Development integrations</a:t>
            </a:r>
            <a:endParaRPr sz="1800" b="1" u="sng">
              <a:solidFill>
                <a:srgbClr val="796EFF"/>
              </a:solidFill>
              <a:latin typeface="Microsoft JhengHei"/>
              <a:ea typeface="Microsoft JhengHei"/>
              <a:cs typeface="Microsoft JhengHei"/>
              <a:sym typeface="Microsoft JhengHe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28"/>
          <p:cNvSpPr txBox="1">
            <a:spLocks noGrp="1"/>
          </p:cNvSpPr>
          <p:nvPr>
            <p:ph type="dt" idx="10"/>
          </p:nvPr>
        </p:nvSpPr>
        <p:spPr>
          <a:xfrm>
            <a:off x="360000" y="6354630"/>
            <a:ext cx="20574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2020/11/17</a:t>
            </a:r>
            <a:endParaRPr/>
          </a:p>
        </p:txBody>
      </p:sp>
      <p:sp>
        <p:nvSpPr>
          <p:cNvPr id="489" name="Google Shape;489;p28"/>
          <p:cNvSpPr txBox="1">
            <a:spLocks noGrp="1"/>
          </p:cNvSpPr>
          <p:nvPr>
            <p:ph type="sldNum" idx="12"/>
          </p:nvPr>
        </p:nvSpPr>
        <p:spPr>
          <a:xfrm>
            <a:off x="680400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pic>
        <p:nvPicPr>
          <p:cNvPr id="490" name="Google Shape;490;p28"/>
          <p:cNvPicPr preferRelativeResize="0"/>
          <p:nvPr/>
        </p:nvPicPr>
        <p:blipFill rotWithShape="1">
          <a:blip r:embed="rId3">
            <a:alphaModFix/>
          </a:blip>
          <a:srcRect/>
          <a:stretch/>
        </p:blipFill>
        <p:spPr>
          <a:xfrm>
            <a:off x="438230" y="1426225"/>
            <a:ext cx="8267533" cy="4653312"/>
          </a:xfrm>
          <a:prstGeom prst="rect">
            <a:avLst/>
          </a:prstGeom>
          <a:noFill/>
          <a:ln>
            <a:noFill/>
          </a:ln>
        </p:spPr>
      </p:pic>
      <p:pic>
        <p:nvPicPr>
          <p:cNvPr id="491" name="Google Shape;491;p28"/>
          <p:cNvPicPr preferRelativeResize="0"/>
          <p:nvPr/>
        </p:nvPicPr>
        <p:blipFill>
          <a:blip r:embed="rId4">
            <a:alphaModFix/>
          </a:blip>
          <a:stretch>
            <a:fillRect/>
          </a:stretch>
        </p:blipFill>
        <p:spPr>
          <a:xfrm>
            <a:off x="438225" y="453675"/>
            <a:ext cx="652475" cy="652475"/>
          </a:xfrm>
          <a:prstGeom prst="rect">
            <a:avLst/>
          </a:prstGeom>
          <a:noFill/>
          <a:ln>
            <a:noFill/>
          </a:ln>
        </p:spPr>
      </p:pic>
      <p:sp>
        <p:nvSpPr>
          <p:cNvPr id="492" name="Google Shape;492;p28"/>
          <p:cNvSpPr txBox="1">
            <a:spLocks noGrp="1"/>
          </p:cNvSpPr>
          <p:nvPr>
            <p:ph type="title"/>
          </p:nvPr>
        </p:nvSpPr>
        <p:spPr>
          <a:xfrm>
            <a:off x="360000" y="449217"/>
            <a:ext cx="8150700" cy="700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2800"/>
              <a:buFont typeface="Microsoft JhengHei"/>
              <a:buNone/>
            </a:pPr>
            <a:r>
              <a:rPr lang="en-US" b="0" dirty="0"/>
              <a:t>        </a:t>
            </a:r>
            <a:r>
              <a:rPr lang="en-US" dirty="0">
                <a:solidFill>
                  <a:srgbClr val="9966FF"/>
                </a:solidFill>
              </a:rPr>
              <a:t>Asana + Jira</a:t>
            </a:r>
            <a:endParaRPr dirty="0">
              <a:solidFill>
                <a:srgbClr val="9966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32"/>
          <p:cNvSpPr txBox="1">
            <a:spLocks noGrp="1"/>
          </p:cNvSpPr>
          <p:nvPr>
            <p:ph type="title"/>
          </p:nvPr>
        </p:nvSpPr>
        <p:spPr>
          <a:xfrm>
            <a:off x="360000" y="449217"/>
            <a:ext cx="8150588" cy="700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2800"/>
              <a:buFont typeface="Microsoft JhengHei"/>
              <a:buNone/>
            </a:pPr>
            <a:r>
              <a:rPr lang="en-US" b="0" dirty="0"/>
              <a:t>  </a:t>
            </a:r>
            <a:r>
              <a:rPr lang="en-US" dirty="0"/>
              <a:t>      </a:t>
            </a:r>
            <a:r>
              <a:rPr lang="en-US" dirty="0">
                <a:solidFill>
                  <a:srgbClr val="9966FF"/>
                </a:solidFill>
              </a:rPr>
              <a:t>Asana + </a:t>
            </a:r>
            <a:r>
              <a:rPr lang="en-US" dirty="0" err="1">
                <a:solidFill>
                  <a:srgbClr val="9966FF"/>
                </a:solidFill>
              </a:rPr>
              <a:t>GitLab</a:t>
            </a:r>
            <a:endParaRPr b="0" dirty="0">
              <a:solidFill>
                <a:srgbClr val="9966FF"/>
              </a:solidFill>
            </a:endParaRPr>
          </a:p>
        </p:txBody>
      </p:sp>
      <p:sp>
        <p:nvSpPr>
          <p:cNvPr id="498" name="Google Shape;498;p32"/>
          <p:cNvSpPr txBox="1">
            <a:spLocks noGrp="1"/>
          </p:cNvSpPr>
          <p:nvPr>
            <p:ph type="dt" idx="10"/>
          </p:nvPr>
        </p:nvSpPr>
        <p:spPr>
          <a:xfrm>
            <a:off x="360000" y="6354630"/>
            <a:ext cx="20574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2020/11/17</a:t>
            </a:r>
            <a:endParaRPr/>
          </a:p>
        </p:txBody>
      </p:sp>
      <p:sp>
        <p:nvSpPr>
          <p:cNvPr id="499" name="Google Shape;499;p32"/>
          <p:cNvSpPr txBox="1">
            <a:spLocks noGrp="1"/>
          </p:cNvSpPr>
          <p:nvPr>
            <p:ph type="sldNum" idx="12"/>
          </p:nvPr>
        </p:nvSpPr>
        <p:spPr>
          <a:xfrm>
            <a:off x="680400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pic>
        <p:nvPicPr>
          <p:cNvPr id="500" name="Google Shape;500;p32"/>
          <p:cNvPicPr preferRelativeResize="0"/>
          <p:nvPr/>
        </p:nvPicPr>
        <p:blipFill rotWithShape="1">
          <a:blip r:embed="rId3">
            <a:alphaModFix/>
          </a:blip>
          <a:srcRect/>
          <a:stretch/>
        </p:blipFill>
        <p:spPr>
          <a:xfrm>
            <a:off x="195262" y="1556910"/>
            <a:ext cx="5655169" cy="4410558"/>
          </a:xfrm>
          <a:prstGeom prst="rect">
            <a:avLst/>
          </a:prstGeom>
          <a:noFill/>
          <a:ln>
            <a:noFill/>
          </a:ln>
        </p:spPr>
      </p:pic>
      <p:graphicFrame>
        <p:nvGraphicFramePr>
          <p:cNvPr id="501" name="Google Shape;501;p32"/>
          <p:cNvGraphicFramePr/>
          <p:nvPr/>
        </p:nvGraphicFramePr>
        <p:xfrm>
          <a:off x="5850431" y="1430238"/>
          <a:ext cx="3098300" cy="4443525"/>
        </p:xfrm>
        <a:graphic>
          <a:graphicData uri="http://schemas.openxmlformats.org/drawingml/2006/table">
            <a:tbl>
              <a:tblPr>
                <a:noFill/>
                <a:tableStyleId>{0B7E7E1A-FA74-408D-A71B-5A9FDDC0A89B}</a:tableStyleId>
              </a:tblPr>
              <a:tblGrid>
                <a:gridCol w="1242825"/>
                <a:gridCol w="497150"/>
                <a:gridCol w="1358325"/>
              </a:tblGrid>
              <a:tr h="181150">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GitLab</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0E6E8"/>
                      </a:solidFill>
                      <a:prstDash val="solid"/>
                      <a:round/>
                      <a:headEnd type="none" w="sm" len="sm"/>
                      <a:tailEnd type="none" w="sm" len="sm"/>
                    </a:lnT>
                    <a:lnB w="9525" cap="flat" cmpd="sng">
                      <a:solidFill>
                        <a:srgbClr val="EDF1F2"/>
                      </a:solidFill>
                      <a:prstDash val="solid"/>
                      <a:round/>
                      <a:headEnd type="none" w="sm" len="sm"/>
                      <a:tailEnd type="none" w="sm" len="sm"/>
                    </a:lnB>
                  </a:tcPr>
                </a:tc>
                <a:tc>
                  <a:txBody>
                    <a:bodyPr/>
                    <a:lstStyle/>
                    <a:p>
                      <a:pPr marL="0" marR="0" lvl="0" indent="0" algn="ctr" rtl="0">
                        <a:spcBef>
                          <a:spcPts val="0"/>
                        </a:spcBef>
                        <a:spcAft>
                          <a:spcPts val="0"/>
                        </a:spcAft>
                        <a:buNone/>
                      </a:pPr>
                      <a:endParaRPr sz="1000" u="none" strike="noStrike" cap="none">
                        <a:latin typeface="Arial"/>
                        <a:ea typeface="Arial"/>
                        <a:cs typeface="Arial"/>
                        <a:sym typeface="Arial"/>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0E6E8"/>
                      </a:solidFill>
                      <a:prstDash val="solid"/>
                      <a:round/>
                      <a:headEnd type="none" w="sm" len="sm"/>
                      <a:tailEnd type="none" w="sm" len="sm"/>
                    </a:lnT>
                    <a:lnB w="9525" cap="flat" cmpd="sng">
                      <a:solidFill>
                        <a:srgbClr val="EDF1F2"/>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Asana</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0E6E8"/>
                      </a:solidFill>
                      <a:prstDash val="solid"/>
                      <a:round/>
                      <a:headEnd type="none" w="sm" len="sm"/>
                      <a:tailEnd type="none" w="sm" len="sm"/>
                    </a:lnT>
                    <a:lnB w="9525" cap="flat" cmpd="sng">
                      <a:solidFill>
                        <a:srgbClr val="EDF1F2"/>
                      </a:solidFill>
                      <a:prstDash val="solid"/>
                      <a:round/>
                      <a:headEnd type="none" w="sm" len="sm"/>
                      <a:tailEnd type="none" w="sm" len="sm"/>
                    </a:lnB>
                  </a:tcPr>
                </a:tc>
              </a:tr>
              <a:tr h="181150">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Issue Title</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DF1F2"/>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&lt;-&gt;</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DF1F2"/>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Task Title</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DF1F2"/>
                      </a:solidFill>
                      <a:prstDash val="solid"/>
                      <a:round/>
                      <a:headEnd type="none" w="sm" len="sm"/>
                      <a:tailEnd type="none" w="sm" len="sm"/>
                    </a:lnB>
                  </a:tcPr>
                </a:tc>
              </a:tr>
              <a:tr h="323475">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Issue Description</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DF1F2"/>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&lt;-&gt;</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DF1F2"/>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Task Description</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DF1F2"/>
                      </a:solidFill>
                      <a:prstDash val="solid"/>
                      <a:round/>
                      <a:headEnd type="none" w="sm" len="sm"/>
                      <a:tailEnd type="none" w="sm" len="sm"/>
                    </a:lnB>
                  </a:tcPr>
                </a:tc>
              </a:tr>
              <a:tr h="181150">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State</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DF1F2"/>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&lt;-&gt;</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DF1F2"/>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State</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DF1F2"/>
                      </a:solidFill>
                      <a:prstDash val="solid"/>
                      <a:round/>
                      <a:headEnd type="none" w="sm" len="sm"/>
                      <a:tailEnd type="none" w="sm" len="sm"/>
                    </a:lnB>
                  </a:tcPr>
                </a:tc>
              </a:tr>
              <a:tr h="252300">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Comments</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DF1F2"/>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&lt;-&gt;</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DF1F2"/>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Comments</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DF1F2"/>
                      </a:solidFill>
                      <a:prstDash val="solid"/>
                      <a:round/>
                      <a:headEnd type="none" w="sm" len="sm"/>
                      <a:tailEnd type="none" w="sm" len="sm"/>
                    </a:lnB>
                  </a:tcPr>
                </a:tc>
              </a:tr>
              <a:tr h="252300">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Assignees</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DF1F2"/>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&lt;-&gt;</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DF1F2"/>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Assignees</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DF1F2"/>
                      </a:solidFill>
                      <a:prstDash val="solid"/>
                      <a:round/>
                      <a:headEnd type="none" w="sm" len="sm"/>
                      <a:tailEnd type="none" w="sm" len="sm"/>
                    </a:lnB>
                  </a:tcPr>
                </a:tc>
              </a:tr>
              <a:tr h="157425">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Labels</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DF1F2"/>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&lt;-&gt;</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DF1F2"/>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Tags</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DF1F2"/>
                      </a:solidFill>
                      <a:prstDash val="solid"/>
                      <a:round/>
                      <a:headEnd type="none" w="sm" len="sm"/>
                      <a:tailEnd type="none" w="sm" len="sm"/>
                    </a:lnB>
                  </a:tcPr>
                </a:tc>
              </a:tr>
              <a:tr h="181150">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Due Date</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DF1F2"/>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&lt;-&gt;</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DF1F2"/>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Due Date</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DF1F2"/>
                      </a:solidFill>
                      <a:prstDash val="solid"/>
                      <a:round/>
                      <a:headEnd type="none" w="sm" len="sm"/>
                      <a:tailEnd type="none" w="sm" len="sm"/>
                    </a:lnB>
                  </a:tcPr>
                </a:tc>
              </a:tr>
              <a:tr h="252300">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Description Footer</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DF1F2"/>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&lt;-</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DF1F2"/>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Attachments</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DF1F2"/>
                      </a:solidFill>
                      <a:prstDash val="solid"/>
                      <a:round/>
                      <a:headEnd type="none" w="sm" len="sm"/>
                      <a:tailEnd type="none" w="sm" len="sm"/>
                    </a:lnB>
                  </a:tcPr>
                </a:tc>
              </a:tr>
              <a:tr h="394650">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Link to Issue</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DF1F2"/>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-&gt;</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DF1F2"/>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Description Footer</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DF1F2"/>
                      </a:solidFill>
                      <a:prstDash val="solid"/>
                      <a:round/>
                      <a:headEnd type="none" w="sm" len="sm"/>
                      <a:tailEnd type="none" w="sm" len="sm"/>
                    </a:lnB>
                  </a:tcPr>
                </a:tc>
              </a:tr>
              <a:tr h="252300">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Description Footer</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DF1F2"/>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&lt;-</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DF1F2"/>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Created By</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DF1F2"/>
                      </a:solidFill>
                      <a:prstDash val="solid"/>
                      <a:round/>
                      <a:headEnd type="none" w="sm" len="sm"/>
                      <a:tailEnd type="none" w="sm" len="sm"/>
                    </a:lnB>
                  </a:tcPr>
                </a:tc>
              </a:tr>
              <a:tr h="252300">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Description Footer</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DF1F2"/>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&lt;-</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DF1F2"/>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Link to Task</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DF1F2"/>
                      </a:solidFill>
                      <a:prstDash val="solid"/>
                      <a:round/>
                      <a:headEnd type="none" w="sm" len="sm"/>
                      <a:tailEnd type="none" w="sm" len="sm"/>
                    </a:lnB>
                  </a:tcPr>
                </a:tc>
              </a:tr>
              <a:tr h="394650">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Link to Issue</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DF1F2"/>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-&gt;</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DF1F2"/>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Description Footer</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DF1F2"/>
                      </a:solidFill>
                      <a:prstDash val="solid"/>
                      <a:round/>
                      <a:headEnd type="none" w="sm" len="sm"/>
                      <a:tailEnd type="none" w="sm" len="sm"/>
                    </a:lnB>
                  </a:tcPr>
                </a:tc>
              </a:tr>
              <a:tr h="394650">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Author</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DF1F2"/>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-&gt;</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DF1F2"/>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Description Footer</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DF1F2"/>
                      </a:solidFill>
                      <a:prstDash val="solid"/>
                      <a:round/>
                      <a:headEnd type="none" w="sm" len="sm"/>
                      <a:tailEnd type="none" w="sm" len="sm"/>
                    </a:lnB>
                  </a:tcPr>
                </a:tc>
              </a:tr>
              <a:tr h="394650">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Issue Number</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DF1F2"/>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-&gt;</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DF1F2"/>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Description Footer</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DF1F2"/>
                      </a:solidFill>
                      <a:prstDash val="solid"/>
                      <a:round/>
                      <a:headEnd type="none" w="sm" len="sm"/>
                      <a:tailEnd type="none" w="sm" len="sm"/>
                    </a:lnB>
                  </a:tcPr>
                </a:tc>
              </a:tr>
              <a:tr h="394650">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Milestone</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0E6E8"/>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-&gt;</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0E6E8"/>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u="none" strike="noStrike" cap="none">
                          <a:latin typeface="Arial"/>
                          <a:ea typeface="Arial"/>
                          <a:cs typeface="Arial"/>
                          <a:sym typeface="Arial"/>
                        </a:rPr>
                        <a:t>Description Footer</a:t>
                      </a:r>
                      <a:endParaRPr/>
                    </a:p>
                  </a:txBody>
                  <a:tcPr marL="4150" marR="4150" marT="4150" marB="4150" anchor="ctr">
                    <a:lnL w="9525" cap="flat" cmpd="sng">
                      <a:solidFill>
                        <a:srgbClr val="E0E6E8"/>
                      </a:solidFill>
                      <a:prstDash val="solid"/>
                      <a:round/>
                      <a:headEnd type="none" w="sm" len="sm"/>
                      <a:tailEnd type="none" w="sm" len="sm"/>
                    </a:lnL>
                    <a:lnR w="9525" cap="flat" cmpd="sng">
                      <a:solidFill>
                        <a:srgbClr val="E0E6E8"/>
                      </a:solidFill>
                      <a:prstDash val="solid"/>
                      <a:round/>
                      <a:headEnd type="none" w="sm" len="sm"/>
                      <a:tailEnd type="none" w="sm" len="sm"/>
                    </a:lnR>
                    <a:lnT w="9525" cap="flat" cmpd="sng">
                      <a:solidFill>
                        <a:srgbClr val="EDF1F2"/>
                      </a:solidFill>
                      <a:prstDash val="solid"/>
                      <a:round/>
                      <a:headEnd type="none" w="sm" len="sm"/>
                      <a:tailEnd type="none" w="sm" len="sm"/>
                    </a:lnT>
                    <a:lnB w="9525" cap="flat" cmpd="sng">
                      <a:solidFill>
                        <a:srgbClr val="E0E6E8"/>
                      </a:solidFill>
                      <a:prstDash val="solid"/>
                      <a:round/>
                      <a:headEnd type="none" w="sm" len="sm"/>
                      <a:tailEnd type="none" w="sm" len="sm"/>
                    </a:lnB>
                  </a:tcPr>
                </a:tc>
              </a:tr>
            </a:tbl>
          </a:graphicData>
        </a:graphic>
      </p:graphicFrame>
      <p:pic>
        <p:nvPicPr>
          <p:cNvPr id="502" name="Google Shape;502;p32"/>
          <p:cNvPicPr preferRelativeResize="0"/>
          <p:nvPr/>
        </p:nvPicPr>
        <p:blipFill rotWithShape="1">
          <a:blip r:embed="rId4">
            <a:alphaModFix/>
          </a:blip>
          <a:srcRect l="14131" r="17371" b="30011"/>
          <a:stretch/>
        </p:blipFill>
        <p:spPr>
          <a:xfrm>
            <a:off x="429350" y="429825"/>
            <a:ext cx="649825" cy="7001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33"/>
          <p:cNvSpPr txBox="1">
            <a:spLocks noGrp="1"/>
          </p:cNvSpPr>
          <p:nvPr>
            <p:ph type="title"/>
          </p:nvPr>
        </p:nvSpPr>
        <p:spPr>
          <a:xfrm>
            <a:off x="360000" y="449217"/>
            <a:ext cx="8150588" cy="700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2800"/>
              <a:buFont typeface="Microsoft JhengHei"/>
              <a:buNone/>
            </a:pPr>
            <a:r>
              <a:rPr lang="en-US" b="0" dirty="0">
                <a:solidFill>
                  <a:srgbClr val="9966FF"/>
                </a:solidFill>
              </a:rPr>
              <a:t>        </a:t>
            </a:r>
            <a:r>
              <a:rPr lang="en-US" dirty="0">
                <a:solidFill>
                  <a:srgbClr val="9966FF"/>
                </a:solidFill>
              </a:rPr>
              <a:t>Asana + </a:t>
            </a:r>
            <a:r>
              <a:rPr lang="en-US" dirty="0" err="1">
                <a:solidFill>
                  <a:srgbClr val="9966FF"/>
                </a:solidFill>
              </a:rPr>
              <a:t>BitBucket</a:t>
            </a:r>
            <a:endParaRPr dirty="0">
              <a:solidFill>
                <a:srgbClr val="9966FF"/>
              </a:solidFill>
            </a:endParaRPr>
          </a:p>
        </p:txBody>
      </p:sp>
      <p:pic>
        <p:nvPicPr>
          <p:cNvPr id="508" name="Google Shape;508;p33"/>
          <p:cNvPicPr preferRelativeResize="0"/>
          <p:nvPr/>
        </p:nvPicPr>
        <p:blipFill rotWithShape="1">
          <a:blip r:embed="rId3">
            <a:alphaModFix/>
          </a:blip>
          <a:srcRect l="16360" r="10858"/>
          <a:stretch/>
        </p:blipFill>
        <p:spPr>
          <a:xfrm>
            <a:off x="458500" y="453675"/>
            <a:ext cx="591525" cy="652475"/>
          </a:xfrm>
          <a:prstGeom prst="rect">
            <a:avLst/>
          </a:prstGeom>
          <a:noFill/>
          <a:ln>
            <a:noFill/>
          </a:ln>
        </p:spPr>
      </p:pic>
      <p:sp>
        <p:nvSpPr>
          <p:cNvPr id="509" name="Google Shape;509;p33"/>
          <p:cNvSpPr txBox="1">
            <a:spLocks noGrp="1"/>
          </p:cNvSpPr>
          <p:nvPr>
            <p:ph type="dt" idx="10"/>
          </p:nvPr>
        </p:nvSpPr>
        <p:spPr>
          <a:xfrm>
            <a:off x="360000" y="6354630"/>
            <a:ext cx="20574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2020/11/17</a:t>
            </a:r>
            <a:endParaRPr/>
          </a:p>
        </p:txBody>
      </p:sp>
      <p:sp>
        <p:nvSpPr>
          <p:cNvPr id="510" name="Google Shape;510;p33"/>
          <p:cNvSpPr txBox="1">
            <a:spLocks noGrp="1"/>
          </p:cNvSpPr>
          <p:nvPr>
            <p:ph type="sldNum" idx="12"/>
          </p:nvPr>
        </p:nvSpPr>
        <p:spPr>
          <a:xfrm>
            <a:off x="680400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pic>
        <p:nvPicPr>
          <p:cNvPr id="511" name="Google Shape;511;p33"/>
          <p:cNvPicPr preferRelativeResize="0"/>
          <p:nvPr/>
        </p:nvPicPr>
        <p:blipFill rotWithShape="1">
          <a:blip r:embed="rId4">
            <a:alphaModFix/>
          </a:blip>
          <a:srcRect r="11480" b="4942"/>
          <a:stretch/>
        </p:blipFill>
        <p:spPr>
          <a:xfrm>
            <a:off x="438799" y="1272700"/>
            <a:ext cx="8266425" cy="49586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gaee4360e06_0_314"/>
          <p:cNvSpPr txBox="1">
            <a:spLocks noGrp="1"/>
          </p:cNvSpPr>
          <p:nvPr>
            <p:ph type="title"/>
          </p:nvPr>
        </p:nvSpPr>
        <p:spPr>
          <a:xfrm>
            <a:off x="360000" y="449217"/>
            <a:ext cx="8150700" cy="700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rgbClr val="9966FF"/>
                </a:solidFill>
              </a:rPr>
              <a:t>Reporting</a:t>
            </a:r>
            <a:endParaRPr dirty="0">
              <a:solidFill>
                <a:srgbClr val="9966FF"/>
              </a:solidFill>
            </a:endParaRPr>
          </a:p>
        </p:txBody>
      </p:sp>
      <p:sp>
        <p:nvSpPr>
          <p:cNvPr id="518" name="Google Shape;518;gaee4360e06_0_314"/>
          <p:cNvSpPr txBox="1">
            <a:spLocks noGrp="1"/>
          </p:cNvSpPr>
          <p:nvPr>
            <p:ph type="sldNum" idx="12"/>
          </p:nvPr>
        </p:nvSpPr>
        <p:spPr>
          <a:xfrm>
            <a:off x="680400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pic>
        <p:nvPicPr>
          <p:cNvPr id="519" name="Google Shape;519;gaee4360e06_0_314"/>
          <p:cNvPicPr preferRelativeResize="0"/>
          <p:nvPr/>
        </p:nvPicPr>
        <p:blipFill>
          <a:blip r:embed="rId3">
            <a:alphaModFix/>
          </a:blip>
          <a:stretch>
            <a:fillRect/>
          </a:stretch>
        </p:blipFill>
        <p:spPr>
          <a:xfrm>
            <a:off x="762000" y="1995488"/>
            <a:ext cx="7620000" cy="2867025"/>
          </a:xfrm>
          <a:prstGeom prst="rect">
            <a:avLst/>
          </a:prstGeom>
          <a:noFill/>
          <a:ln>
            <a:noFill/>
          </a:ln>
        </p:spPr>
      </p:pic>
      <p:sp>
        <p:nvSpPr>
          <p:cNvPr id="520" name="Google Shape;520;gaee4360e06_0_314"/>
          <p:cNvSpPr txBox="1"/>
          <p:nvPr/>
        </p:nvSpPr>
        <p:spPr>
          <a:xfrm>
            <a:off x="762000" y="5889550"/>
            <a:ext cx="7067400" cy="46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u="sng">
                <a:solidFill>
                  <a:schemeClr val="hlink"/>
                </a:solidFill>
                <a:latin typeface="Microsoft JhengHei"/>
                <a:ea typeface="Microsoft JhengHei"/>
                <a:cs typeface="Microsoft JhengHei"/>
                <a:sym typeface="Microsoft JhengHei"/>
                <a:hlinkClick r:id="rId4"/>
              </a:rPr>
              <a:t>View all Reporting integrations</a:t>
            </a:r>
            <a:endParaRPr sz="1800" b="1" u="sng">
              <a:solidFill>
                <a:srgbClr val="796EFF"/>
              </a:solidFill>
              <a:latin typeface="Microsoft JhengHei"/>
              <a:ea typeface="Microsoft JhengHei"/>
              <a:cs typeface="Microsoft JhengHei"/>
              <a:sym typeface="Microsoft JhengHe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gaee4360e06_0_324"/>
          <p:cNvSpPr txBox="1">
            <a:spLocks noGrp="1"/>
          </p:cNvSpPr>
          <p:nvPr>
            <p:ph type="title"/>
          </p:nvPr>
        </p:nvSpPr>
        <p:spPr>
          <a:xfrm>
            <a:off x="360000" y="449217"/>
            <a:ext cx="8150700" cy="700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rgbClr val="9966FF"/>
                </a:solidFill>
              </a:rPr>
              <a:t>Build Your Own</a:t>
            </a:r>
            <a:endParaRPr dirty="0">
              <a:solidFill>
                <a:srgbClr val="9966FF"/>
              </a:solidFill>
            </a:endParaRPr>
          </a:p>
        </p:txBody>
      </p:sp>
      <p:sp>
        <p:nvSpPr>
          <p:cNvPr id="527" name="Google Shape;527;gaee4360e06_0_324"/>
          <p:cNvSpPr txBox="1">
            <a:spLocks noGrp="1"/>
          </p:cNvSpPr>
          <p:nvPr>
            <p:ph type="sldNum" idx="12"/>
          </p:nvPr>
        </p:nvSpPr>
        <p:spPr>
          <a:xfrm>
            <a:off x="680400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a:p>
        </p:txBody>
      </p:sp>
      <p:pic>
        <p:nvPicPr>
          <p:cNvPr id="528" name="Google Shape;528;gaee4360e06_0_324"/>
          <p:cNvPicPr preferRelativeResize="0"/>
          <p:nvPr/>
        </p:nvPicPr>
        <p:blipFill>
          <a:blip r:embed="rId3">
            <a:alphaModFix/>
          </a:blip>
          <a:stretch>
            <a:fillRect/>
          </a:stretch>
        </p:blipFill>
        <p:spPr>
          <a:xfrm>
            <a:off x="1706638" y="1418023"/>
            <a:ext cx="5457424" cy="3492749"/>
          </a:xfrm>
          <a:prstGeom prst="rect">
            <a:avLst/>
          </a:prstGeom>
          <a:noFill/>
          <a:ln>
            <a:noFill/>
          </a:ln>
        </p:spPr>
      </p:pic>
      <p:sp>
        <p:nvSpPr>
          <p:cNvPr id="529" name="Google Shape;529;gaee4360e06_0_324"/>
          <p:cNvSpPr txBox="1"/>
          <p:nvPr/>
        </p:nvSpPr>
        <p:spPr>
          <a:xfrm>
            <a:off x="370275" y="5022750"/>
            <a:ext cx="8491200" cy="107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t>Don’t see an integration you need? </a:t>
            </a:r>
            <a:endParaRPr sz="2000" b="1" dirty="0"/>
          </a:p>
          <a:p>
            <a:pPr marL="0" lvl="0" indent="0" algn="l" rtl="0">
              <a:spcBef>
                <a:spcPts val="0"/>
              </a:spcBef>
              <a:spcAft>
                <a:spcPts val="0"/>
              </a:spcAft>
              <a:buNone/>
            </a:pPr>
            <a:r>
              <a:rPr lang="en-US" sz="2000" b="1" dirty="0"/>
              <a:t>Our open API lets you build custom integrations to meet your team’s unique workflows.  </a:t>
            </a:r>
            <a:r>
              <a:rPr lang="en-US" sz="1800" b="1" u="sng" dirty="0">
                <a:solidFill>
                  <a:schemeClr val="hlink"/>
                </a:solidFill>
                <a:latin typeface="Microsoft JhengHei"/>
                <a:ea typeface="Microsoft JhengHei"/>
                <a:cs typeface="Microsoft JhengHei"/>
                <a:sym typeface="Microsoft JhengHei"/>
                <a:hlinkClick r:id="rId4"/>
              </a:rPr>
              <a:t>More</a:t>
            </a:r>
            <a:endParaRPr sz="2000" b="1" dirty="0">
              <a:solidFill>
                <a:srgbClr val="646F79"/>
              </a:solidFill>
            </a:endParaRPr>
          </a:p>
          <a:p>
            <a:pPr marL="0" lvl="0" indent="0" algn="l" rtl="0">
              <a:spcBef>
                <a:spcPts val="0"/>
              </a:spcBef>
              <a:spcAft>
                <a:spcPts val="0"/>
              </a:spcAft>
              <a:buNone/>
            </a:pPr>
            <a:endParaRPr sz="2000" b="1" dirty="0">
              <a:solidFill>
                <a:srgbClr val="646F79"/>
              </a:solidFill>
            </a:endParaRPr>
          </a:p>
          <a:p>
            <a:pPr marL="0" lvl="0" indent="0" algn="l" rtl="0">
              <a:spcBef>
                <a:spcPts val="0"/>
              </a:spcBef>
              <a:spcAft>
                <a:spcPts val="0"/>
              </a:spcAft>
              <a:buNone/>
            </a:pPr>
            <a:endParaRPr sz="2000" b="1" dirty="0">
              <a:solidFill>
                <a:srgbClr val="646F7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10"/>
          <p:cNvPicPr preferRelativeResize="0"/>
          <p:nvPr/>
        </p:nvPicPr>
        <p:blipFill rotWithShape="1">
          <a:blip r:embed="rId3">
            <a:alphaModFix/>
          </a:blip>
          <a:srcRect l="6347" t="11463" r="5856" b="13019"/>
          <a:stretch/>
        </p:blipFill>
        <p:spPr>
          <a:xfrm>
            <a:off x="460175" y="1200934"/>
            <a:ext cx="8401223" cy="5153692"/>
          </a:xfrm>
          <a:prstGeom prst="rect">
            <a:avLst/>
          </a:prstGeom>
          <a:noFill/>
          <a:ln>
            <a:noFill/>
          </a:ln>
        </p:spPr>
      </p:pic>
      <p:sp>
        <p:nvSpPr>
          <p:cNvPr id="151" name="Google Shape;151;p10"/>
          <p:cNvSpPr txBox="1">
            <a:spLocks noGrp="1"/>
          </p:cNvSpPr>
          <p:nvPr>
            <p:ph type="dt" idx="10"/>
          </p:nvPr>
        </p:nvSpPr>
        <p:spPr>
          <a:xfrm>
            <a:off x="360000" y="6354630"/>
            <a:ext cx="20574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2020/11/17</a:t>
            </a:r>
            <a:endParaRPr/>
          </a:p>
        </p:txBody>
      </p:sp>
      <p:sp>
        <p:nvSpPr>
          <p:cNvPr id="152" name="Google Shape;152;p10"/>
          <p:cNvSpPr txBox="1">
            <a:spLocks noGrp="1"/>
          </p:cNvSpPr>
          <p:nvPr>
            <p:ph type="sldNum" idx="12"/>
          </p:nvPr>
        </p:nvSpPr>
        <p:spPr>
          <a:xfrm>
            <a:off x="680400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153" name="Google Shape;153;p10"/>
          <p:cNvSpPr txBox="1">
            <a:spLocks noGrp="1"/>
          </p:cNvSpPr>
          <p:nvPr>
            <p:ph type="title"/>
          </p:nvPr>
        </p:nvSpPr>
        <p:spPr>
          <a:xfrm>
            <a:off x="360000" y="449217"/>
            <a:ext cx="8150700" cy="700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err="1" smtClean="0">
                <a:solidFill>
                  <a:schemeClr val="tx1">
                    <a:lumMod val="75000"/>
                    <a:lumOff val="25000"/>
                  </a:schemeClr>
                </a:solidFill>
              </a:rPr>
              <a:t>我們是</a:t>
            </a:r>
            <a:r>
              <a:rPr lang="en-US" dirty="0" smtClean="0">
                <a:solidFill>
                  <a:schemeClr val="tx1">
                    <a:lumMod val="75000"/>
                    <a:lumOff val="25000"/>
                  </a:schemeClr>
                </a:solidFill>
              </a:rPr>
              <a:t> </a:t>
            </a:r>
            <a:r>
              <a:rPr lang="en-US" dirty="0" err="1" smtClean="0">
                <a:solidFill>
                  <a:srgbClr val="9966FF"/>
                </a:solidFill>
              </a:rPr>
              <a:t>開源與商業軟體整合</a:t>
            </a:r>
            <a:r>
              <a:rPr lang="en-US" dirty="0" smtClean="0">
                <a:solidFill>
                  <a:srgbClr val="9966FF"/>
                </a:solidFill>
              </a:rPr>
              <a:t> </a:t>
            </a:r>
            <a:r>
              <a:rPr lang="en-US" dirty="0" err="1" smtClean="0">
                <a:solidFill>
                  <a:schemeClr val="tx1">
                    <a:lumMod val="75000"/>
                    <a:lumOff val="25000"/>
                  </a:schemeClr>
                </a:solidFill>
              </a:rPr>
              <a:t>的專家</a:t>
            </a:r>
            <a:endParaRPr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7607" y="-794515"/>
            <a:ext cx="6270235" cy="6270235"/>
          </a:xfrm>
          <a:prstGeom prst="rect">
            <a:avLst/>
          </a:prstGeom>
        </p:spPr>
      </p:pic>
      <p:sp>
        <p:nvSpPr>
          <p:cNvPr id="6" name="Google Shape;419;ga23ae7d487_1_6"/>
          <p:cNvSpPr txBox="1">
            <a:spLocks noGrp="1"/>
          </p:cNvSpPr>
          <p:nvPr>
            <p:ph type="title"/>
          </p:nvPr>
        </p:nvSpPr>
        <p:spPr>
          <a:xfrm>
            <a:off x="359998" y="4775545"/>
            <a:ext cx="8150588" cy="70017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Arial"/>
              <a:buNone/>
            </a:pPr>
            <a:r>
              <a:rPr lang="en-US" altLang="zh-TW" sz="10000" dirty="0" smtClean="0">
                <a:solidFill>
                  <a:srgbClr val="9966FF"/>
                </a:solidFill>
                <a:latin typeface="Arial"/>
                <a:ea typeface="Arial"/>
                <a:cs typeface="Arial"/>
                <a:sym typeface="Arial"/>
              </a:rPr>
              <a:t>Q</a:t>
            </a:r>
            <a:r>
              <a:rPr lang="zh-TW" altLang="en-US" sz="3600" dirty="0" smtClean="0">
                <a:solidFill>
                  <a:srgbClr val="9966FF"/>
                </a:solidFill>
                <a:latin typeface="Arial"/>
                <a:ea typeface="Arial"/>
                <a:cs typeface="Arial"/>
                <a:sym typeface="Arial"/>
              </a:rPr>
              <a:t> </a:t>
            </a:r>
            <a:r>
              <a:rPr lang="en-US" altLang="zh-TW" sz="5400" dirty="0" smtClean="0">
                <a:solidFill>
                  <a:srgbClr val="9966FF"/>
                </a:solidFill>
                <a:latin typeface="Arial"/>
                <a:ea typeface="Arial"/>
                <a:cs typeface="Arial"/>
                <a:sym typeface="Arial"/>
              </a:rPr>
              <a:t>&amp;</a:t>
            </a:r>
            <a:r>
              <a:rPr lang="zh-TW" altLang="en-US" sz="3600" dirty="0" smtClean="0">
                <a:solidFill>
                  <a:schemeClr val="dk1"/>
                </a:solidFill>
                <a:latin typeface="Arial"/>
                <a:ea typeface="Arial"/>
                <a:cs typeface="Arial"/>
                <a:sym typeface="Arial"/>
              </a:rPr>
              <a:t> </a:t>
            </a:r>
            <a:r>
              <a:rPr lang="en-US" sz="10000" dirty="0">
                <a:solidFill>
                  <a:srgbClr val="9966FF"/>
                </a:solidFill>
                <a:latin typeface="Arial"/>
                <a:ea typeface="Arial"/>
                <a:cs typeface="Arial"/>
                <a:sym typeface="Arial"/>
              </a:rPr>
              <a:t>A</a:t>
            </a:r>
            <a:endParaRPr sz="10000" dirty="0">
              <a:solidFill>
                <a:srgbClr val="9966FF"/>
              </a:solidFill>
              <a:latin typeface="Arial"/>
              <a:ea typeface="Arial"/>
              <a:cs typeface="Arial"/>
              <a:sym typeface="Arial"/>
            </a:endParaRPr>
          </a:p>
        </p:txBody>
      </p:sp>
      <p:sp>
        <p:nvSpPr>
          <p:cNvPr id="4" name="投影片編號版面配置區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50</a:t>
            </a:fld>
            <a:endParaRPr lang="en-US"/>
          </a:p>
        </p:txBody>
      </p:sp>
    </p:spTree>
    <p:extLst>
      <p:ext uri="{BB962C8B-B14F-4D97-AF65-F5344CB8AC3E}">
        <p14:creationId xmlns:p14="http://schemas.microsoft.com/office/powerpoint/2010/main" val="37418942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34"/>
          <p:cNvSpPr txBox="1">
            <a:spLocks noGrp="1"/>
          </p:cNvSpPr>
          <p:nvPr>
            <p:ph type="dt" idx="4294967295"/>
          </p:nvPr>
        </p:nvSpPr>
        <p:spPr>
          <a:xfrm>
            <a:off x="0" y="6354763"/>
            <a:ext cx="20574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2020/11/17</a:t>
            </a:r>
            <a:endParaRPr/>
          </a:p>
        </p:txBody>
      </p:sp>
      <p:sp>
        <p:nvSpPr>
          <p:cNvPr id="535" name="Google Shape;535;p34"/>
          <p:cNvSpPr txBox="1">
            <a:spLocks noGrp="1"/>
          </p:cNvSpPr>
          <p:nvPr>
            <p:ph type="sldNum" idx="4294967295"/>
          </p:nvPr>
        </p:nvSpPr>
        <p:spPr>
          <a:xfrm>
            <a:off x="708660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51</a:t>
            </a:fld>
            <a:endParaRPr/>
          </a:p>
        </p:txBody>
      </p:sp>
      <p:pic>
        <p:nvPicPr>
          <p:cNvPr id="536" name="Google Shape;536;p34"/>
          <p:cNvPicPr preferRelativeResize="0"/>
          <p:nvPr/>
        </p:nvPicPr>
        <p:blipFill rotWithShape="1">
          <a:blip r:embed="rId3">
            <a:alphaModFix/>
          </a:blip>
          <a:srcRect/>
          <a:stretch/>
        </p:blipFill>
        <p:spPr>
          <a:xfrm>
            <a:off x="7316313" y="4611834"/>
            <a:ext cx="1436821" cy="1436821"/>
          </a:xfrm>
          <a:prstGeom prst="rect">
            <a:avLst/>
          </a:prstGeom>
          <a:noFill/>
          <a:ln>
            <a:noFill/>
          </a:ln>
        </p:spPr>
      </p:pic>
      <p:pic>
        <p:nvPicPr>
          <p:cNvPr id="537" name="Google Shape;537;p34"/>
          <p:cNvPicPr preferRelativeResize="0"/>
          <p:nvPr/>
        </p:nvPicPr>
        <p:blipFill rotWithShape="1">
          <a:blip r:embed="rId4">
            <a:alphaModFix/>
          </a:blip>
          <a:srcRect/>
          <a:stretch/>
        </p:blipFill>
        <p:spPr>
          <a:xfrm>
            <a:off x="5780257" y="4611834"/>
            <a:ext cx="1436821" cy="1436821"/>
          </a:xfrm>
          <a:prstGeom prst="rect">
            <a:avLst/>
          </a:prstGeom>
          <a:noFill/>
          <a:ln>
            <a:noFill/>
          </a:ln>
        </p:spPr>
      </p:pic>
      <p:sp>
        <p:nvSpPr>
          <p:cNvPr id="538" name="Google Shape;538;p34"/>
          <p:cNvSpPr txBox="1"/>
          <p:nvPr/>
        </p:nvSpPr>
        <p:spPr>
          <a:xfrm>
            <a:off x="7343237" y="6047381"/>
            <a:ext cx="140989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Arial"/>
                <a:ea typeface="Arial"/>
                <a:cs typeface="Arial"/>
                <a:sym typeface="Arial"/>
              </a:rPr>
              <a:t>官方網站</a:t>
            </a:r>
            <a:endParaRPr/>
          </a:p>
        </p:txBody>
      </p:sp>
      <p:sp>
        <p:nvSpPr>
          <p:cNvPr id="539" name="Google Shape;539;p34"/>
          <p:cNvSpPr txBox="1"/>
          <p:nvPr/>
        </p:nvSpPr>
        <p:spPr>
          <a:xfrm>
            <a:off x="5807181" y="6047381"/>
            <a:ext cx="140989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Arial"/>
                <a:ea typeface="Arial"/>
                <a:cs typeface="Arial"/>
                <a:sym typeface="Arial"/>
              </a:rPr>
              <a:t>FB 粉絲專頁</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9"/>
          <p:cNvPicPr preferRelativeResize="0"/>
          <p:nvPr/>
        </p:nvPicPr>
        <p:blipFill rotWithShape="1">
          <a:blip r:embed="rId3">
            <a:alphaModFix/>
          </a:blip>
          <a:srcRect l="6374" t="9333" r="5821" b="9721"/>
          <a:stretch/>
        </p:blipFill>
        <p:spPr>
          <a:xfrm>
            <a:off x="722463" y="1390775"/>
            <a:ext cx="7699075" cy="5062623"/>
          </a:xfrm>
          <a:prstGeom prst="rect">
            <a:avLst/>
          </a:prstGeom>
          <a:noFill/>
          <a:ln>
            <a:noFill/>
          </a:ln>
        </p:spPr>
      </p:pic>
      <p:sp>
        <p:nvSpPr>
          <p:cNvPr id="159" name="Google Shape;159;p9"/>
          <p:cNvSpPr txBox="1">
            <a:spLocks noGrp="1"/>
          </p:cNvSpPr>
          <p:nvPr>
            <p:ph type="dt" idx="10"/>
          </p:nvPr>
        </p:nvSpPr>
        <p:spPr>
          <a:xfrm>
            <a:off x="360000" y="6354630"/>
            <a:ext cx="20574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2020/11/17</a:t>
            </a:r>
            <a:endParaRPr/>
          </a:p>
        </p:txBody>
      </p:sp>
      <p:sp>
        <p:nvSpPr>
          <p:cNvPr id="160" name="Google Shape;160;p9"/>
          <p:cNvSpPr txBox="1">
            <a:spLocks noGrp="1"/>
          </p:cNvSpPr>
          <p:nvPr>
            <p:ph type="sldNum" idx="12"/>
          </p:nvPr>
        </p:nvSpPr>
        <p:spPr>
          <a:xfrm>
            <a:off x="680400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161" name="Google Shape;161;p9"/>
          <p:cNvSpPr txBox="1">
            <a:spLocks noGrp="1"/>
          </p:cNvSpPr>
          <p:nvPr>
            <p:ph type="title"/>
          </p:nvPr>
        </p:nvSpPr>
        <p:spPr>
          <a:xfrm>
            <a:off x="360000" y="449217"/>
            <a:ext cx="8150700" cy="700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err="1">
                <a:solidFill>
                  <a:schemeClr val="tx1">
                    <a:lumMod val="75000"/>
                    <a:lumOff val="25000"/>
                  </a:schemeClr>
                </a:solidFill>
              </a:rPr>
              <a:t>我們提供</a:t>
            </a:r>
            <a:r>
              <a:rPr lang="en-US" dirty="0">
                <a:solidFill>
                  <a:srgbClr val="000000"/>
                </a:solidFill>
              </a:rPr>
              <a:t> </a:t>
            </a:r>
            <a:r>
              <a:rPr lang="en-US" dirty="0" err="1">
                <a:solidFill>
                  <a:srgbClr val="9966FF"/>
                </a:solidFill>
              </a:rPr>
              <a:t>全方位軟體工程服務</a:t>
            </a:r>
            <a:endParaRPr dirty="0">
              <a:solidFill>
                <a:srgbClr val="9966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aee4360e06_0_0"/>
          <p:cNvSpPr txBox="1">
            <a:spLocks noGrp="1"/>
          </p:cNvSpPr>
          <p:nvPr>
            <p:ph type="title"/>
          </p:nvPr>
        </p:nvSpPr>
        <p:spPr>
          <a:xfrm>
            <a:off x="360000" y="449217"/>
            <a:ext cx="8150700" cy="700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err="1">
                <a:solidFill>
                  <a:srgbClr val="9966FF"/>
                </a:solidFill>
              </a:rPr>
              <a:t>我們的客戶</a:t>
            </a:r>
            <a:endParaRPr dirty="0">
              <a:solidFill>
                <a:srgbClr val="9966FF"/>
              </a:solidFill>
            </a:endParaRPr>
          </a:p>
        </p:txBody>
      </p:sp>
      <p:sp>
        <p:nvSpPr>
          <p:cNvPr id="168" name="Google Shape;168;gaee4360e06_0_0"/>
          <p:cNvSpPr txBox="1">
            <a:spLocks noGrp="1"/>
          </p:cNvSpPr>
          <p:nvPr>
            <p:ph type="sldNum" idx="12"/>
          </p:nvPr>
        </p:nvSpPr>
        <p:spPr>
          <a:xfrm>
            <a:off x="680400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pic>
        <p:nvPicPr>
          <p:cNvPr id="169" name="Google Shape;169;gaee4360e06_0_0"/>
          <p:cNvPicPr preferRelativeResize="0"/>
          <p:nvPr/>
        </p:nvPicPr>
        <p:blipFill rotWithShape="1">
          <a:blip r:embed="rId3">
            <a:alphaModFix/>
          </a:blip>
          <a:srcRect l="4313" t="6192" r="6940" b="4957"/>
          <a:stretch/>
        </p:blipFill>
        <p:spPr>
          <a:xfrm>
            <a:off x="295525" y="1439725"/>
            <a:ext cx="8552949" cy="4626326"/>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
          <p:cNvSpPr txBox="1">
            <a:spLocks noGrp="1"/>
          </p:cNvSpPr>
          <p:nvPr>
            <p:ph type="dt" idx="10"/>
          </p:nvPr>
        </p:nvSpPr>
        <p:spPr>
          <a:xfrm>
            <a:off x="360000" y="6354630"/>
            <a:ext cx="20574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2020/11/17</a:t>
            </a:r>
            <a:endParaRPr/>
          </a:p>
        </p:txBody>
      </p:sp>
      <p:sp>
        <p:nvSpPr>
          <p:cNvPr id="175" name="Google Shape;175;p3"/>
          <p:cNvSpPr txBox="1">
            <a:spLocks noGrp="1"/>
          </p:cNvSpPr>
          <p:nvPr>
            <p:ph type="sldNum" idx="12"/>
          </p:nvPr>
        </p:nvSpPr>
        <p:spPr>
          <a:xfrm>
            <a:off x="680400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176" name="Google Shape;176;p3"/>
          <p:cNvSpPr txBox="1">
            <a:spLocks noGrp="1"/>
          </p:cNvSpPr>
          <p:nvPr>
            <p:ph type="title"/>
          </p:nvPr>
        </p:nvSpPr>
        <p:spPr>
          <a:xfrm>
            <a:off x="360000" y="3972866"/>
            <a:ext cx="85014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dirty="0">
                <a:solidFill>
                  <a:schemeClr val="dk1"/>
                </a:solidFill>
                <a:latin typeface="Malgun Gothic" panose="020B0503020000020004" pitchFamily="34" charset="-127"/>
                <a:ea typeface="Malgun Gothic" panose="020B0503020000020004" pitchFamily="34" charset="-127"/>
                <a:cs typeface="Arial"/>
                <a:sym typeface="Arial"/>
              </a:rPr>
              <a:t>Why Asana</a:t>
            </a:r>
            <a:endParaRPr sz="3600" dirty="0">
              <a:solidFill>
                <a:schemeClr val="dk1"/>
              </a:solidFill>
              <a:latin typeface="Malgun Gothic" panose="020B0503020000020004" pitchFamily="34" charset="-127"/>
              <a:ea typeface="Malgun Gothic" panose="020B0503020000020004" pitchFamily="34" charset="-127"/>
              <a:cs typeface="Arial"/>
              <a:sym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gaee4360e06_0_154"/>
          <p:cNvPicPr preferRelativeResize="0"/>
          <p:nvPr/>
        </p:nvPicPr>
        <p:blipFill rotWithShape="1">
          <a:blip r:embed="rId3">
            <a:alphaModFix/>
          </a:blip>
          <a:srcRect/>
          <a:stretch/>
        </p:blipFill>
        <p:spPr>
          <a:xfrm>
            <a:off x="4436376" y="1149375"/>
            <a:ext cx="3716720" cy="2107800"/>
          </a:xfrm>
          <a:prstGeom prst="rect">
            <a:avLst/>
          </a:prstGeom>
          <a:noFill/>
          <a:ln>
            <a:noFill/>
          </a:ln>
        </p:spPr>
      </p:pic>
      <p:sp>
        <p:nvSpPr>
          <p:cNvPr id="182" name="Google Shape;182;gaee4360e06_0_154"/>
          <p:cNvSpPr txBox="1">
            <a:spLocks noGrp="1"/>
          </p:cNvSpPr>
          <p:nvPr>
            <p:ph type="title"/>
          </p:nvPr>
        </p:nvSpPr>
        <p:spPr>
          <a:xfrm>
            <a:off x="360000" y="449217"/>
            <a:ext cx="8150700" cy="700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2800"/>
              <a:buFont typeface="Microsoft JhengHei"/>
              <a:buNone/>
            </a:pPr>
            <a:r>
              <a:rPr lang="en-US" dirty="0" err="1">
                <a:solidFill>
                  <a:srgbClr val="9966FF"/>
                </a:solidFill>
              </a:rPr>
              <a:t>為什麼需要Asana</a:t>
            </a:r>
            <a:r>
              <a:rPr lang="en-US" dirty="0">
                <a:solidFill>
                  <a:srgbClr val="9966FF"/>
                </a:solidFill>
              </a:rPr>
              <a:t>?</a:t>
            </a:r>
            <a:endParaRPr dirty="0">
              <a:solidFill>
                <a:srgbClr val="9966FF"/>
              </a:solidFill>
            </a:endParaRPr>
          </a:p>
        </p:txBody>
      </p:sp>
      <p:sp>
        <p:nvSpPr>
          <p:cNvPr id="183" name="Google Shape;183;gaee4360e06_0_154"/>
          <p:cNvSpPr txBox="1">
            <a:spLocks noGrp="1"/>
          </p:cNvSpPr>
          <p:nvPr>
            <p:ph type="dt" idx="10"/>
          </p:nvPr>
        </p:nvSpPr>
        <p:spPr>
          <a:xfrm>
            <a:off x="360000" y="6354630"/>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2020/11/17</a:t>
            </a:r>
            <a:endParaRPr/>
          </a:p>
        </p:txBody>
      </p:sp>
      <p:sp>
        <p:nvSpPr>
          <p:cNvPr id="184" name="Google Shape;184;gaee4360e06_0_154"/>
          <p:cNvSpPr txBox="1">
            <a:spLocks noGrp="1"/>
          </p:cNvSpPr>
          <p:nvPr>
            <p:ph type="sldNum" idx="12"/>
          </p:nvPr>
        </p:nvSpPr>
        <p:spPr>
          <a:xfrm>
            <a:off x="680400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pic>
        <p:nvPicPr>
          <p:cNvPr id="185" name="Google Shape;185;gaee4360e06_0_154"/>
          <p:cNvPicPr preferRelativeResize="0"/>
          <p:nvPr/>
        </p:nvPicPr>
        <p:blipFill rotWithShape="1">
          <a:blip r:embed="rId4">
            <a:alphaModFix/>
          </a:blip>
          <a:srcRect/>
          <a:stretch/>
        </p:blipFill>
        <p:spPr>
          <a:xfrm>
            <a:off x="2683469" y="3622050"/>
            <a:ext cx="3777069" cy="2520025"/>
          </a:xfrm>
          <a:prstGeom prst="rect">
            <a:avLst/>
          </a:prstGeom>
          <a:noFill/>
          <a:ln>
            <a:noFill/>
          </a:ln>
        </p:spPr>
      </p:pic>
      <p:pic>
        <p:nvPicPr>
          <p:cNvPr id="186" name="Google Shape;186;gaee4360e06_0_154"/>
          <p:cNvPicPr preferRelativeResize="0"/>
          <p:nvPr/>
        </p:nvPicPr>
        <p:blipFill rotWithShape="1">
          <a:blip r:embed="rId5">
            <a:alphaModFix/>
          </a:blip>
          <a:srcRect/>
          <a:stretch/>
        </p:blipFill>
        <p:spPr>
          <a:xfrm>
            <a:off x="958600" y="1149375"/>
            <a:ext cx="3156799" cy="2107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250"/>
                                        <p:tgtEl>
                                          <p:spTgt spid="186"/>
                                        </p:tgtEl>
                                      </p:cBhvr>
                                    </p:animEffect>
                                    <p:anim calcmode="lin" valueType="num">
                                      <p:cBhvr>
                                        <p:cTn id="7" dur="250"/>
                                        <p:tgtEl>
                                          <p:spTgt spid="186"/>
                                        </p:tgtEl>
                                        <p:attrNameLst>
                                          <p:attrName>ppt_x</p:attrName>
                                        </p:attrNameLst>
                                      </p:cBhvr>
                                      <p:tavLst>
                                        <p:tav tm="0">
                                          <p:val>
                                            <p:strVal val="ppt_x"/>
                                          </p:val>
                                        </p:tav>
                                        <p:tav tm="100000">
                                          <p:val>
                                            <p:strVal val="ppt_x"/>
                                          </p:val>
                                        </p:tav>
                                      </p:tavLst>
                                    </p:anim>
                                    <p:anim calcmode="lin" valueType="num">
                                      <p:cBhvr>
                                        <p:cTn id="8" dur="250"/>
                                        <p:tgtEl>
                                          <p:spTgt spid="186"/>
                                        </p:tgtEl>
                                        <p:attrNameLst>
                                          <p:attrName>ppt_y</p:attrName>
                                        </p:attrNameLst>
                                      </p:cBhvr>
                                      <p:tavLst>
                                        <p:tav tm="0">
                                          <p:val>
                                            <p:strVal val="ppt_y"/>
                                          </p:val>
                                        </p:tav>
                                        <p:tav tm="100000">
                                          <p:val>
                                            <p:strVal val="ppt_y+.1"/>
                                          </p:val>
                                        </p:tav>
                                      </p:tavLst>
                                    </p:anim>
                                    <p:set>
                                      <p:cBhvr>
                                        <p:cTn id="9" dur="1" fill="hold">
                                          <p:stCondLst>
                                            <p:cond delay="249"/>
                                          </p:stCondLst>
                                        </p:cTn>
                                        <p:tgtEl>
                                          <p:spTgt spid="186"/>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250"/>
                                        <p:tgtEl>
                                          <p:spTgt spid="181"/>
                                        </p:tgtEl>
                                      </p:cBhvr>
                                    </p:animEffect>
                                    <p:anim calcmode="lin" valueType="num">
                                      <p:cBhvr>
                                        <p:cTn id="12" dur="250"/>
                                        <p:tgtEl>
                                          <p:spTgt spid="181"/>
                                        </p:tgtEl>
                                        <p:attrNameLst>
                                          <p:attrName>ppt_x</p:attrName>
                                        </p:attrNameLst>
                                      </p:cBhvr>
                                      <p:tavLst>
                                        <p:tav tm="0">
                                          <p:val>
                                            <p:strVal val="ppt_x"/>
                                          </p:val>
                                        </p:tav>
                                        <p:tav tm="100000">
                                          <p:val>
                                            <p:strVal val="ppt_x"/>
                                          </p:val>
                                        </p:tav>
                                      </p:tavLst>
                                    </p:anim>
                                    <p:anim calcmode="lin" valueType="num">
                                      <p:cBhvr>
                                        <p:cTn id="13" dur="250"/>
                                        <p:tgtEl>
                                          <p:spTgt spid="181"/>
                                        </p:tgtEl>
                                        <p:attrNameLst>
                                          <p:attrName>ppt_y</p:attrName>
                                        </p:attrNameLst>
                                      </p:cBhvr>
                                      <p:tavLst>
                                        <p:tav tm="0">
                                          <p:val>
                                            <p:strVal val="ppt_y"/>
                                          </p:val>
                                        </p:tav>
                                        <p:tav tm="100000">
                                          <p:val>
                                            <p:strVal val="ppt_y+.1"/>
                                          </p:val>
                                        </p:tav>
                                      </p:tavLst>
                                    </p:anim>
                                    <p:set>
                                      <p:cBhvr>
                                        <p:cTn id="14" dur="1" fill="hold">
                                          <p:stCondLst>
                                            <p:cond delay="249"/>
                                          </p:stCondLst>
                                        </p:cTn>
                                        <p:tgtEl>
                                          <p:spTgt spid="181"/>
                                        </p:tgtEl>
                                        <p:attrNameLst>
                                          <p:attrName>style.visibility</p:attrName>
                                        </p:attrNameLst>
                                      </p:cBhvr>
                                      <p:to>
                                        <p:strVal val="hidden"/>
                                      </p:to>
                                    </p:set>
                                  </p:childTnLst>
                                </p:cTn>
                              </p:par>
                              <p:par>
                                <p:cTn id="15" presetID="42" presetClass="exit" presetSubtype="0" fill="hold" nodeType="withEffect">
                                  <p:stCondLst>
                                    <p:cond delay="0"/>
                                  </p:stCondLst>
                                  <p:childTnLst>
                                    <p:animEffect transition="out" filter="fade">
                                      <p:cBhvr>
                                        <p:cTn id="16" dur="250"/>
                                        <p:tgtEl>
                                          <p:spTgt spid="185"/>
                                        </p:tgtEl>
                                      </p:cBhvr>
                                    </p:animEffect>
                                    <p:anim calcmode="lin" valueType="num">
                                      <p:cBhvr>
                                        <p:cTn id="17" dur="250"/>
                                        <p:tgtEl>
                                          <p:spTgt spid="185"/>
                                        </p:tgtEl>
                                        <p:attrNameLst>
                                          <p:attrName>ppt_x</p:attrName>
                                        </p:attrNameLst>
                                      </p:cBhvr>
                                      <p:tavLst>
                                        <p:tav tm="0">
                                          <p:val>
                                            <p:strVal val="ppt_x"/>
                                          </p:val>
                                        </p:tav>
                                        <p:tav tm="100000">
                                          <p:val>
                                            <p:strVal val="ppt_x"/>
                                          </p:val>
                                        </p:tav>
                                      </p:tavLst>
                                    </p:anim>
                                    <p:anim calcmode="lin" valueType="num">
                                      <p:cBhvr>
                                        <p:cTn id="18" dur="250"/>
                                        <p:tgtEl>
                                          <p:spTgt spid="185"/>
                                        </p:tgtEl>
                                        <p:attrNameLst>
                                          <p:attrName>ppt_y</p:attrName>
                                        </p:attrNameLst>
                                      </p:cBhvr>
                                      <p:tavLst>
                                        <p:tav tm="0">
                                          <p:val>
                                            <p:strVal val="ppt_y"/>
                                          </p:val>
                                        </p:tav>
                                        <p:tav tm="100000">
                                          <p:val>
                                            <p:strVal val="ppt_y+.1"/>
                                          </p:val>
                                        </p:tav>
                                      </p:tavLst>
                                    </p:anim>
                                    <p:set>
                                      <p:cBhvr>
                                        <p:cTn id="19" dur="1" fill="hold">
                                          <p:stCondLst>
                                            <p:cond delay="249"/>
                                          </p:stCondLst>
                                        </p:cTn>
                                        <p:tgtEl>
                                          <p:spTgt spid="1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佈景主題">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佈景主題">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佈景主題">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2152</TotalTime>
  <Words>1120</Words>
  <Application>Microsoft Office PowerPoint</Application>
  <PresentationFormat>如螢幕大小 (4:3)</PresentationFormat>
  <Paragraphs>380</Paragraphs>
  <Slides>51</Slides>
  <Notes>43</Notes>
  <HiddenSlides>0</HiddenSlides>
  <MMClips>0</MMClips>
  <ScaleCrop>false</ScaleCrop>
  <HeadingPairs>
    <vt:vector size="6" baseType="variant">
      <vt:variant>
        <vt:lpstr>使用字型</vt:lpstr>
      </vt:variant>
      <vt:variant>
        <vt:i4>9</vt:i4>
      </vt:variant>
      <vt:variant>
        <vt:lpstr>佈景主題</vt:lpstr>
      </vt:variant>
      <vt:variant>
        <vt:i4>3</vt:i4>
      </vt:variant>
      <vt:variant>
        <vt:lpstr>投影片標題</vt:lpstr>
      </vt:variant>
      <vt:variant>
        <vt:i4>51</vt:i4>
      </vt:variant>
    </vt:vector>
  </HeadingPairs>
  <TitlesOfParts>
    <vt:vector size="63" baseType="lpstr">
      <vt:lpstr>Malgun Gothic</vt:lpstr>
      <vt:lpstr>Microsoft YaHei</vt:lpstr>
      <vt:lpstr>Microsoft JhengHei</vt:lpstr>
      <vt:lpstr>新細明體</vt:lpstr>
      <vt:lpstr>Arial</vt:lpstr>
      <vt:lpstr>Bahnschrift SemiLight</vt:lpstr>
      <vt:lpstr>Calibri</vt:lpstr>
      <vt:lpstr>Franklin Gothic Heavy</vt:lpstr>
      <vt:lpstr>Microsoft Tai Le</vt:lpstr>
      <vt:lpstr>Office 佈景主題</vt:lpstr>
      <vt:lpstr>Office 佈景主題</vt:lpstr>
      <vt:lpstr>Office 佈景主題</vt:lpstr>
      <vt:lpstr>         Asana Demo</vt:lpstr>
      <vt:lpstr>PowerPoint 簡報</vt:lpstr>
      <vt:lpstr>DevOps </vt:lpstr>
      <vt:lpstr>我們的服務</vt:lpstr>
      <vt:lpstr>我們是 開源與商業軟體整合 的專家</vt:lpstr>
      <vt:lpstr>我們提供 全方位軟體工程服務</vt:lpstr>
      <vt:lpstr>我們的客戶</vt:lpstr>
      <vt:lpstr>Why Asana</vt:lpstr>
      <vt:lpstr>為什麼需要Asana?</vt:lpstr>
      <vt:lpstr>為什麼需要Asana?</vt:lpstr>
      <vt:lpstr>為什麼需要Asana?</vt:lpstr>
      <vt:lpstr>Who uses the Asana?</vt:lpstr>
      <vt:lpstr>Asana如何在組織中運作</vt:lpstr>
      <vt:lpstr>Asana如何在組織中運作</vt:lpstr>
      <vt:lpstr>Asana Project View</vt:lpstr>
      <vt:lpstr>Live Demo</vt:lpstr>
      <vt:lpstr>Asana如何幫助團隊</vt:lpstr>
      <vt:lpstr>Asana Versions</vt:lpstr>
      <vt:lpstr>Asana方案</vt:lpstr>
      <vt:lpstr>PowerPoint 簡報</vt:lpstr>
      <vt:lpstr>哪些用戶適合Premium版本</vt:lpstr>
      <vt:lpstr>PowerPoint 簡報</vt:lpstr>
      <vt:lpstr>PowerPoint 簡報</vt:lpstr>
      <vt:lpstr>PowerPoint 簡報</vt:lpstr>
      <vt:lpstr>哪些用戶適合Business版本</vt:lpstr>
      <vt:lpstr>PowerPoint 簡報</vt:lpstr>
      <vt:lpstr>PowerPoint 簡報</vt:lpstr>
      <vt:lpstr>PowerPoint 簡報</vt:lpstr>
      <vt:lpstr>PowerPoint 簡報</vt:lpstr>
      <vt:lpstr>目標與關鍵成果OKR (Objective Key Results)</vt:lpstr>
      <vt:lpstr>目標與關鍵成果OKR (Objective Key Results)</vt:lpstr>
      <vt:lpstr>OKR in Goals</vt:lpstr>
      <vt:lpstr>Enterprise功能</vt:lpstr>
      <vt:lpstr>哪些用戶適合Enterprise版本</vt:lpstr>
      <vt:lpstr>G2 Ranks Asana #1 </vt:lpstr>
      <vt:lpstr>Who uses the Asana Enterprise?</vt:lpstr>
      <vt:lpstr>Asana Integrations</vt:lpstr>
      <vt:lpstr>PowerPoint 簡報</vt:lpstr>
      <vt:lpstr>Google + Asana</vt:lpstr>
      <vt:lpstr>        Asana + Chrome</vt:lpstr>
      <vt:lpstr>        Asana + Gmail</vt:lpstr>
      <vt:lpstr>Communication</vt:lpstr>
      <vt:lpstr>File Sharing</vt:lpstr>
      <vt:lpstr>Development</vt:lpstr>
      <vt:lpstr>        Asana + Jira</vt:lpstr>
      <vt:lpstr>        Asana + GitLab</vt:lpstr>
      <vt:lpstr>        Asana + BitBucket</vt:lpstr>
      <vt:lpstr>Reporting</vt:lpstr>
      <vt:lpstr>Build Your Own</vt:lpstr>
      <vt:lpstr>Q &amp; A</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Asana Demo</dc:title>
  <dc:creator>mei xin</dc:creator>
  <cp:lastModifiedBy>a0912</cp:lastModifiedBy>
  <cp:revision>148</cp:revision>
  <dcterms:created xsi:type="dcterms:W3CDTF">2019-08-16T03:40:09Z</dcterms:created>
  <dcterms:modified xsi:type="dcterms:W3CDTF">2021-02-08T02:51:44Z</dcterms:modified>
</cp:coreProperties>
</file>