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08" r:id="rId2"/>
    <p:sldId id="413" r:id="rId3"/>
    <p:sldId id="589" r:id="rId4"/>
    <p:sldId id="585" r:id="rId5"/>
    <p:sldId id="578" r:id="rId6"/>
    <p:sldId id="564" r:id="rId7"/>
    <p:sldId id="566" r:id="rId8"/>
    <p:sldId id="577" r:id="rId9"/>
    <p:sldId id="579" r:id="rId10"/>
    <p:sldId id="573" r:id="rId11"/>
    <p:sldId id="574" r:id="rId12"/>
    <p:sldId id="575" r:id="rId13"/>
    <p:sldId id="576" r:id="rId14"/>
    <p:sldId id="588" r:id="rId15"/>
    <p:sldId id="587" r:id="rId16"/>
    <p:sldId id="595" r:id="rId17"/>
    <p:sldId id="583" r:id="rId18"/>
    <p:sldId id="599" r:id="rId19"/>
    <p:sldId id="590" r:id="rId20"/>
    <p:sldId id="597" r:id="rId21"/>
    <p:sldId id="600" r:id="rId22"/>
    <p:sldId id="596" r:id="rId23"/>
    <p:sldId id="593" r:id="rId24"/>
    <p:sldId id="548" r:id="rId25"/>
    <p:sldId id="415" r:id="rId26"/>
    <p:sldId id="598" r:id="rId27"/>
    <p:sldId id="406" r:id="rId28"/>
    <p:sldId id="407" r:id="rId29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79682" autoAdjust="0"/>
  </p:normalViewPr>
  <p:slideViewPr>
    <p:cSldViewPr>
      <p:cViewPr varScale="1">
        <p:scale>
          <a:sx n="93" d="100"/>
          <a:sy n="93" d="100"/>
        </p:scale>
        <p:origin x="21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>
                <a:ea typeface="微軟正黑體" panose="020B0604030504040204" pitchFamily="34" charset="-120"/>
              </a:rPr>
              <a:t>www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86839-249D-459A-99BA-E624813789DE}" type="datetimeFigureOut">
              <a:rPr lang="zh-TW" altLang="en-US" smtClean="0">
                <a:ea typeface="微軟正黑體" panose="020B0604030504040204" pitchFamily="34" charset="-120"/>
              </a:rPr>
              <a:t>2019/3/29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F4817-56E8-4F0A-B93C-F99F94404F54}" type="slidenum">
              <a:rPr lang="zh-TW" altLang="en-US" smtClean="0">
                <a:ea typeface="微軟正黑體" panose="020B0604030504040204" pitchFamily="34" charset="-120"/>
              </a:rPr>
              <a:t>‹#›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3786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www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52E3D38C-860A-4993-937A-44A351DAF30E}" type="datetimeFigureOut">
              <a:rPr lang="zh-TW" altLang="en-US" smtClean="0"/>
              <a:pPr/>
              <a:t>2019/3/29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7C76C089-166B-48E2-AF5E-EDBDBE0331B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6641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以我輔導的案例來說，通常以我們台灣地理位置會需要進行到多地開發時，大多都是中國</a:t>
            </a:r>
            <a:r>
              <a:rPr lang="en-US" altLang="zh-TW" dirty="0"/>
              <a:t>&lt;-&gt;</a:t>
            </a:r>
            <a:r>
              <a:rPr lang="zh-TW" altLang="en-US" dirty="0"/>
              <a:t>台灣，兩岸三地之間協同合作進行開發，大陸協同開發團隊要進行開發時就必須從我們台灣這邊的主</a:t>
            </a:r>
            <a:r>
              <a:rPr lang="en-US" altLang="zh-TW" dirty="0"/>
              <a:t>Server</a:t>
            </a:r>
            <a:r>
              <a:rPr lang="zh-TW" altLang="en-US" dirty="0"/>
              <a:t>進行程式碼的</a:t>
            </a:r>
            <a:r>
              <a:rPr lang="en-US" altLang="zh-TW" dirty="0"/>
              <a:t>Clone</a:t>
            </a:r>
            <a:r>
              <a:rPr lang="zh-TW" altLang="en-US" dirty="0"/>
              <a:t>，頻寬平常可能只有小小</a:t>
            </a:r>
            <a:r>
              <a:rPr lang="en-US" altLang="zh-TW" dirty="0"/>
              <a:t>1M</a:t>
            </a:r>
            <a:r>
              <a:rPr lang="zh-TW" altLang="en-US" dirty="0"/>
              <a:t>、</a:t>
            </a:r>
            <a:r>
              <a:rPr lang="en-US" altLang="zh-TW" dirty="0"/>
              <a:t>2M</a:t>
            </a:r>
            <a:r>
              <a:rPr lang="zh-TW" altLang="en-US" dirty="0"/>
              <a:t>，假如和中國關係不太好時可能只有</a:t>
            </a:r>
            <a:r>
              <a:rPr lang="en-US" altLang="zh-TW" dirty="0"/>
              <a:t>KB</a:t>
            </a:r>
            <a:r>
              <a:rPr lang="zh-TW" altLang="en-US" dirty="0"/>
              <a:t>的，但如果是寫</a:t>
            </a:r>
            <a:r>
              <a:rPr lang="en-US" altLang="zh-TW" dirty="0"/>
              <a:t>Android</a:t>
            </a:r>
            <a:r>
              <a:rPr lang="zh-TW" altLang="en-US" dirty="0"/>
              <a:t>這種一包就</a:t>
            </a:r>
            <a:r>
              <a:rPr lang="en-US" altLang="zh-TW" dirty="0"/>
              <a:t>20~30G</a:t>
            </a:r>
            <a:r>
              <a:rPr lang="zh-TW" altLang="en-US" dirty="0"/>
              <a:t>，那中國開發成員做一次</a:t>
            </a:r>
            <a:r>
              <a:rPr lang="en-US" altLang="zh-TW" dirty="0"/>
              <a:t>Clone</a:t>
            </a:r>
            <a:r>
              <a:rPr lang="zh-TW" altLang="en-US" dirty="0"/>
              <a:t>，可能就要好幾天後才能進行</a:t>
            </a:r>
            <a:r>
              <a:rPr lang="en-US" altLang="zh-TW" dirty="0"/>
              <a:t>coding</a:t>
            </a:r>
            <a:r>
              <a:rPr lang="zh-TW" altLang="en-US" dirty="0"/>
              <a:t>了</a:t>
            </a:r>
            <a:r>
              <a:rPr lang="en-US" altLang="zh-TW" dirty="0"/>
              <a:t>XD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/>
              <a:t>所以曾經還有客戶和我們說，他們是麻煩工程師坐飛機去將程式碼帶進帶出的，但現在是網路世代，假如還用這種方式就不太跟上時代了</a:t>
            </a:r>
            <a:r>
              <a:rPr lang="en-US" altLang="zh-TW" dirty="0"/>
              <a:t>XD</a:t>
            </a:r>
          </a:p>
          <a:p>
            <a:endParaRPr lang="en-US" altLang="zh-TW" dirty="0"/>
          </a:p>
          <a:p>
            <a:r>
              <a:rPr lang="zh-TW" altLang="en-US" dirty="0"/>
              <a:t>但假如使用我們的</a:t>
            </a:r>
            <a:r>
              <a:rPr lang="en-US" altLang="zh-TW" dirty="0"/>
              <a:t>Bitbucket</a:t>
            </a:r>
            <a:r>
              <a:rPr lang="zh-TW" altLang="en-US" dirty="0"/>
              <a:t>多地開發方案</a:t>
            </a:r>
            <a:r>
              <a:rPr lang="en-US" altLang="zh-TW" dirty="0"/>
              <a:t>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6C089-166B-48E2-AF5E-EDBDBE0331B1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4830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6C089-166B-48E2-AF5E-EDBDBE0331B1}" type="slidenum">
              <a:rPr lang="zh-TW" altLang="en-US" smtClean="0"/>
              <a:pPr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978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6C089-166B-48E2-AF5E-EDBDBE0331B1}" type="slidenum">
              <a:rPr lang="zh-TW" altLang="en-US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2777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rgbClr val="FF0000"/>
                </a:solidFill>
              </a:rPr>
              <a:t>善用版本控制工具的優勢，並且有完善的版本控制規劃，達成完整的版本控制方案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6C089-166B-48E2-AF5E-EDBDBE0331B1}" type="slidenum">
              <a:rPr lang="zh-TW" altLang="en-US" smtClean="0"/>
              <a:pPr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9548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6C089-166B-48E2-AF5E-EDBDBE0331B1}" type="slidenum">
              <a:rPr lang="zh-TW" altLang="en-US" smtClean="0"/>
              <a:pPr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6260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時間就是金錢，時間省下來也就等於成本省下來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6C089-166B-48E2-AF5E-EDBDBE0331B1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529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使用了</a:t>
            </a:r>
            <a:r>
              <a:rPr lang="en-US" altLang="zh-TW" dirty="0"/>
              <a:t>Smart Mirroring</a:t>
            </a:r>
            <a:r>
              <a:rPr lang="zh-TW" altLang="en-US" dirty="0"/>
              <a:t>，可以極大地提高分佈式團隊與大型</a:t>
            </a:r>
            <a:r>
              <a:rPr lang="en-US" altLang="zh-TW" dirty="0"/>
              <a:t>Repository</a:t>
            </a:r>
            <a:r>
              <a:rPr lang="zh-TW" altLang="en-US" dirty="0"/>
              <a:t>的工作速度。 </a:t>
            </a: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只需要</a:t>
            </a:r>
            <a:r>
              <a:rPr lang="en-US" altLang="zh-TW" dirty="0"/>
              <a:t>Mirror Instance</a:t>
            </a:r>
            <a:r>
              <a:rPr lang="zh-TW" altLang="en-US" dirty="0"/>
              <a:t>第一次完整</a:t>
            </a:r>
            <a:r>
              <a:rPr lang="en-US" altLang="zh-TW" dirty="0"/>
              <a:t>Sync</a:t>
            </a:r>
            <a:r>
              <a:rPr lang="zh-TW" altLang="en-US" dirty="0"/>
              <a:t>後，之後每次花費幾分鐘來從</a:t>
            </a:r>
            <a:r>
              <a:rPr lang="en-US" altLang="zh-TW" dirty="0"/>
              <a:t>Primary instance</a:t>
            </a:r>
            <a:r>
              <a:rPr lang="zh-TW" altLang="en-US" dirty="0"/>
              <a:t>進行</a:t>
            </a:r>
            <a:r>
              <a:rPr lang="en-US" altLang="zh-TW" dirty="0"/>
              <a:t>Sync</a:t>
            </a:r>
            <a:r>
              <a:rPr lang="zh-TW" altLang="en-US" dirty="0"/>
              <a:t>即可。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6C089-166B-48E2-AF5E-EDBDBE0331B1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9171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這時就帶到我們剛剛所提到的</a:t>
            </a:r>
            <a:r>
              <a:rPr lang="en-US" altLang="zh-TW" dirty="0"/>
              <a:t>CASE </a:t>
            </a:r>
            <a:r>
              <a:rPr lang="zh-TW" altLang="en-US" dirty="0"/>
              <a:t>，我們可能中國的團隊要開發程式碼時。只需要先將程式碼提前使用</a:t>
            </a:r>
            <a:r>
              <a:rPr lang="en-US" altLang="zh-TW" dirty="0"/>
              <a:t>Mirror Nodes</a:t>
            </a:r>
            <a:r>
              <a:rPr lang="zh-TW" altLang="en-US" dirty="0"/>
              <a:t>去和台灣的</a:t>
            </a:r>
            <a:r>
              <a:rPr lang="en-US" altLang="zh-TW" dirty="0"/>
              <a:t>Primary Server</a:t>
            </a:r>
            <a:r>
              <a:rPr lang="zh-TW" altLang="en-US" dirty="0"/>
              <a:t>做</a:t>
            </a:r>
            <a:r>
              <a:rPr lang="en-US" altLang="zh-TW" dirty="0"/>
              <a:t>Sync</a:t>
            </a:r>
            <a:r>
              <a:rPr lang="zh-TW" altLang="en-US" dirty="0"/>
              <a:t>的動作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接著就可以使用本地的</a:t>
            </a:r>
            <a:r>
              <a:rPr lang="en-US" altLang="zh-TW" dirty="0"/>
              <a:t>Mirror node</a:t>
            </a:r>
            <a:r>
              <a:rPr lang="zh-TW" altLang="en-US" dirty="0"/>
              <a:t>去做</a:t>
            </a:r>
            <a:r>
              <a:rPr lang="en-US" altLang="zh-TW" dirty="0"/>
              <a:t>clone</a:t>
            </a:r>
            <a:r>
              <a:rPr lang="zh-TW" altLang="en-US" dirty="0"/>
              <a:t>和</a:t>
            </a:r>
            <a:r>
              <a:rPr lang="en-US" altLang="zh-TW" dirty="0"/>
              <a:t>Fetch</a:t>
            </a:r>
            <a:r>
              <a:rPr lang="zh-TW" altLang="en-US" dirty="0"/>
              <a:t>，降低中國團隊成員開發的時間，進而降低所謂的網路成本</a:t>
            </a:r>
            <a:endParaRPr lang="en-US" altLang="zh-TW" dirty="0"/>
          </a:p>
          <a:p>
            <a:r>
              <a:rPr lang="zh-TW" altLang="en-US" dirty="0"/>
              <a:t>並且所有程式碼就會彙整於中央，幫助中央隨時追蹤開發進度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6C089-166B-48E2-AF5E-EDBDBE0331B1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94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6C089-166B-48E2-AF5E-EDBDBE0331B1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4235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一口氣到了這邊，在場的各位有什麼問題想要做詢問的嗎</a:t>
            </a:r>
            <a:r>
              <a:rPr lang="en-US" altLang="zh-TW" dirty="0"/>
              <a:t>?</a:t>
            </a:r>
          </a:p>
          <a:p>
            <a:r>
              <a:rPr lang="zh-TW" altLang="en-US" dirty="0"/>
              <a:t>我們現在有了開發環境，那接著我們要如何進行上版下版，才能夠很好的使用這個開發環境呢</a:t>
            </a:r>
            <a:r>
              <a:rPr lang="en-US" altLang="zh-TW" dirty="0"/>
              <a:t>?</a:t>
            </a:r>
          </a:p>
          <a:p>
            <a:r>
              <a:rPr lang="zh-TW" altLang="en-US" dirty="0"/>
              <a:t>接著我們就來分享我們實際導入的案例給各位做個參考，那首先當然要提到我們版本控制流程</a:t>
            </a:r>
            <a:r>
              <a:rPr lang="en-US" altLang="zh-TW" dirty="0"/>
              <a:t>(</a:t>
            </a:r>
            <a:r>
              <a:rPr lang="en-US" altLang="zh-TW" dirty="0" err="1"/>
              <a:t>git</a:t>
            </a:r>
            <a:r>
              <a:rPr lang="en-US" altLang="zh-TW" dirty="0"/>
              <a:t> flow)</a:t>
            </a:r>
            <a:r>
              <a:rPr lang="zh-TW" altLang="en-US" dirty="0"/>
              <a:t>的部分了，就如同我們規劃工作流程</a:t>
            </a:r>
            <a:r>
              <a:rPr lang="en-US" altLang="zh-TW" dirty="0"/>
              <a:t>(workflow)</a:t>
            </a:r>
            <a:r>
              <a:rPr lang="zh-TW" altLang="en-US" dirty="0"/>
              <a:t>一樣，版本控制自然也要有流程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6C089-166B-48E2-AF5E-EDBDBE0331B1}" type="slidenum">
              <a:rPr lang="zh-TW" altLang="en-US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675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除非工程師就一位，自己開發自己上版自己退版</a:t>
            </a: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以我們導入過的金融業為例，以及</a:t>
            </a:r>
            <a:r>
              <a:rPr lang="en-US" altLang="zh-TW" sz="1200" dirty="0"/>
              <a:t>SIT</a:t>
            </a:r>
            <a:r>
              <a:rPr lang="zh-TW" altLang="en-US" sz="1200" dirty="0"/>
              <a:t>、</a:t>
            </a:r>
            <a:r>
              <a:rPr lang="en-US" altLang="zh-TW" sz="1200" dirty="0"/>
              <a:t>UAT</a:t>
            </a:r>
            <a:r>
              <a:rPr lang="zh-TW" altLang="en-US" sz="1200" dirty="0"/>
              <a:t>、</a:t>
            </a:r>
            <a:r>
              <a:rPr lang="en-US" altLang="zh-TW" sz="1200" dirty="0"/>
              <a:t>PROD</a:t>
            </a:r>
            <a:r>
              <a:rPr lang="zh-TW" altLang="en-US" sz="1200" dirty="0"/>
              <a:t>三個必經的環境，通常要上線到</a:t>
            </a:r>
            <a:r>
              <a:rPr lang="en-US" altLang="zh-TW" sz="1200" dirty="0"/>
              <a:t>PROD</a:t>
            </a:r>
            <a:r>
              <a:rPr lang="zh-TW" altLang="en-US" sz="1200" dirty="0"/>
              <a:t>前，我們通常會提前安排好要上線的功能，並且上線前我們會先在</a:t>
            </a:r>
            <a:r>
              <a:rPr lang="en-US" altLang="zh-TW" sz="1200" dirty="0"/>
              <a:t>SIT</a:t>
            </a:r>
            <a:r>
              <a:rPr lang="zh-TW" altLang="en-US" sz="1200" dirty="0"/>
              <a:t>、</a:t>
            </a:r>
            <a:r>
              <a:rPr lang="en-US" altLang="zh-TW" sz="1200" dirty="0"/>
              <a:t>UAT</a:t>
            </a:r>
            <a:r>
              <a:rPr lang="zh-TW" altLang="en-US" sz="1200" dirty="0"/>
              <a:t>進行測試，只不過到上線前才得知各種原因*，導致有些功能沒有要在這期上線，但假如沒有規劃好版本控制的流程和機制，程式碼退版本時可能就會有如災難一般了</a:t>
            </a:r>
            <a:r>
              <a:rPr lang="en-US" altLang="zh-TW" sz="1200" dirty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或者沒有退好導致程式碼推上到</a:t>
            </a:r>
            <a:r>
              <a:rPr lang="en-US" altLang="zh-TW" sz="1200" dirty="0"/>
              <a:t>PROD</a:t>
            </a:r>
            <a:r>
              <a:rPr lang="zh-TW" altLang="en-US" sz="1200" dirty="0"/>
              <a:t>才發現錯誤，到時才補救，對公司可能是無法預估的損失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6C089-166B-48E2-AF5E-EDBDBE0331B1}" type="slidenum">
              <a:rPr lang="zh-TW" altLang="en-US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2149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/>
              <a:t>*切分出了</a:t>
            </a:r>
            <a:r>
              <a:rPr lang="en-US" altLang="zh-TW" sz="1200" dirty="0"/>
              <a:t>master</a:t>
            </a:r>
            <a:r>
              <a:rPr lang="zh-TW" altLang="en-US" sz="1200" dirty="0"/>
              <a:t>、</a:t>
            </a:r>
            <a:r>
              <a:rPr lang="en-US" altLang="zh-TW" sz="1200" dirty="0"/>
              <a:t>dev</a:t>
            </a:r>
            <a:r>
              <a:rPr lang="zh-TW" altLang="en-US" sz="1200" dirty="0"/>
              <a:t>、</a:t>
            </a:r>
            <a:r>
              <a:rPr lang="en-US" altLang="zh-TW" sz="1200" dirty="0"/>
              <a:t>feature</a:t>
            </a:r>
            <a:r>
              <a:rPr lang="zh-TW" altLang="en-US" sz="1200" dirty="0"/>
              <a:t>、</a:t>
            </a:r>
            <a:r>
              <a:rPr lang="en-US" altLang="zh-TW" sz="1200" dirty="0" err="1"/>
              <a:t>bugfix</a:t>
            </a:r>
            <a:r>
              <a:rPr lang="zh-TW" altLang="en-US" sz="1200" dirty="0"/>
              <a:t>等等分支</a:t>
            </a:r>
            <a:endParaRPr lang="en-US" altLang="zh-TW" sz="1200" dirty="0"/>
          </a:p>
          <a:p>
            <a:r>
              <a:rPr lang="zh-TW" altLang="en-US" sz="1200" dirty="0"/>
              <a:t>開始舉例</a:t>
            </a:r>
            <a:r>
              <a:rPr lang="en-US" altLang="zh-TW" sz="1200" dirty="0"/>
              <a:t>~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6C089-166B-48E2-AF5E-EDBDBE0331B1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64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一間公司中未必只有一種</a:t>
            </a:r>
            <a:r>
              <a:rPr lang="en-US" altLang="zh-TW" dirty="0" err="1"/>
              <a:t>git</a:t>
            </a:r>
            <a:r>
              <a:rPr lang="en-US" altLang="zh-TW" dirty="0"/>
              <a:t> flow</a:t>
            </a:r>
            <a:r>
              <a:rPr lang="zh-TW" altLang="en-US" dirty="0"/>
              <a:t>，因為會依據公司文化，團隊風格，團隊需求和大小決定</a:t>
            </a:r>
            <a:r>
              <a:rPr lang="en-US" altLang="zh-TW" dirty="0" err="1"/>
              <a:t>Git</a:t>
            </a:r>
            <a:r>
              <a:rPr lang="en-US" altLang="zh-TW" dirty="0"/>
              <a:t> flow</a:t>
            </a:r>
            <a:r>
              <a:rPr lang="zh-TW" altLang="en-US" dirty="0"/>
              <a:t>的設計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6C089-166B-48E2-AF5E-EDBDBE0331B1}" type="slidenum">
              <a:rPr lang="zh-TW" altLang="en-US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036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首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425" y="2533534"/>
            <a:ext cx="7772400" cy="620980"/>
          </a:xfrm>
        </p:spPr>
        <p:txBody>
          <a:bodyPr/>
          <a:lstStyle>
            <a:lvl1pPr algn="ctr" rtl="0" eaLnBrk="1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defRPr lang="fr-FR" sz="4000" b="1" kern="1200" dirty="0">
                <a:solidFill>
                  <a:srgbClr val="FFFFFF"/>
                </a:solidFill>
                <a:latin typeface="Circular Pro Bold" charset="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en-US" dirty="0"/>
              <a:t>Course Name CN-#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225" y="3517697"/>
            <a:ext cx="6400800" cy="528464"/>
          </a:xfrm>
        </p:spPr>
        <p:txBody>
          <a:bodyPr/>
          <a:lstStyle>
            <a:lvl1pPr marL="0" indent="0" algn="ctr" rtl="0" eaLnBrk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 lang="fr-FR" sz="3200" kern="1200" dirty="0">
                <a:solidFill>
                  <a:srgbClr val="FFFFFF"/>
                </a:solidFill>
                <a:latin typeface="Circular Pro Book" charset="0"/>
                <a:ea typeface="微軟正黑體" panose="020B0604030504040204" pitchFamily="34" charset="-120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/>
              <a:t>Subtitle</a:t>
            </a:r>
            <a:endParaRPr lang="fr-FR" dirty="0"/>
          </a:p>
        </p:txBody>
      </p:sp>
      <p:sp>
        <p:nvSpPr>
          <p:cNvPr id="7" name="頁尾版面配置區 3"/>
          <p:cNvSpPr txBox="1">
            <a:spLocks/>
          </p:cNvSpPr>
          <p:nvPr userDrawn="1"/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C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altLang="zh-TW" dirty="0"/>
              <a:t>www.linktech.com.tw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pPr/>
              <a:t>29/03/2019</a:t>
            </a:fld>
            <a:endParaRPr lang="fr-FR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2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9BE1E-8DAC-49D9-8265-87474F8A3742}" type="datetime1">
              <a:rPr lang="fr-FR" altLang="zh-TW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zh-TW" dirty="0"/>
              <a:t>www.linktech.com.tw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5635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905BE90-2982-40B5-8311-7AD0797CD60E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/>
          </p:nvPr>
        </p:nvSpPr>
        <p:spPr>
          <a:xfrm>
            <a:off x="457200" y="1844675"/>
            <a:ext cx="8229600" cy="25924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4"/>
          </p:nvPr>
        </p:nvSpPr>
        <p:spPr>
          <a:xfrm>
            <a:off x="457200" y="4437113"/>
            <a:ext cx="8229600" cy="17287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5907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9BE1E-8DAC-49D9-8265-87474F8A3742}" type="datetime1">
              <a:rPr lang="fr-FR" altLang="zh-TW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zh-TW" dirty="0"/>
              <a:t>www.linktech.com.tw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5635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905BE90-2982-40B5-8311-7AD0797CD60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380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pPr/>
              <a:t>29/03/2019</a:t>
            </a:fld>
            <a:endParaRPr lang="fr-FR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/>
              <a:t>www.linktech.com.tw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298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utline格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b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29/03/2019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28775"/>
            <a:ext cx="8229600" cy="4537075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lang="zh-TW" altLang="en-US" sz="2200" b="1" smtClean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>
              <a:defRPr b="1">
                <a:solidFill>
                  <a:schemeClr val="bg1"/>
                </a:solidFill>
              </a:defRPr>
            </a:lvl2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bg1"/>
                </a:solidFill>
                <a:latin typeface="+mj-lt"/>
              </a:rPr>
              <a:t>Your</a:t>
            </a:r>
            <a:r>
              <a:rPr lang="en-US" altLang="zh-TW" sz="2400" b="1" baseline="0" dirty="0">
                <a:solidFill>
                  <a:schemeClr val="bg1"/>
                </a:solidFill>
                <a:latin typeface="+mj-lt"/>
              </a:rPr>
              <a:t> Agenda</a:t>
            </a:r>
            <a:endParaRPr lang="zh-TW" altLang="en-US" sz="2400" b="1" dirty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en-US" altLang="zh-TW" dirty="0"/>
              <a:t>Agenda 2th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174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格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29/03/2019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/>
              <a:t>www.linktech.com.tw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08721"/>
            <a:ext cx="8229600" cy="525713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lang="zh-TW" altLang="en-US" sz="2200" b="1" smtClean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>
              <a:defRPr b="1">
                <a:solidFill>
                  <a:schemeClr val="bg1"/>
                </a:solidFill>
              </a:defRPr>
            </a:lvl2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bg1"/>
                </a:solidFill>
                <a:latin typeface="+mj-lt"/>
              </a:rPr>
              <a:t>Your</a:t>
            </a:r>
            <a:r>
              <a:rPr lang="en-US" altLang="zh-TW" sz="2400" b="1" baseline="0" dirty="0">
                <a:solidFill>
                  <a:schemeClr val="bg1"/>
                </a:solidFill>
                <a:latin typeface="+mj-lt"/>
              </a:rPr>
              <a:t> Agenda</a:t>
            </a:r>
            <a:endParaRPr lang="zh-TW" altLang="en-US" sz="2400" b="1" dirty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en-US" altLang="zh-TW" dirty="0"/>
              <a:t>Agenda 2th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485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深藍色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29/03/2019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/>
              <a:t>www.linktech.com.tw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300192" y="6356353"/>
            <a:ext cx="2133600" cy="365125"/>
          </a:xfrm>
        </p:spPr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60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藍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Note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29/03/2019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/>
              <a:t>www.linktech.com.tw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99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Note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29/03/2019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/>
              <a:t>www.linktech.com.tw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74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564904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Note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B5EB-6E13-444B-B545-D85CC84B0C0D}" type="datetime1">
              <a:rPr lang="fr-FR" altLang="zh-TW" smtClean="0"/>
              <a:t>29/03/2019</a:t>
            </a:fld>
            <a:endParaRPr lang="fr-F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 dirty="0"/>
              <a:t>www.linktech.com.tw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2A86-BB4C-4EF3-B5FE-70223D7216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57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43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9BE1E-8DAC-49D9-8265-87474F8A3742}" type="datetime1">
              <a:rPr lang="fr-FR" altLang="zh-TW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zh-TW" dirty="0"/>
              <a:t>www.linktech.com.tw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5635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905BE90-2982-40B5-8311-7AD0797CD60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8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4114800" cy="4281343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9BE1E-8DAC-49D9-8265-87474F8A3742}" type="datetime1">
              <a:rPr lang="fr-FR" altLang="zh-TW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zh-TW" dirty="0"/>
              <a:t>www.linktech.com.tw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5635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905BE90-2982-40B5-8311-7AD0797CD60E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3"/>
          </p:nvPr>
        </p:nvSpPr>
        <p:spPr>
          <a:xfrm>
            <a:off x="4572000" y="1844824"/>
            <a:ext cx="4114800" cy="4281343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33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9BE1E-8DAC-49D9-8265-87474F8A3742}" type="datetime1">
              <a:rPr lang="fr-FR" altLang="zh-TW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zh-TW" dirty="0"/>
              <a:t>www.linktech.com.tw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5635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905BE90-2982-40B5-8311-7AD0797CD60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82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dirty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844824"/>
            <a:ext cx="8229600" cy="428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dirty="0"/>
              <a:t>Cliquez pour modifier les styles du texte du masque</a:t>
            </a:r>
          </a:p>
          <a:p>
            <a:pPr lvl="1"/>
            <a:r>
              <a:rPr lang="fr-CA" altLang="zh-TW" dirty="0"/>
              <a:t>Deuxième niveau</a:t>
            </a:r>
          </a:p>
          <a:p>
            <a:pPr lvl="2"/>
            <a:r>
              <a:rPr lang="fr-CA" altLang="zh-TW" dirty="0"/>
              <a:t>Troisième niveau</a:t>
            </a:r>
          </a:p>
          <a:p>
            <a:pPr lvl="3"/>
            <a:r>
              <a:rPr lang="fr-CA" altLang="zh-TW" dirty="0"/>
              <a:t>Quatrième niveau</a:t>
            </a:r>
          </a:p>
          <a:p>
            <a:pPr lvl="4"/>
            <a:r>
              <a:rPr lang="fr-CA" altLang="zh-TW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  <a:ea typeface="微軟正黑體" panose="020B0604030504040204" pitchFamily="34" charset="-120"/>
              </a:defRPr>
            </a:lvl1pPr>
          </a:lstStyle>
          <a:p>
            <a:fld id="{F24BB5EB-6E13-444B-B545-D85CC84B0C0D}" type="datetime1">
              <a:rPr lang="fr-FR" altLang="zh-TW" smtClean="0"/>
              <a:pPr/>
              <a:t>29/03/2019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www.linktech.com.tw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63A2A86-BB4C-4EF3-B5FE-70223D7216C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66" r:id="rId8"/>
    <p:sldLayoutId id="2147483667" r:id="rId9"/>
    <p:sldLayoutId id="2147483672" r:id="rId10"/>
    <p:sldLayoutId id="2147483668" r:id="rId11"/>
    <p:sldLayoutId id="2147483665" r:id="rId12"/>
    <p:sldLayoutId id="2147483669" r:id="rId1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fr-CA" altLang="zh-TW" sz="4000" kern="1200" dirty="0" smtClean="0">
          <a:solidFill>
            <a:schemeClr val="accent1">
              <a:lumMod val="50000"/>
            </a:schemeClr>
          </a:solidFill>
          <a:latin typeface="MS PGothic" panose="020B0600070205080204" pitchFamily="34" charset="-128"/>
          <a:ea typeface="MS PGothic" panose="020B0600070205080204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CA" altLang="zh-TW" sz="24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CA" altLang="zh-TW" sz="21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CA" altLang="zh-TW" sz="18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CA" altLang="zh-TW" sz="15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fr-CA" altLang="zh-TW" sz="1500" kern="120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ylesue.pixnet.net/blog/post/26497447-conclusion%E4%BB%A5%E5%8F%8Asummary%E7%9A%84%E5%B7%AE%E7%95%B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1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425" y="2533534"/>
            <a:ext cx="7772400" cy="1975586"/>
          </a:xfrm>
        </p:spPr>
        <p:txBody>
          <a:bodyPr/>
          <a:lstStyle/>
          <a:p>
            <a:r>
              <a:rPr lang="en-US" altLang="zh-TW" sz="4400" dirty="0">
                <a:latin typeface="Verdana" panose="020B0604030504040204" pitchFamily="34" charset="0"/>
                <a:ea typeface="Verdana" panose="020B0604030504040204" pitchFamily="34" charset="0"/>
              </a:rPr>
              <a:t>Bitbucket</a:t>
            </a:r>
            <a:r>
              <a:rPr lang="zh-TW" altLang="en-US" sz="4400" b="0" dirty="0">
                <a:latin typeface="Verdana" panose="020B0604030504040204" pitchFamily="34" charset="0"/>
              </a:rPr>
              <a:t>多地開發困境</a:t>
            </a:r>
            <a:r>
              <a:rPr lang="en-US" altLang="zh-TW" sz="4400" b="0" dirty="0">
                <a:latin typeface="Verdana" panose="020B0604030504040204" pitchFamily="34" charset="0"/>
              </a:rPr>
              <a:t/>
            </a:r>
            <a:br>
              <a:rPr lang="en-US" altLang="zh-TW" sz="4400" b="0" dirty="0">
                <a:latin typeface="Verdana" panose="020B0604030504040204" pitchFamily="34" charset="0"/>
              </a:rPr>
            </a:br>
            <a:r>
              <a:rPr lang="zh-TW" altLang="en-US" sz="4400" dirty="0">
                <a:latin typeface="Verdana" panose="020B0604030504040204" pitchFamily="34" charset="0"/>
              </a:rPr>
              <a:t>解決方案</a:t>
            </a:r>
            <a:endParaRPr lang="en-US" altLang="zh-TW" sz="4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1619672" y="5733256"/>
            <a:ext cx="6624736" cy="35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859" tIns="17859" rIns="17859" bIns="17859">
            <a:spAutoFit/>
          </a:bodyPr>
          <a:lstStyle>
            <a:lvl1pPr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63535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eaLnBrk="1">
              <a:lnSpc>
                <a:spcPct val="110000"/>
              </a:lnSpc>
              <a:spcBef>
                <a:spcPts val="3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Circular Pro Bold"/>
                <a:sym typeface="Helvetica" panose="020B0604020202020204" pitchFamily="34" charset="0"/>
              </a:rPr>
              <a:t>Vic •  </a:t>
            </a:r>
            <a:r>
              <a:rPr lang="en-US" altLang="zh-TW" sz="2000" b="1" dirty="0" err="1">
                <a:solidFill>
                  <a:srgbClr val="FFFFFF"/>
                </a:solidFill>
                <a:latin typeface="Circular Pro Bold"/>
                <a:sym typeface="Helvetica" panose="020B0604020202020204" pitchFamily="34" charset="0"/>
              </a:rPr>
              <a:t>Linktech</a:t>
            </a:r>
            <a:r>
              <a:rPr lang="en-US" altLang="zh-TW" sz="2000" b="1" dirty="0">
                <a:solidFill>
                  <a:srgbClr val="FFFFFF"/>
                </a:solidFill>
                <a:latin typeface="Circular Pro Bold"/>
                <a:sym typeface="Helvetica" panose="020B0604020202020204" pitchFamily="34" charset="0"/>
              </a:rPr>
              <a:t> Inc  •</a:t>
            </a:r>
            <a:r>
              <a:rPr lang="zh-TW" altLang="en-US" sz="2000" b="1" dirty="0">
                <a:solidFill>
                  <a:srgbClr val="FFFFFF"/>
                </a:solidFill>
                <a:latin typeface="Circular Pro Bold"/>
                <a:sym typeface="Helvetica" panose="020B0604020202020204" pitchFamily="34" charset="0"/>
              </a:rPr>
              <a:t> </a:t>
            </a:r>
            <a:r>
              <a:rPr lang="en-US" altLang="zh-TW" sz="2000" b="1" dirty="0">
                <a:solidFill>
                  <a:srgbClr val="FFFFFF"/>
                </a:solidFill>
                <a:latin typeface="Circular Pro Bold"/>
                <a:sym typeface="Helvetica" panose="020B0604020202020204" pitchFamily="34" charset="0"/>
              </a:rPr>
              <a:t>2019</a:t>
            </a:r>
            <a:r>
              <a:rPr lang="zh-TW" altLang="en-US" sz="2000" b="1" dirty="0">
                <a:solidFill>
                  <a:srgbClr val="FFFFFF"/>
                </a:solidFill>
                <a:latin typeface="Circular Pro Bold"/>
                <a:sym typeface="Helvetica" panose="020B0604020202020204" pitchFamily="34" charset="0"/>
              </a:rPr>
              <a:t>研討會</a:t>
            </a:r>
            <a:r>
              <a:rPr lang="en-US" altLang="zh-TW" sz="2000" b="1" dirty="0">
                <a:solidFill>
                  <a:srgbClr val="FFFFFF"/>
                </a:solidFill>
                <a:latin typeface="Circular Pro Bold"/>
                <a:sym typeface="Helvetica" panose="020B0604020202020204" pitchFamily="34" charset="0"/>
              </a:rPr>
              <a:t>  </a:t>
            </a:r>
            <a:endParaRPr lang="en-US" altLang="zh-TW" sz="2000" dirty="0">
              <a:solidFill>
                <a:srgbClr val="000000"/>
              </a:solidFill>
              <a:latin typeface="Circular Pro Bold"/>
              <a:cs typeface="Arial" panose="020B0604020202020204" pitchFamily="34" charset="0"/>
            </a:endParaRPr>
          </a:p>
        </p:txBody>
      </p:sp>
      <p:pic>
        <p:nvPicPr>
          <p:cNvPr id="8" name="Picture 4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314568"/>
            <a:ext cx="525462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0">
            <a:extLst>
              <a:ext uri="{FF2B5EF4-FFF2-40B4-BE49-F238E27FC236}">
                <a16:creationId xmlns:a16="http://schemas.microsoft.com/office/drawing/2014/main" xmlns="" id="{16A02457-0E8A-4C2C-8198-C201C4F83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33" y="4670838"/>
            <a:ext cx="3057533" cy="52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83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DE336894-059F-42BD-8F5F-A56C752F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  <p:pic>
        <p:nvPicPr>
          <p:cNvPr id="7170" name="Picture 2" descr="https://confluence.atlassian.com/bitbucketserver/files/776640046/792502177/4/1457047241027/BitbucketServer42_SmartMirror_ComponentDiagram.png">
            <a:extLst>
              <a:ext uri="{FF2B5EF4-FFF2-40B4-BE49-F238E27FC236}">
                <a16:creationId xmlns:a16="http://schemas.microsoft.com/office/drawing/2014/main" xmlns="" id="{57389D97-9A25-488E-872F-920C514FCD48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480720" cy="479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B9C3FF16-954A-4885-ACF1-E1AB29D3B06D}"/>
              </a:ext>
            </a:extLst>
          </p:cNvPr>
          <p:cNvSpPr/>
          <p:nvPr/>
        </p:nvSpPr>
        <p:spPr>
          <a:xfrm>
            <a:off x="971600" y="387275"/>
            <a:ext cx="2705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chemeClr val="tx2"/>
                </a:solidFill>
                <a:latin typeface="-apple-system"/>
              </a:rPr>
              <a:t>How it works</a:t>
            </a:r>
            <a:endParaRPr lang="en-US" altLang="zh-TW" sz="3600" b="1" i="0" dirty="0">
              <a:solidFill>
                <a:schemeClr val="tx2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80046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xmlns="" id="{7EEEB049-DE93-4BD3-A6BD-E196BB13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CASE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C0FAEEA9-F900-4447-B9A6-E04129C9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AF7C9CE-7B02-43DF-B491-4FD5CBF8EA8E}"/>
              </a:ext>
            </a:extLst>
          </p:cNvPr>
          <p:cNvSpPr/>
          <p:nvPr/>
        </p:nvSpPr>
        <p:spPr>
          <a:xfrm>
            <a:off x="451415" y="4906985"/>
            <a:ext cx="81472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91E42"/>
                </a:solidFill>
                <a:latin typeface="+mn-lt"/>
                <a:ea typeface="微軟正黑體" panose="020B0604030504040204" pitchFamily="34" charset="-120"/>
              </a:rPr>
              <a:t>Smart Mirror</a:t>
            </a:r>
            <a:r>
              <a:rPr lang="zh-TW" altLang="en-US" sz="2400" dirty="0">
                <a:solidFill>
                  <a:srgbClr val="091E42"/>
                </a:solidFill>
                <a:latin typeface="+mn-lt"/>
                <a:ea typeface="微軟正黑體" panose="020B0604030504040204" pitchFamily="34" charset="-120"/>
              </a:rPr>
              <a:t>可以隨時背景進行</a:t>
            </a:r>
            <a:r>
              <a:rPr lang="en-US" altLang="zh-TW" sz="2400" dirty="0">
                <a:solidFill>
                  <a:srgbClr val="091E42"/>
                </a:solidFill>
                <a:latin typeface="+mn-lt"/>
                <a:ea typeface="微軟正黑體" panose="020B0604030504040204" pitchFamily="34" charset="-120"/>
              </a:rPr>
              <a:t>Repositories Mirror</a:t>
            </a:r>
            <a:r>
              <a:rPr lang="zh-TW" altLang="en-US" sz="2400" dirty="0">
                <a:solidFill>
                  <a:srgbClr val="091E42"/>
                </a:solidFill>
                <a:latin typeface="+mn-lt"/>
                <a:ea typeface="微軟正黑體" panose="020B0604030504040204" pitchFamily="34" charset="-120"/>
              </a:rPr>
              <a:t>，幫助異地開發團隊可以隨時保持最新資料，且降低遠端連線網路負荷，幫助各地團隊共享最新資訊，且所有程式皆會彙整於中央，幫助上級掌控開發進度</a:t>
            </a:r>
            <a:endParaRPr lang="zh-TW" altLang="en-US" sz="2400" dirty="0">
              <a:latin typeface="+mn-lt"/>
              <a:ea typeface="微軟正黑體" panose="020B0604030504040204" pitchFamily="34" charset="-120"/>
            </a:endParaRPr>
          </a:p>
        </p:txBody>
      </p:sp>
      <p:pic>
        <p:nvPicPr>
          <p:cNvPr id="7" name="Picture 2" descr="https://image.slidesharecdn.com/scale06szmajda-161010144100/95/how-atlassian-scales-bitbucket-data-center-on-aws-52-638.jpg?cb=1488209269">
            <a:extLst>
              <a:ext uri="{FF2B5EF4-FFF2-40B4-BE49-F238E27FC236}">
                <a16:creationId xmlns:a16="http://schemas.microsoft.com/office/drawing/2014/main" xmlns="" id="{909ECDC9-3C20-4B5C-BEB6-00E4D5F2BD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49" y="1258477"/>
            <a:ext cx="6483978" cy="364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577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DEAA58A-DB87-48F0-BCFD-78E67E1F9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en-US" altLang="zh-TW" dirty="0">
              <a:hlinkClick r:id="rId3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06961D7-8B79-4401-A7B8-442E879B9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64" y="1638312"/>
            <a:ext cx="8363272" cy="449736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使用</a:t>
            </a:r>
            <a:r>
              <a:rPr lang="en-US" altLang="zh-TW" dirty="0"/>
              <a:t>Bitbucket Data Center</a:t>
            </a:r>
            <a:r>
              <a:rPr lang="zh-TW" altLang="en-US" dirty="0"/>
              <a:t>多地開發困境解決方案的三大優勢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Clone fast - </a:t>
            </a:r>
          </a:p>
          <a:p>
            <a:pPr marL="300038" lvl="1" indent="0">
              <a:buNone/>
            </a:pPr>
            <a:r>
              <a:rPr lang="zh-TW" altLang="en-US" dirty="0"/>
              <a:t>大幅降低使用者</a:t>
            </a:r>
            <a:r>
              <a:rPr lang="en-US" altLang="zh-TW" dirty="0"/>
              <a:t>Clone</a:t>
            </a:r>
            <a:r>
              <a:rPr lang="zh-TW" altLang="en-US" dirty="0"/>
              <a:t>程式碼受到的網路頻寬限制，使用者可以由最近的或者分配的</a:t>
            </a:r>
            <a:r>
              <a:rPr lang="en-US" altLang="zh-TW" dirty="0"/>
              <a:t>Mirror</a:t>
            </a:r>
            <a:r>
              <a:rPr lang="zh-TW" altLang="en-US" dirty="0"/>
              <a:t> </a:t>
            </a:r>
            <a:r>
              <a:rPr lang="en-US" altLang="zh-TW" dirty="0"/>
              <a:t>Server</a:t>
            </a:r>
            <a:r>
              <a:rPr lang="zh-TW" altLang="en-US" dirty="0"/>
              <a:t>做</a:t>
            </a:r>
            <a:r>
              <a:rPr lang="en-US" altLang="zh-TW" dirty="0"/>
              <a:t>Clone</a:t>
            </a:r>
            <a:r>
              <a:rPr lang="zh-TW" altLang="en-US" dirty="0"/>
              <a:t>的動作</a:t>
            </a:r>
            <a:endParaRPr lang="en-US" altLang="zh-TW" dirty="0"/>
          </a:p>
          <a:p>
            <a:pPr marL="300038" lvl="1" indent="0">
              <a:buNone/>
            </a:pPr>
            <a:endParaRPr lang="en-US" altLang="zh-TW" sz="1200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Easy UI – </a:t>
            </a:r>
          </a:p>
          <a:p>
            <a:pPr marL="300038" lvl="1" indent="0">
              <a:buNone/>
            </a:pPr>
            <a:r>
              <a:rPr lang="en-US" altLang="zh-TW" dirty="0"/>
              <a:t>Mirror</a:t>
            </a:r>
            <a:r>
              <a:rPr lang="zh-TW" altLang="en-US" dirty="0"/>
              <a:t>會自動保持在</a:t>
            </a:r>
            <a:r>
              <a:rPr lang="en-US" altLang="zh-TW" dirty="0"/>
              <a:t>Sync</a:t>
            </a:r>
            <a:r>
              <a:rPr lang="zh-TW" altLang="en-US" dirty="0"/>
              <a:t>的狀態，只需由使用者自行於</a:t>
            </a:r>
            <a:r>
              <a:rPr lang="en-US" altLang="zh-TW" dirty="0"/>
              <a:t>UI</a:t>
            </a:r>
            <a:r>
              <a:rPr lang="zh-TW" altLang="en-US" dirty="0"/>
              <a:t>點選決定哪些</a:t>
            </a:r>
            <a:r>
              <a:rPr lang="en-US" altLang="zh-TW" dirty="0"/>
              <a:t>Repositories</a:t>
            </a:r>
            <a:r>
              <a:rPr lang="zh-TW" altLang="en-US" dirty="0"/>
              <a:t>要做</a:t>
            </a:r>
            <a:r>
              <a:rPr lang="en-US" altLang="zh-TW" dirty="0"/>
              <a:t>Mirror</a:t>
            </a:r>
            <a:r>
              <a:rPr lang="zh-TW" altLang="en-US" dirty="0"/>
              <a:t>的動作</a:t>
            </a:r>
            <a:endParaRPr lang="en-US" altLang="zh-TW" dirty="0"/>
          </a:p>
          <a:p>
            <a:pPr marL="300038" lvl="1" indent="0">
              <a:buNone/>
            </a:pPr>
            <a:endParaRPr lang="en-US" altLang="zh-TW" sz="1200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Developer friendly - </a:t>
            </a:r>
          </a:p>
          <a:p>
            <a:pPr marL="300038" lvl="1" indent="0">
              <a:buNone/>
            </a:pPr>
            <a:r>
              <a:rPr lang="zh-TW" altLang="en-US" dirty="0"/>
              <a:t>開發者可以自由決定從哪個</a:t>
            </a:r>
            <a:r>
              <a:rPr lang="en-US" altLang="zh-TW" dirty="0"/>
              <a:t>Server</a:t>
            </a:r>
            <a:r>
              <a:rPr lang="zh-TW" altLang="en-US" dirty="0"/>
              <a:t>做</a:t>
            </a:r>
            <a:r>
              <a:rPr lang="en-US" altLang="zh-TW" dirty="0"/>
              <a:t>clone</a:t>
            </a:r>
            <a:r>
              <a:rPr lang="zh-TW" altLang="en-US" dirty="0"/>
              <a:t>的動作，減少程式碼上板下版的時間，降低開發者負擔，也降低伺服器負擔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93A4408B-75D8-4BCD-950E-00038B70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284767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xmlns="" id="{B1942C44-7DE4-4BE3-9BED-D6DCD33A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zh-TW" altLang="en-US" dirty="0"/>
              <a:t>只需要一組</a:t>
            </a:r>
            <a:r>
              <a:rPr lang="en-US" altLang="zh-TW" dirty="0"/>
              <a:t>Bitbucket Data Center License</a:t>
            </a:r>
            <a:br>
              <a:rPr lang="en-US" altLang="zh-TW" dirty="0"/>
            </a:br>
            <a:r>
              <a:rPr lang="zh-TW" altLang="en-US" dirty="0"/>
              <a:t>就可以建立無限</a:t>
            </a:r>
            <a:r>
              <a:rPr lang="en-US" altLang="zh-TW" dirty="0"/>
              <a:t>node</a:t>
            </a:r>
            <a:r>
              <a:rPr lang="zh-TW" altLang="en-US" dirty="0"/>
              <a:t>，享受便捷的開發環境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E6402540-80FF-4159-8E7E-58716B920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1727100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xmlns="" id="{22A2223A-06FA-41C7-B833-7C9F23EB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金融業上下版案例分享​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0DF8F8F3-DF17-4DCD-A64F-53CF18F1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4141203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EBF9DBA-56E6-48B5-A7C4-2A716DC59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4138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200" dirty="0"/>
              <a:t>以台灣某幾家金融相關產業公司為例，其中沒有一個開發團隊不會遇到上下版退版的問題。因為總可能因為政府政策、規範，客戶臨時需求等導致未必所有功能都要如期上線或者必須緊急上線，這時程式碼進退版就可能有如災難一般了</a:t>
            </a:r>
            <a:r>
              <a:rPr lang="en-US" altLang="zh-TW" sz="3200" dirty="0"/>
              <a:t>…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98E39AE7-863D-41FA-9899-2DA3B7E4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2328064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8E84FDC-4E13-4A80-9615-F5E58AB74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200" dirty="0"/>
              <a:t>但如果我們將每個工作依據需求做程式碼的版本分支，並且在面臨須要退程式碼的狀況時，只需將切分出去的程式碼重新進行進版即可，來降低退版的次數以及壓力</a:t>
            </a:r>
            <a:endParaRPr lang="en-US" altLang="zh-TW" sz="3200" dirty="0"/>
          </a:p>
          <a:p>
            <a:pPr marL="0" indent="0">
              <a:lnSpc>
                <a:spcPct val="150000"/>
              </a:lnSpc>
              <a:buNone/>
            </a:pPr>
            <a:endParaRPr lang="en-US" altLang="zh-TW" sz="1200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200" dirty="0">
                <a:solidFill>
                  <a:srgbClr val="FF0000"/>
                </a:solidFill>
              </a:rPr>
              <a:t>善用版本控制工具的優勢，並且有完善的版本控制規劃，達成完整的版本控制方案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6F6EA936-9FF3-456D-B03C-2B9354F0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1834402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xmlns="" id="{2FFB72C6-0B4D-4688-A0FC-F580669B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金融業上下版控制方案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813E55A3-C4A2-40B5-89D1-4DCE84799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88688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xmlns="" id="{EA520DC7-6027-4520-89ED-33CB35DFA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3608" y="698187"/>
            <a:ext cx="7164796" cy="5140741"/>
          </a:xfrm>
        </p:spPr>
      </p:pic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B9AB0530-87F5-4DFB-836B-DB4E49F7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14ABE293-F14C-4CBE-B4A3-256BACB1D628}"/>
              </a:ext>
            </a:extLst>
          </p:cNvPr>
          <p:cNvSpPr/>
          <p:nvPr/>
        </p:nvSpPr>
        <p:spPr>
          <a:xfrm>
            <a:off x="611560" y="587333"/>
            <a:ext cx="7920880" cy="54680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2" name="Picture 95">
            <a:extLst>
              <a:ext uri="{FF2B5EF4-FFF2-40B4-BE49-F238E27FC236}">
                <a16:creationId xmlns:a16="http://schemas.microsoft.com/office/drawing/2014/main" xmlns="" id="{9F642276-4DDC-4ED1-A2B0-263F6F467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5663" y="5834513"/>
            <a:ext cx="1313402" cy="731515"/>
          </a:xfrm>
          <a:prstGeom prst="rect">
            <a:avLst/>
          </a:prstGeom>
        </p:spPr>
      </p:pic>
      <p:sp>
        <p:nvSpPr>
          <p:cNvPr id="13" name="箭號: 上-下雙向 12">
            <a:extLst>
              <a:ext uri="{FF2B5EF4-FFF2-40B4-BE49-F238E27FC236}">
                <a16:creationId xmlns:a16="http://schemas.microsoft.com/office/drawing/2014/main" xmlns="" id="{422703E3-CD3C-47D9-9EE1-A36CA29DA9C2}"/>
              </a:ext>
            </a:extLst>
          </p:cNvPr>
          <p:cNvSpPr/>
          <p:nvPr/>
        </p:nvSpPr>
        <p:spPr>
          <a:xfrm rot="18718050" flipH="1">
            <a:off x="4981064" y="5184504"/>
            <a:ext cx="280228" cy="1356476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Picture 96">
            <a:extLst>
              <a:ext uri="{FF2B5EF4-FFF2-40B4-BE49-F238E27FC236}">
                <a16:creationId xmlns:a16="http://schemas.microsoft.com/office/drawing/2014/main" xmlns="" id="{9E79D947-D8B0-4FEC-9730-D5BD0F37D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208" y="-96976"/>
            <a:ext cx="2206894" cy="68430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549BCABF-66E7-4E69-A2FC-0AEDE2261FE9}"/>
              </a:ext>
            </a:extLst>
          </p:cNvPr>
          <p:cNvSpPr/>
          <p:nvPr/>
        </p:nvSpPr>
        <p:spPr>
          <a:xfrm>
            <a:off x="2113366" y="4869160"/>
            <a:ext cx="2575764" cy="108062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7164288" y="698186"/>
            <a:ext cx="1152128" cy="642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9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1" descr="一張含有 文字, 地圖 的圖片&#10;&#10;自動產生的描述">
            <a:extLst>
              <a:ext uri="{FF2B5EF4-FFF2-40B4-BE49-F238E27FC236}">
                <a16:creationId xmlns:a16="http://schemas.microsoft.com/office/drawing/2014/main" xmlns="" id="{72A6E4B1-A04F-4F49-A575-A6B8EB29C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44861"/>
            <a:ext cx="8226558" cy="5313471"/>
          </a:xfrm>
        </p:spPr>
      </p:pic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19019CA7-9293-4CA5-ABA2-34D3F184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A2BB38D-BB99-4762-9F3E-1B1F9AFB57DE}"/>
              </a:ext>
            </a:extLst>
          </p:cNvPr>
          <p:cNvSpPr/>
          <p:nvPr/>
        </p:nvSpPr>
        <p:spPr>
          <a:xfrm>
            <a:off x="611560" y="665783"/>
            <a:ext cx="8226558" cy="52114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9457374-E181-44EA-B622-A0F0671754DA}"/>
              </a:ext>
            </a:extLst>
          </p:cNvPr>
          <p:cNvSpPr/>
          <p:nvPr/>
        </p:nvSpPr>
        <p:spPr>
          <a:xfrm>
            <a:off x="2572300" y="744861"/>
            <a:ext cx="2575764" cy="484627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Picture 95">
            <a:extLst>
              <a:ext uri="{FF2B5EF4-FFF2-40B4-BE49-F238E27FC236}">
                <a16:creationId xmlns:a16="http://schemas.microsoft.com/office/drawing/2014/main" xmlns="" id="{B04D0CD4-82E3-4CDD-A9B5-200280E8F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347" y="5955723"/>
            <a:ext cx="1313402" cy="731515"/>
          </a:xfrm>
          <a:prstGeom prst="rect">
            <a:avLst/>
          </a:prstGeom>
        </p:spPr>
      </p:pic>
      <p:sp>
        <p:nvSpPr>
          <p:cNvPr id="6" name="箭號: 上-下雙向 5">
            <a:extLst>
              <a:ext uri="{FF2B5EF4-FFF2-40B4-BE49-F238E27FC236}">
                <a16:creationId xmlns:a16="http://schemas.microsoft.com/office/drawing/2014/main" xmlns="" id="{23CBE07B-7D22-47DC-B644-EC1DDB1C18B8}"/>
              </a:ext>
            </a:extLst>
          </p:cNvPr>
          <p:cNvSpPr/>
          <p:nvPr/>
        </p:nvSpPr>
        <p:spPr>
          <a:xfrm rot="18718050" flipH="1">
            <a:off x="4847410" y="5302956"/>
            <a:ext cx="280228" cy="1356476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96">
            <a:extLst>
              <a:ext uri="{FF2B5EF4-FFF2-40B4-BE49-F238E27FC236}">
                <a16:creationId xmlns:a16="http://schemas.microsoft.com/office/drawing/2014/main" xmlns="" id="{A51D539F-84A8-4EA4-A19E-A1ECA35E2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-96976"/>
            <a:ext cx="2206894" cy="684308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FA31FD7E-EAF8-434F-996C-6159B31AE724}"/>
              </a:ext>
            </a:extLst>
          </p:cNvPr>
          <p:cNvSpPr txBox="1"/>
          <p:nvPr/>
        </p:nvSpPr>
        <p:spPr>
          <a:xfrm flipH="1">
            <a:off x="1737399" y="692696"/>
            <a:ext cx="38632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900" dirty="0"/>
              <a:t>SIT</a:t>
            </a:r>
            <a:endParaRPr lang="zh-TW" altLang="en-US" sz="900" dirty="0"/>
          </a:p>
        </p:txBody>
      </p:sp>
    </p:spTree>
    <p:extLst>
      <p:ext uri="{BB962C8B-B14F-4D97-AF65-F5344CB8AC3E}">
        <p14:creationId xmlns:p14="http://schemas.microsoft.com/office/powerpoint/2010/main" val="250113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Bitbucket</a:t>
            </a:r>
            <a:r>
              <a:rPr lang="zh-TW" altLang="en-US" b="0" dirty="0"/>
              <a:t>多地開發困境</a:t>
            </a:r>
            <a:r>
              <a:rPr lang="zh-TW" altLang="en-US" dirty="0"/>
              <a:t>解決方案</a:t>
            </a:r>
            <a:endParaRPr lang="en-US" altLang="zh-TW" dirty="0"/>
          </a:p>
          <a:p>
            <a:r>
              <a:rPr lang="zh-TW" altLang="en-US" b="0" dirty="0"/>
              <a:t>金融業上下版案例分享​</a:t>
            </a:r>
            <a:endParaRPr lang="en-US" altLang="zh-TW" b="0" dirty="0"/>
          </a:p>
          <a:p>
            <a:r>
              <a:rPr lang="en-US" altLang="zh-TW" dirty="0"/>
              <a:t>Q&amp;A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0314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1F5EF213-1751-4D86-8EF1-AE977173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  <p:pic>
        <p:nvPicPr>
          <p:cNvPr id="3074" name="Picture 2" descr="commit-level-review-02">
            <a:extLst>
              <a:ext uri="{FF2B5EF4-FFF2-40B4-BE49-F238E27FC236}">
                <a16:creationId xmlns:a16="http://schemas.microsoft.com/office/drawing/2014/main" xmlns="" id="{1287FA6E-C6EF-45C3-88C4-2EA86DDC1A76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974886" cy="53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099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www.linktech.com.tw</a:t>
            </a:r>
            <a:endParaRPr lang="fr-FR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/>
          <a:stretch/>
        </p:blipFill>
        <p:spPr>
          <a:xfrm>
            <a:off x="755576" y="266561"/>
            <a:ext cx="7739413" cy="608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D36CBAC1-C982-4D89-9818-33C7E5E3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  <p:pic>
        <p:nvPicPr>
          <p:cNvPr id="2050" name="Picture 2" descr="ãbitbucket branch permissionãçåçæå°çµæ">
            <a:extLst>
              <a:ext uri="{FF2B5EF4-FFF2-40B4-BE49-F238E27FC236}">
                <a16:creationId xmlns:a16="http://schemas.microsoft.com/office/drawing/2014/main" xmlns="" id="{A8C1D060-1CAF-4328-8EE1-BDB43200D7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620056" cy="25922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A61AF5F-709D-4EBA-94BA-4175F93D9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337" y="3813179"/>
            <a:ext cx="6029325" cy="2543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4632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Integration to JIRA &amp; Bamboo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  <p:pic>
        <p:nvPicPr>
          <p:cNvPr id="7" name="Picture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927930"/>
            <a:ext cx="1323407" cy="73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73452"/>
            <a:ext cx="2299982" cy="71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27"/>
          <p:cNvGrpSpPr>
            <a:grpSpLocks noChangeAspect="1"/>
          </p:cNvGrpSpPr>
          <p:nvPr/>
        </p:nvGrpSpPr>
        <p:grpSpPr bwMode="auto">
          <a:xfrm>
            <a:off x="971600" y="2726051"/>
            <a:ext cx="713205" cy="864096"/>
            <a:chOff x="8590" y="6478"/>
            <a:chExt cx="1084" cy="1313"/>
          </a:xfrm>
        </p:grpSpPr>
        <p:sp>
          <p:nvSpPr>
            <p:cNvPr id="10" name="Freeform 828"/>
            <p:cNvSpPr>
              <a:spLocks/>
            </p:cNvSpPr>
            <p:nvPr/>
          </p:nvSpPr>
          <p:spPr bwMode="auto">
            <a:xfrm>
              <a:off x="8590" y="6556"/>
              <a:ext cx="1084" cy="1235"/>
            </a:xfrm>
            <a:custGeom>
              <a:avLst/>
              <a:gdLst>
                <a:gd name="T0" fmla="*/ 0 w 456"/>
                <a:gd name="T1" fmla="*/ 0 h 520"/>
                <a:gd name="T2" fmla="*/ 0 w 456"/>
                <a:gd name="T3" fmla="*/ 0 h 520"/>
                <a:gd name="T4" fmla="*/ 0 w 456"/>
                <a:gd name="T5" fmla="*/ 2798 h 520"/>
                <a:gd name="T6" fmla="*/ 136 w 456"/>
                <a:gd name="T7" fmla="*/ 2933 h 520"/>
                <a:gd name="T8" fmla="*/ 2441 w 456"/>
                <a:gd name="T9" fmla="*/ 2933 h 520"/>
                <a:gd name="T10" fmla="*/ 2577 w 456"/>
                <a:gd name="T11" fmla="*/ 2798 h 520"/>
                <a:gd name="T12" fmla="*/ 2577 w 456"/>
                <a:gd name="T13" fmla="*/ 2753 h 520"/>
                <a:gd name="T14" fmla="*/ 2441 w 456"/>
                <a:gd name="T15" fmla="*/ 2888 h 520"/>
                <a:gd name="T16" fmla="*/ 136 w 456"/>
                <a:gd name="T17" fmla="*/ 2888 h 520"/>
                <a:gd name="T18" fmla="*/ 0 w 456"/>
                <a:gd name="T19" fmla="*/ 2753 h 520"/>
                <a:gd name="T20" fmla="*/ 0 w 456"/>
                <a:gd name="T21" fmla="*/ 0 h 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6" h="5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10"/>
                    <a:pt x="11" y="520"/>
                    <a:pt x="24" y="520"/>
                  </a:cubicBezTo>
                  <a:cubicBezTo>
                    <a:pt x="432" y="520"/>
                    <a:pt x="432" y="520"/>
                    <a:pt x="432" y="520"/>
                  </a:cubicBezTo>
                  <a:cubicBezTo>
                    <a:pt x="445" y="520"/>
                    <a:pt x="456" y="510"/>
                    <a:pt x="456" y="496"/>
                  </a:cubicBezTo>
                  <a:cubicBezTo>
                    <a:pt x="456" y="488"/>
                    <a:pt x="456" y="488"/>
                    <a:pt x="456" y="488"/>
                  </a:cubicBezTo>
                  <a:cubicBezTo>
                    <a:pt x="456" y="502"/>
                    <a:pt x="445" y="512"/>
                    <a:pt x="432" y="512"/>
                  </a:cubicBezTo>
                  <a:cubicBezTo>
                    <a:pt x="24" y="512"/>
                    <a:pt x="24" y="512"/>
                    <a:pt x="24" y="512"/>
                  </a:cubicBezTo>
                  <a:cubicBezTo>
                    <a:pt x="11" y="512"/>
                    <a:pt x="0" y="502"/>
                    <a:pt x="0" y="4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50000"/>
                <a:alpha val="19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11" name="Freeform 829"/>
            <p:cNvSpPr>
              <a:spLocks/>
            </p:cNvSpPr>
            <p:nvPr/>
          </p:nvSpPr>
          <p:spPr bwMode="auto">
            <a:xfrm>
              <a:off x="9674" y="6658"/>
              <a:ext cx="0" cy="5"/>
            </a:xfrm>
            <a:custGeom>
              <a:avLst/>
              <a:gdLst>
                <a:gd name="T0" fmla="*/ 0 h 2"/>
                <a:gd name="T1" fmla="*/ 13 h 2"/>
                <a:gd name="T2" fmla="*/ 8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2DCE6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12" name="Freeform 830"/>
            <p:cNvSpPr>
              <a:spLocks/>
            </p:cNvSpPr>
            <p:nvPr/>
          </p:nvSpPr>
          <p:spPr bwMode="auto">
            <a:xfrm>
              <a:off x="8610" y="6499"/>
              <a:ext cx="1044" cy="1254"/>
            </a:xfrm>
            <a:custGeom>
              <a:avLst/>
              <a:gdLst>
                <a:gd name="T0" fmla="*/ 2396 w 440"/>
                <a:gd name="T1" fmla="*/ 2978 h 528"/>
                <a:gd name="T2" fmla="*/ 90 w 440"/>
                <a:gd name="T3" fmla="*/ 2978 h 528"/>
                <a:gd name="T4" fmla="*/ 0 w 440"/>
                <a:gd name="T5" fmla="*/ 2888 h 528"/>
                <a:gd name="T6" fmla="*/ 0 w 440"/>
                <a:gd name="T7" fmla="*/ 90 h 528"/>
                <a:gd name="T8" fmla="*/ 90 w 440"/>
                <a:gd name="T9" fmla="*/ 0 h 528"/>
                <a:gd name="T10" fmla="*/ 2147 w 440"/>
                <a:gd name="T11" fmla="*/ 0 h 528"/>
                <a:gd name="T12" fmla="*/ 2487 w 440"/>
                <a:gd name="T13" fmla="*/ 340 h 528"/>
                <a:gd name="T14" fmla="*/ 2487 w 440"/>
                <a:gd name="T15" fmla="*/ 2888 h 528"/>
                <a:gd name="T16" fmla="*/ 2396 w 440"/>
                <a:gd name="T17" fmla="*/ 2978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" h="528">
                  <a:moveTo>
                    <a:pt x="424" y="528"/>
                  </a:moveTo>
                  <a:cubicBezTo>
                    <a:pt x="16" y="528"/>
                    <a:pt x="16" y="528"/>
                    <a:pt x="16" y="528"/>
                  </a:cubicBezTo>
                  <a:cubicBezTo>
                    <a:pt x="7" y="528"/>
                    <a:pt x="0" y="521"/>
                    <a:pt x="0" y="5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40" y="512"/>
                    <a:pt x="440" y="512"/>
                    <a:pt x="440" y="512"/>
                  </a:cubicBezTo>
                  <a:cubicBezTo>
                    <a:pt x="440" y="521"/>
                    <a:pt x="433" y="528"/>
                    <a:pt x="424" y="528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13" name="Freeform 831"/>
            <p:cNvSpPr>
              <a:spLocks noEditPoints="1"/>
            </p:cNvSpPr>
            <p:nvPr/>
          </p:nvSpPr>
          <p:spPr bwMode="auto">
            <a:xfrm>
              <a:off x="8590" y="6480"/>
              <a:ext cx="1084" cy="1292"/>
            </a:xfrm>
            <a:custGeom>
              <a:avLst/>
              <a:gdLst>
                <a:gd name="T0" fmla="*/ 2441 w 456"/>
                <a:gd name="T1" fmla="*/ 3069 h 544"/>
                <a:gd name="T2" fmla="*/ 136 w 456"/>
                <a:gd name="T3" fmla="*/ 3069 h 544"/>
                <a:gd name="T4" fmla="*/ 0 w 456"/>
                <a:gd name="T5" fmla="*/ 2933 h 544"/>
                <a:gd name="T6" fmla="*/ 0 w 456"/>
                <a:gd name="T7" fmla="*/ 135 h 544"/>
                <a:gd name="T8" fmla="*/ 136 w 456"/>
                <a:gd name="T9" fmla="*/ 0 h 544"/>
                <a:gd name="T10" fmla="*/ 2192 w 456"/>
                <a:gd name="T11" fmla="*/ 0 h 544"/>
                <a:gd name="T12" fmla="*/ 2227 w 456"/>
                <a:gd name="T13" fmla="*/ 12 h 544"/>
                <a:gd name="T14" fmla="*/ 2565 w 456"/>
                <a:gd name="T15" fmla="*/ 356 h 544"/>
                <a:gd name="T16" fmla="*/ 2577 w 456"/>
                <a:gd name="T17" fmla="*/ 385 h 544"/>
                <a:gd name="T18" fmla="*/ 2577 w 456"/>
                <a:gd name="T19" fmla="*/ 2933 h 544"/>
                <a:gd name="T20" fmla="*/ 2441 w 456"/>
                <a:gd name="T21" fmla="*/ 3069 h 544"/>
                <a:gd name="T22" fmla="*/ 136 w 456"/>
                <a:gd name="T23" fmla="*/ 90 h 544"/>
                <a:gd name="T24" fmla="*/ 90 w 456"/>
                <a:gd name="T25" fmla="*/ 135 h 544"/>
                <a:gd name="T26" fmla="*/ 90 w 456"/>
                <a:gd name="T27" fmla="*/ 2933 h 544"/>
                <a:gd name="T28" fmla="*/ 136 w 456"/>
                <a:gd name="T29" fmla="*/ 2978 h 544"/>
                <a:gd name="T30" fmla="*/ 2441 w 456"/>
                <a:gd name="T31" fmla="*/ 2978 h 544"/>
                <a:gd name="T32" fmla="*/ 2487 w 456"/>
                <a:gd name="T33" fmla="*/ 2933 h 544"/>
                <a:gd name="T34" fmla="*/ 2487 w 456"/>
                <a:gd name="T35" fmla="*/ 406 h 544"/>
                <a:gd name="T36" fmla="*/ 2175 w 456"/>
                <a:gd name="T37" fmla="*/ 90 h 544"/>
                <a:gd name="T38" fmla="*/ 136 w 456"/>
                <a:gd name="T39" fmla="*/ 90 h 5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6" h="544">
                  <a:moveTo>
                    <a:pt x="432" y="544"/>
                  </a:moveTo>
                  <a:cubicBezTo>
                    <a:pt x="24" y="544"/>
                    <a:pt x="24" y="544"/>
                    <a:pt x="24" y="544"/>
                  </a:cubicBezTo>
                  <a:cubicBezTo>
                    <a:pt x="11" y="544"/>
                    <a:pt x="0" y="534"/>
                    <a:pt x="0" y="5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90" y="0"/>
                    <a:pt x="392" y="1"/>
                    <a:pt x="394" y="2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64"/>
                    <a:pt x="456" y="66"/>
                    <a:pt x="456" y="68"/>
                  </a:cubicBezTo>
                  <a:cubicBezTo>
                    <a:pt x="456" y="520"/>
                    <a:pt x="456" y="520"/>
                    <a:pt x="456" y="520"/>
                  </a:cubicBezTo>
                  <a:cubicBezTo>
                    <a:pt x="456" y="534"/>
                    <a:pt x="445" y="544"/>
                    <a:pt x="432" y="544"/>
                  </a:cubicBezTo>
                  <a:moveTo>
                    <a:pt x="24" y="16"/>
                  </a:moveTo>
                  <a:cubicBezTo>
                    <a:pt x="20" y="16"/>
                    <a:pt x="16" y="19"/>
                    <a:pt x="16" y="24"/>
                  </a:cubicBezTo>
                  <a:cubicBezTo>
                    <a:pt x="16" y="520"/>
                    <a:pt x="16" y="520"/>
                    <a:pt x="16" y="520"/>
                  </a:cubicBezTo>
                  <a:cubicBezTo>
                    <a:pt x="16" y="525"/>
                    <a:pt x="20" y="528"/>
                    <a:pt x="24" y="528"/>
                  </a:cubicBezTo>
                  <a:cubicBezTo>
                    <a:pt x="432" y="528"/>
                    <a:pt x="432" y="528"/>
                    <a:pt x="432" y="528"/>
                  </a:cubicBezTo>
                  <a:cubicBezTo>
                    <a:pt x="436" y="528"/>
                    <a:pt x="440" y="525"/>
                    <a:pt x="440" y="520"/>
                  </a:cubicBezTo>
                  <a:cubicBezTo>
                    <a:pt x="440" y="72"/>
                    <a:pt x="440" y="72"/>
                    <a:pt x="440" y="72"/>
                  </a:cubicBezTo>
                  <a:cubicBezTo>
                    <a:pt x="385" y="16"/>
                    <a:pt x="385" y="16"/>
                    <a:pt x="385" y="16"/>
                  </a:cubicBezTo>
                  <a:cubicBezTo>
                    <a:pt x="24" y="16"/>
                    <a:pt x="24" y="16"/>
                    <a:pt x="24" y="16"/>
                  </a:cubicBezTo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14" name="Freeform 832"/>
            <p:cNvSpPr>
              <a:spLocks/>
            </p:cNvSpPr>
            <p:nvPr/>
          </p:nvSpPr>
          <p:spPr bwMode="auto">
            <a:xfrm>
              <a:off x="9512" y="6524"/>
              <a:ext cx="115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BE7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15" name="Freeform 833"/>
            <p:cNvSpPr>
              <a:spLocks/>
            </p:cNvSpPr>
            <p:nvPr/>
          </p:nvSpPr>
          <p:spPr bwMode="auto">
            <a:xfrm>
              <a:off x="9512" y="6524"/>
              <a:ext cx="115" cy="117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117 h 117"/>
                <a:gd name="T4" fmla="*/ 116 w 116"/>
                <a:gd name="T5" fmla="*/ 117 h 117"/>
                <a:gd name="T6" fmla="*/ 0 w 11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7">
                  <a:moveTo>
                    <a:pt x="0" y="0"/>
                  </a:moveTo>
                  <a:lnTo>
                    <a:pt x="0" y="117"/>
                  </a:lnTo>
                  <a:lnTo>
                    <a:pt x="116" y="1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16" name="Freeform 834"/>
            <p:cNvSpPr>
              <a:spLocks/>
            </p:cNvSpPr>
            <p:nvPr/>
          </p:nvSpPr>
          <p:spPr bwMode="auto">
            <a:xfrm>
              <a:off x="9512" y="6499"/>
              <a:ext cx="142" cy="142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8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17" name="Freeform 835"/>
            <p:cNvSpPr>
              <a:spLocks/>
            </p:cNvSpPr>
            <p:nvPr/>
          </p:nvSpPr>
          <p:spPr bwMode="auto">
            <a:xfrm>
              <a:off x="9512" y="6499"/>
              <a:ext cx="142" cy="142"/>
            </a:xfrm>
            <a:custGeom>
              <a:avLst/>
              <a:gdLst>
                <a:gd name="T0" fmla="*/ 0 w 143"/>
                <a:gd name="T1" fmla="*/ 0 h 143"/>
                <a:gd name="T2" fmla="*/ 0 w 143"/>
                <a:gd name="T3" fmla="*/ 26 h 143"/>
                <a:gd name="T4" fmla="*/ 116 w 143"/>
                <a:gd name="T5" fmla="*/ 143 h 143"/>
                <a:gd name="T6" fmla="*/ 143 w 143"/>
                <a:gd name="T7" fmla="*/ 143 h 143"/>
                <a:gd name="T8" fmla="*/ 0 w 143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0" y="26"/>
                  </a:lnTo>
                  <a:lnTo>
                    <a:pt x="116" y="143"/>
                  </a:lnTo>
                  <a:lnTo>
                    <a:pt x="143" y="1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18" name="Freeform 836"/>
            <p:cNvSpPr>
              <a:spLocks noEditPoints="1"/>
            </p:cNvSpPr>
            <p:nvPr/>
          </p:nvSpPr>
          <p:spPr bwMode="auto">
            <a:xfrm>
              <a:off x="9493" y="6478"/>
              <a:ext cx="181" cy="183"/>
            </a:xfrm>
            <a:custGeom>
              <a:avLst/>
              <a:gdLst>
                <a:gd name="T0" fmla="*/ 386 w 76"/>
                <a:gd name="T1" fmla="*/ 435 h 77"/>
                <a:gd name="T2" fmla="*/ 386 w 76"/>
                <a:gd name="T3" fmla="*/ 435 h 77"/>
                <a:gd name="T4" fmla="*/ 45 w 76"/>
                <a:gd name="T5" fmla="*/ 435 h 77"/>
                <a:gd name="T6" fmla="*/ 0 w 76"/>
                <a:gd name="T7" fmla="*/ 390 h 77"/>
                <a:gd name="T8" fmla="*/ 0 w 76"/>
                <a:gd name="T9" fmla="*/ 50 h 77"/>
                <a:gd name="T10" fmla="*/ 29 w 76"/>
                <a:gd name="T11" fmla="*/ 5 h 77"/>
                <a:gd name="T12" fmla="*/ 79 w 76"/>
                <a:gd name="T13" fmla="*/ 17 h 77"/>
                <a:gd name="T14" fmla="*/ 414 w 76"/>
                <a:gd name="T15" fmla="*/ 356 h 77"/>
                <a:gd name="T16" fmla="*/ 431 w 76"/>
                <a:gd name="T17" fmla="*/ 390 h 77"/>
                <a:gd name="T18" fmla="*/ 386 w 76"/>
                <a:gd name="T19" fmla="*/ 435 h 77"/>
                <a:gd name="T20" fmla="*/ 91 w 76"/>
                <a:gd name="T21" fmla="*/ 345 h 77"/>
                <a:gd name="T22" fmla="*/ 279 w 76"/>
                <a:gd name="T23" fmla="*/ 345 h 77"/>
                <a:gd name="T24" fmla="*/ 91 w 76"/>
                <a:gd name="T25" fmla="*/ 159 h 77"/>
                <a:gd name="T26" fmla="*/ 91 w 76"/>
                <a:gd name="T27" fmla="*/ 345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6" h="77">
                  <a:moveTo>
                    <a:pt x="68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4" y="77"/>
                    <a:pt x="0" y="74"/>
                    <a:pt x="0" y="6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1"/>
                    <a:pt x="14" y="3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5" y="65"/>
                    <a:pt x="76" y="67"/>
                    <a:pt x="76" y="69"/>
                  </a:cubicBezTo>
                  <a:cubicBezTo>
                    <a:pt x="76" y="74"/>
                    <a:pt x="73" y="77"/>
                    <a:pt x="68" y="77"/>
                  </a:cubicBezTo>
                  <a:close/>
                  <a:moveTo>
                    <a:pt x="16" y="61"/>
                  </a:moveTo>
                  <a:cubicBezTo>
                    <a:pt x="49" y="61"/>
                    <a:pt x="49" y="61"/>
                    <a:pt x="49" y="61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61"/>
                  </a:lnTo>
                  <a:close/>
                </a:path>
              </a:pathLst>
            </a:custGeom>
            <a:solidFill>
              <a:srgbClr val="20508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19" name="Freeform 837"/>
            <p:cNvSpPr>
              <a:spLocks noEditPoints="1"/>
            </p:cNvSpPr>
            <p:nvPr/>
          </p:nvSpPr>
          <p:spPr bwMode="auto">
            <a:xfrm>
              <a:off x="8818" y="6689"/>
              <a:ext cx="619" cy="619"/>
            </a:xfrm>
            <a:custGeom>
              <a:avLst/>
              <a:gdLst>
                <a:gd name="T0" fmla="*/ 45 w 260"/>
                <a:gd name="T1" fmla="*/ 1469 h 260"/>
                <a:gd name="T2" fmla="*/ 0 w 260"/>
                <a:gd name="T3" fmla="*/ 1424 h 260"/>
                <a:gd name="T4" fmla="*/ 0 w 260"/>
                <a:gd name="T5" fmla="*/ 1310 h 260"/>
                <a:gd name="T6" fmla="*/ 159 w 260"/>
                <a:gd name="T7" fmla="*/ 1310 h 260"/>
                <a:gd name="T8" fmla="*/ 159 w 260"/>
                <a:gd name="T9" fmla="*/ 1469 h 260"/>
                <a:gd name="T10" fmla="*/ 45 w 260"/>
                <a:gd name="T11" fmla="*/ 1469 h 260"/>
                <a:gd name="T12" fmla="*/ 1310 w 260"/>
                <a:gd name="T13" fmla="*/ 0 h 260"/>
                <a:gd name="T14" fmla="*/ 159 w 260"/>
                <a:gd name="T15" fmla="*/ 0 h 260"/>
                <a:gd name="T16" fmla="*/ 159 w 260"/>
                <a:gd name="T17" fmla="*/ 159 h 260"/>
                <a:gd name="T18" fmla="*/ 0 w 260"/>
                <a:gd name="T19" fmla="*/ 159 h 260"/>
                <a:gd name="T20" fmla="*/ 0 w 260"/>
                <a:gd name="T21" fmla="*/ 45 h 260"/>
                <a:gd name="T22" fmla="*/ 0 w 260"/>
                <a:gd name="T23" fmla="*/ 45 h 260"/>
                <a:gd name="T24" fmla="*/ 0 w 260"/>
                <a:gd name="T25" fmla="*/ 1424 h 260"/>
                <a:gd name="T26" fmla="*/ 45 w 260"/>
                <a:gd name="T27" fmla="*/ 1469 h 260"/>
                <a:gd name="T28" fmla="*/ 1424 w 260"/>
                <a:gd name="T29" fmla="*/ 1469 h 260"/>
                <a:gd name="T30" fmla="*/ 1469 w 260"/>
                <a:gd name="T31" fmla="*/ 1424 h 260"/>
                <a:gd name="T32" fmla="*/ 1469 w 260"/>
                <a:gd name="T33" fmla="*/ 1424 h 260"/>
                <a:gd name="T34" fmla="*/ 1424 w 260"/>
                <a:gd name="T35" fmla="*/ 1469 h 260"/>
                <a:gd name="T36" fmla="*/ 1310 w 260"/>
                <a:gd name="T37" fmla="*/ 1469 h 260"/>
                <a:gd name="T38" fmla="*/ 1310 w 260"/>
                <a:gd name="T39" fmla="*/ 1310 h 260"/>
                <a:gd name="T40" fmla="*/ 1469 w 260"/>
                <a:gd name="T41" fmla="*/ 1310 h 260"/>
                <a:gd name="T42" fmla="*/ 1469 w 260"/>
                <a:gd name="T43" fmla="*/ 159 h 260"/>
                <a:gd name="T44" fmla="*/ 1310 w 260"/>
                <a:gd name="T45" fmla="*/ 159 h 260"/>
                <a:gd name="T46" fmla="*/ 1310 w 260"/>
                <a:gd name="T47" fmla="*/ 0 h 2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0" h="260">
                  <a:moveTo>
                    <a:pt x="8" y="260"/>
                  </a:moveTo>
                  <a:cubicBezTo>
                    <a:pt x="4" y="260"/>
                    <a:pt x="0" y="256"/>
                    <a:pt x="0" y="25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28" y="260"/>
                    <a:pt x="28" y="260"/>
                    <a:pt x="28" y="260"/>
                  </a:cubicBezTo>
                  <a:cubicBezTo>
                    <a:pt x="8" y="260"/>
                    <a:pt x="8" y="260"/>
                    <a:pt x="8" y="260"/>
                  </a:cubicBezTo>
                  <a:moveTo>
                    <a:pt x="23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6"/>
                    <a:pt x="4" y="260"/>
                    <a:pt x="8" y="260"/>
                  </a:cubicBezTo>
                  <a:cubicBezTo>
                    <a:pt x="252" y="260"/>
                    <a:pt x="252" y="260"/>
                    <a:pt x="252" y="260"/>
                  </a:cubicBezTo>
                  <a:cubicBezTo>
                    <a:pt x="256" y="260"/>
                    <a:pt x="260" y="256"/>
                    <a:pt x="260" y="252"/>
                  </a:cubicBezTo>
                  <a:cubicBezTo>
                    <a:pt x="260" y="252"/>
                    <a:pt x="260" y="252"/>
                    <a:pt x="260" y="252"/>
                  </a:cubicBezTo>
                  <a:cubicBezTo>
                    <a:pt x="260" y="256"/>
                    <a:pt x="256" y="260"/>
                    <a:pt x="252" y="260"/>
                  </a:cubicBezTo>
                  <a:cubicBezTo>
                    <a:pt x="232" y="260"/>
                    <a:pt x="232" y="260"/>
                    <a:pt x="232" y="260"/>
                  </a:cubicBezTo>
                  <a:cubicBezTo>
                    <a:pt x="232" y="232"/>
                    <a:pt x="232" y="232"/>
                    <a:pt x="232" y="232"/>
                  </a:cubicBezTo>
                  <a:cubicBezTo>
                    <a:pt x="260" y="232"/>
                    <a:pt x="260" y="232"/>
                    <a:pt x="260" y="232"/>
                  </a:cubicBezTo>
                  <a:cubicBezTo>
                    <a:pt x="260" y="28"/>
                    <a:pt x="260" y="28"/>
                    <a:pt x="260" y="28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32" y="0"/>
                    <a:pt x="232" y="0"/>
                    <a:pt x="232" y="0"/>
                  </a:cubicBezTo>
                </a:path>
              </a:pathLst>
            </a:custGeom>
            <a:solidFill>
              <a:srgbClr val="D6E7F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 dirty="0"/>
            </a:p>
          </p:txBody>
        </p:sp>
        <p:sp>
          <p:nvSpPr>
            <p:cNvPr id="20" name="Freeform 838"/>
            <p:cNvSpPr>
              <a:spLocks/>
            </p:cNvSpPr>
            <p:nvPr/>
          </p:nvSpPr>
          <p:spPr bwMode="auto">
            <a:xfrm>
              <a:off x="8808" y="7403"/>
              <a:ext cx="647" cy="38"/>
            </a:xfrm>
            <a:custGeom>
              <a:avLst/>
              <a:gdLst>
                <a:gd name="T0" fmla="*/ 647 w 647"/>
                <a:gd name="T1" fmla="*/ 0 h 38"/>
                <a:gd name="T2" fmla="*/ 0 w 647"/>
                <a:gd name="T3" fmla="*/ 0 h 38"/>
                <a:gd name="T4" fmla="*/ 0 w 647"/>
                <a:gd name="T5" fmla="*/ 19 h 38"/>
                <a:gd name="T6" fmla="*/ 0 w 647"/>
                <a:gd name="T7" fmla="*/ 38 h 38"/>
                <a:gd name="T8" fmla="*/ 647 w 647"/>
                <a:gd name="T9" fmla="*/ 38 h 38"/>
                <a:gd name="T10" fmla="*/ 647 w 647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38">
                  <a:moveTo>
                    <a:pt x="647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7" y="3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21" name="Freeform 839"/>
            <p:cNvSpPr>
              <a:spLocks/>
            </p:cNvSpPr>
            <p:nvPr/>
          </p:nvSpPr>
          <p:spPr bwMode="auto">
            <a:xfrm>
              <a:off x="8808" y="7403"/>
              <a:ext cx="647" cy="38"/>
            </a:xfrm>
            <a:custGeom>
              <a:avLst/>
              <a:gdLst>
                <a:gd name="T0" fmla="*/ 647 w 647"/>
                <a:gd name="T1" fmla="*/ 0 h 38"/>
                <a:gd name="T2" fmla="*/ 0 w 647"/>
                <a:gd name="T3" fmla="*/ 0 h 38"/>
                <a:gd name="T4" fmla="*/ 0 w 647"/>
                <a:gd name="T5" fmla="*/ 19 h 38"/>
                <a:gd name="T6" fmla="*/ 0 w 647"/>
                <a:gd name="T7" fmla="*/ 38 h 38"/>
                <a:gd name="T8" fmla="*/ 647 w 647"/>
                <a:gd name="T9" fmla="*/ 38 h 38"/>
                <a:gd name="T10" fmla="*/ 647 w 647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38">
                  <a:moveTo>
                    <a:pt x="647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7" y="38"/>
                  </a:lnTo>
                  <a:lnTo>
                    <a:pt x="6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22" name="Freeform 840"/>
            <p:cNvSpPr>
              <a:spLocks/>
            </p:cNvSpPr>
            <p:nvPr/>
          </p:nvSpPr>
          <p:spPr bwMode="auto">
            <a:xfrm>
              <a:off x="8808" y="7527"/>
              <a:ext cx="647" cy="38"/>
            </a:xfrm>
            <a:custGeom>
              <a:avLst/>
              <a:gdLst>
                <a:gd name="T0" fmla="*/ 647 w 647"/>
                <a:gd name="T1" fmla="*/ 0 h 38"/>
                <a:gd name="T2" fmla="*/ 0 w 647"/>
                <a:gd name="T3" fmla="*/ 0 h 38"/>
                <a:gd name="T4" fmla="*/ 0 w 647"/>
                <a:gd name="T5" fmla="*/ 19 h 38"/>
                <a:gd name="T6" fmla="*/ 0 w 647"/>
                <a:gd name="T7" fmla="*/ 38 h 38"/>
                <a:gd name="T8" fmla="*/ 647 w 647"/>
                <a:gd name="T9" fmla="*/ 38 h 38"/>
                <a:gd name="T10" fmla="*/ 647 w 647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38">
                  <a:moveTo>
                    <a:pt x="647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7" y="3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B5C3D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23" name="Freeform 841"/>
            <p:cNvSpPr>
              <a:spLocks/>
            </p:cNvSpPr>
            <p:nvPr/>
          </p:nvSpPr>
          <p:spPr bwMode="auto">
            <a:xfrm>
              <a:off x="8808" y="7527"/>
              <a:ext cx="647" cy="38"/>
            </a:xfrm>
            <a:custGeom>
              <a:avLst/>
              <a:gdLst>
                <a:gd name="T0" fmla="*/ 647 w 647"/>
                <a:gd name="T1" fmla="*/ 0 h 38"/>
                <a:gd name="T2" fmla="*/ 0 w 647"/>
                <a:gd name="T3" fmla="*/ 0 h 38"/>
                <a:gd name="T4" fmla="*/ 0 w 647"/>
                <a:gd name="T5" fmla="*/ 19 h 38"/>
                <a:gd name="T6" fmla="*/ 0 w 647"/>
                <a:gd name="T7" fmla="*/ 38 h 38"/>
                <a:gd name="T8" fmla="*/ 647 w 647"/>
                <a:gd name="T9" fmla="*/ 38 h 38"/>
                <a:gd name="T10" fmla="*/ 647 w 647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7" h="38">
                  <a:moveTo>
                    <a:pt x="647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647" y="38"/>
                  </a:lnTo>
                  <a:lnTo>
                    <a:pt x="6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24" name="Freeform 842"/>
            <p:cNvSpPr>
              <a:spLocks/>
            </p:cNvSpPr>
            <p:nvPr/>
          </p:nvSpPr>
          <p:spPr bwMode="auto">
            <a:xfrm>
              <a:off x="8890" y="6785"/>
              <a:ext cx="472" cy="94"/>
            </a:xfrm>
            <a:custGeom>
              <a:avLst/>
              <a:gdLst>
                <a:gd name="T0" fmla="*/ 1116 w 198"/>
                <a:gd name="T1" fmla="*/ 12 h 40"/>
                <a:gd name="T2" fmla="*/ 1092 w 198"/>
                <a:gd name="T3" fmla="*/ 0 h 40"/>
                <a:gd name="T4" fmla="*/ 1080 w 198"/>
                <a:gd name="T5" fmla="*/ 0 h 40"/>
                <a:gd name="T6" fmla="*/ 561 w 198"/>
                <a:gd name="T7" fmla="*/ 131 h 40"/>
                <a:gd name="T8" fmla="*/ 40 w 198"/>
                <a:gd name="T9" fmla="*/ 0 h 40"/>
                <a:gd name="T10" fmla="*/ 29 w 198"/>
                <a:gd name="T11" fmla="*/ 0 h 40"/>
                <a:gd name="T12" fmla="*/ 5 w 198"/>
                <a:gd name="T13" fmla="*/ 12 h 40"/>
                <a:gd name="T14" fmla="*/ 12 w 198"/>
                <a:gd name="T15" fmla="*/ 45 h 40"/>
                <a:gd name="T16" fmla="*/ 266 w 198"/>
                <a:gd name="T17" fmla="*/ 181 h 40"/>
                <a:gd name="T18" fmla="*/ 561 w 198"/>
                <a:gd name="T19" fmla="*/ 226 h 40"/>
                <a:gd name="T20" fmla="*/ 561 w 198"/>
                <a:gd name="T21" fmla="*/ 226 h 40"/>
                <a:gd name="T22" fmla="*/ 854 w 198"/>
                <a:gd name="T23" fmla="*/ 181 h 40"/>
                <a:gd name="T24" fmla="*/ 1109 w 198"/>
                <a:gd name="T25" fmla="*/ 45 h 40"/>
                <a:gd name="T26" fmla="*/ 1116 w 198"/>
                <a:gd name="T27" fmla="*/ 12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8" h="40">
                  <a:moveTo>
                    <a:pt x="197" y="2"/>
                  </a:moveTo>
                  <a:cubicBezTo>
                    <a:pt x="196" y="0"/>
                    <a:pt x="195" y="0"/>
                    <a:pt x="193" y="0"/>
                  </a:cubicBezTo>
                  <a:cubicBezTo>
                    <a:pt x="193" y="0"/>
                    <a:pt x="192" y="0"/>
                    <a:pt x="191" y="0"/>
                  </a:cubicBezTo>
                  <a:cubicBezTo>
                    <a:pt x="164" y="15"/>
                    <a:pt x="132" y="23"/>
                    <a:pt x="99" y="23"/>
                  </a:cubicBezTo>
                  <a:cubicBezTo>
                    <a:pt x="66" y="23"/>
                    <a:pt x="34" y="15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16" y="18"/>
                    <a:pt x="31" y="26"/>
                    <a:pt x="47" y="32"/>
                  </a:cubicBezTo>
                  <a:cubicBezTo>
                    <a:pt x="64" y="37"/>
                    <a:pt x="81" y="40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17" y="40"/>
                    <a:pt x="134" y="37"/>
                    <a:pt x="151" y="32"/>
                  </a:cubicBezTo>
                  <a:cubicBezTo>
                    <a:pt x="167" y="26"/>
                    <a:pt x="182" y="18"/>
                    <a:pt x="196" y="8"/>
                  </a:cubicBezTo>
                  <a:cubicBezTo>
                    <a:pt x="198" y="6"/>
                    <a:pt x="198" y="3"/>
                    <a:pt x="197" y="2"/>
                  </a:cubicBez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25" name="Freeform 843"/>
            <p:cNvSpPr>
              <a:spLocks/>
            </p:cNvSpPr>
            <p:nvPr/>
          </p:nvSpPr>
          <p:spPr bwMode="auto">
            <a:xfrm>
              <a:off x="8965" y="6889"/>
              <a:ext cx="323" cy="323"/>
            </a:xfrm>
            <a:custGeom>
              <a:avLst/>
              <a:gdLst>
                <a:gd name="T0" fmla="*/ 755 w 136"/>
                <a:gd name="T1" fmla="*/ 0 h 136"/>
                <a:gd name="T2" fmla="*/ 746 w 136"/>
                <a:gd name="T3" fmla="*/ 0 h 136"/>
                <a:gd name="T4" fmla="*/ 739 w 136"/>
                <a:gd name="T5" fmla="*/ 0 h 136"/>
                <a:gd name="T6" fmla="*/ 603 w 136"/>
                <a:gd name="T7" fmla="*/ 40 h 136"/>
                <a:gd name="T8" fmla="*/ 587 w 136"/>
                <a:gd name="T9" fmla="*/ 57 h 136"/>
                <a:gd name="T10" fmla="*/ 401 w 136"/>
                <a:gd name="T11" fmla="*/ 299 h 136"/>
                <a:gd name="T12" fmla="*/ 385 w 136"/>
                <a:gd name="T13" fmla="*/ 311 h 136"/>
                <a:gd name="T14" fmla="*/ 366 w 136"/>
                <a:gd name="T15" fmla="*/ 299 h 136"/>
                <a:gd name="T16" fmla="*/ 181 w 136"/>
                <a:gd name="T17" fmla="*/ 57 h 136"/>
                <a:gd name="T18" fmla="*/ 164 w 136"/>
                <a:gd name="T19" fmla="*/ 40 h 136"/>
                <a:gd name="T20" fmla="*/ 29 w 136"/>
                <a:gd name="T21" fmla="*/ 0 h 136"/>
                <a:gd name="T22" fmla="*/ 24 w 136"/>
                <a:gd name="T23" fmla="*/ 0 h 136"/>
                <a:gd name="T24" fmla="*/ 12 w 136"/>
                <a:gd name="T25" fmla="*/ 0 h 136"/>
                <a:gd name="T26" fmla="*/ 0 w 136"/>
                <a:gd name="T27" fmla="*/ 24 h 136"/>
                <a:gd name="T28" fmla="*/ 86 w 136"/>
                <a:gd name="T29" fmla="*/ 226 h 136"/>
                <a:gd name="T30" fmla="*/ 249 w 136"/>
                <a:gd name="T31" fmla="*/ 418 h 136"/>
                <a:gd name="T32" fmla="*/ 468 w 136"/>
                <a:gd name="T33" fmla="*/ 751 h 136"/>
                <a:gd name="T34" fmla="*/ 492 w 136"/>
                <a:gd name="T35" fmla="*/ 767 h 136"/>
                <a:gd name="T36" fmla="*/ 615 w 136"/>
                <a:gd name="T37" fmla="*/ 767 h 136"/>
                <a:gd name="T38" fmla="*/ 632 w 136"/>
                <a:gd name="T39" fmla="*/ 762 h 136"/>
                <a:gd name="T40" fmla="*/ 637 w 136"/>
                <a:gd name="T41" fmla="*/ 746 h 136"/>
                <a:gd name="T42" fmla="*/ 542 w 136"/>
                <a:gd name="T43" fmla="*/ 501 h 136"/>
                <a:gd name="T44" fmla="*/ 501 w 136"/>
                <a:gd name="T45" fmla="*/ 451 h 136"/>
                <a:gd name="T46" fmla="*/ 508 w 136"/>
                <a:gd name="T47" fmla="*/ 430 h 136"/>
                <a:gd name="T48" fmla="*/ 520 w 136"/>
                <a:gd name="T49" fmla="*/ 418 h 136"/>
                <a:gd name="T50" fmla="*/ 682 w 136"/>
                <a:gd name="T51" fmla="*/ 226 h 136"/>
                <a:gd name="T52" fmla="*/ 767 w 136"/>
                <a:gd name="T53" fmla="*/ 24 h 136"/>
                <a:gd name="T54" fmla="*/ 755 w 136"/>
                <a:gd name="T55" fmla="*/ 0 h 1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6" h="136">
                  <a:moveTo>
                    <a:pt x="134" y="0"/>
                  </a:moveTo>
                  <a:cubicBezTo>
                    <a:pt x="134" y="0"/>
                    <a:pt x="133" y="0"/>
                    <a:pt x="132" y="0"/>
                  </a:cubicBezTo>
                  <a:cubicBezTo>
                    <a:pt x="132" y="0"/>
                    <a:pt x="131" y="0"/>
                    <a:pt x="131" y="0"/>
                  </a:cubicBezTo>
                  <a:cubicBezTo>
                    <a:pt x="123" y="3"/>
                    <a:pt x="115" y="5"/>
                    <a:pt x="107" y="7"/>
                  </a:cubicBezTo>
                  <a:cubicBezTo>
                    <a:pt x="106" y="7"/>
                    <a:pt x="105" y="8"/>
                    <a:pt x="104" y="10"/>
                  </a:cubicBezTo>
                  <a:cubicBezTo>
                    <a:pt x="99" y="25"/>
                    <a:pt x="85" y="39"/>
                    <a:pt x="71" y="53"/>
                  </a:cubicBezTo>
                  <a:cubicBezTo>
                    <a:pt x="70" y="54"/>
                    <a:pt x="69" y="55"/>
                    <a:pt x="68" y="55"/>
                  </a:cubicBezTo>
                  <a:cubicBezTo>
                    <a:pt x="67" y="55"/>
                    <a:pt x="66" y="54"/>
                    <a:pt x="65" y="53"/>
                  </a:cubicBezTo>
                  <a:cubicBezTo>
                    <a:pt x="51" y="39"/>
                    <a:pt x="37" y="25"/>
                    <a:pt x="32" y="10"/>
                  </a:cubicBezTo>
                  <a:cubicBezTo>
                    <a:pt x="31" y="8"/>
                    <a:pt x="30" y="7"/>
                    <a:pt x="29" y="7"/>
                  </a:cubicBezTo>
                  <a:cubicBezTo>
                    <a:pt x="21" y="5"/>
                    <a:pt x="13" y="3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16"/>
                    <a:pt x="6" y="28"/>
                    <a:pt x="15" y="40"/>
                  </a:cubicBezTo>
                  <a:cubicBezTo>
                    <a:pt x="23" y="52"/>
                    <a:pt x="34" y="63"/>
                    <a:pt x="44" y="74"/>
                  </a:cubicBezTo>
                  <a:cubicBezTo>
                    <a:pt x="63" y="93"/>
                    <a:pt x="81" y="112"/>
                    <a:pt x="83" y="133"/>
                  </a:cubicBezTo>
                  <a:cubicBezTo>
                    <a:pt x="83" y="135"/>
                    <a:pt x="85" y="136"/>
                    <a:pt x="87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10" y="136"/>
                    <a:pt x="111" y="136"/>
                    <a:pt x="112" y="135"/>
                  </a:cubicBezTo>
                  <a:cubicBezTo>
                    <a:pt x="112" y="134"/>
                    <a:pt x="113" y="133"/>
                    <a:pt x="113" y="132"/>
                  </a:cubicBezTo>
                  <a:cubicBezTo>
                    <a:pt x="112" y="118"/>
                    <a:pt x="107" y="104"/>
                    <a:pt x="96" y="89"/>
                  </a:cubicBezTo>
                  <a:cubicBezTo>
                    <a:pt x="94" y="86"/>
                    <a:pt x="92" y="83"/>
                    <a:pt x="89" y="80"/>
                  </a:cubicBezTo>
                  <a:cubicBezTo>
                    <a:pt x="88" y="78"/>
                    <a:pt x="89" y="77"/>
                    <a:pt x="90" y="76"/>
                  </a:cubicBezTo>
                  <a:cubicBezTo>
                    <a:pt x="90" y="75"/>
                    <a:pt x="91" y="75"/>
                    <a:pt x="92" y="74"/>
                  </a:cubicBezTo>
                  <a:cubicBezTo>
                    <a:pt x="102" y="63"/>
                    <a:pt x="113" y="52"/>
                    <a:pt x="121" y="40"/>
                  </a:cubicBezTo>
                  <a:cubicBezTo>
                    <a:pt x="130" y="28"/>
                    <a:pt x="135" y="16"/>
                    <a:pt x="136" y="4"/>
                  </a:cubicBezTo>
                  <a:cubicBezTo>
                    <a:pt x="136" y="2"/>
                    <a:pt x="135" y="1"/>
                    <a:pt x="134" y="0"/>
                  </a:cubicBez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26" name="Freeform 844"/>
            <p:cNvSpPr>
              <a:spLocks/>
            </p:cNvSpPr>
            <p:nvPr/>
          </p:nvSpPr>
          <p:spPr bwMode="auto">
            <a:xfrm>
              <a:off x="9021" y="7100"/>
              <a:ext cx="89" cy="112"/>
            </a:xfrm>
            <a:custGeom>
              <a:avLst/>
              <a:gdLst>
                <a:gd name="T0" fmla="*/ 118 w 38"/>
                <a:gd name="T1" fmla="*/ 5 h 47"/>
                <a:gd name="T2" fmla="*/ 102 w 38"/>
                <a:gd name="T3" fmla="*/ 0 h 47"/>
                <a:gd name="T4" fmla="*/ 85 w 38"/>
                <a:gd name="T5" fmla="*/ 12 h 47"/>
                <a:gd name="T6" fmla="*/ 0 w 38"/>
                <a:gd name="T7" fmla="*/ 243 h 47"/>
                <a:gd name="T8" fmla="*/ 5 w 38"/>
                <a:gd name="T9" fmla="*/ 262 h 47"/>
                <a:gd name="T10" fmla="*/ 21 w 38"/>
                <a:gd name="T11" fmla="*/ 267 h 47"/>
                <a:gd name="T12" fmla="*/ 147 w 38"/>
                <a:gd name="T13" fmla="*/ 267 h 47"/>
                <a:gd name="T14" fmla="*/ 168 w 38"/>
                <a:gd name="T15" fmla="*/ 250 h 47"/>
                <a:gd name="T16" fmla="*/ 201 w 38"/>
                <a:gd name="T17" fmla="*/ 136 h 47"/>
                <a:gd name="T18" fmla="*/ 201 w 38"/>
                <a:gd name="T19" fmla="*/ 102 h 47"/>
                <a:gd name="T20" fmla="*/ 118 w 38"/>
                <a:gd name="T21" fmla="*/ 5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47">
                  <a:moveTo>
                    <a:pt x="21" y="1"/>
                  </a:moveTo>
                  <a:cubicBezTo>
                    <a:pt x="20" y="1"/>
                    <a:pt x="20" y="0"/>
                    <a:pt x="18" y="0"/>
                  </a:cubicBezTo>
                  <a:cubicBezTo>
                    <a:pt x="17" y="0"/>
                    <a:pt x="16" y="1"/>
                    <a:pt x="15" y="2"/>
                  </a:cubicBezTo>
                  <a:cubicBezTo>
                    <a:pt x="6" y="16"/>
                    <a:pt x="1" y="30"/>
                    <a:pt x="0" y="43"/>
                  </a:cubicBezTo>
                  <a:cubicBezTo>
                    <a:pt x="0" y="44"/>
                    <a:pt x="1" y="45"/>
                    <a:pt x="1" y="46"/>
                  </a:cubicBezTo>
                  <a:cubicBezTo>
                    <a:pt x="2" y="47"/>
                    <a:pt x="3" y="47"/>
                    <a:pt x="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8" y="47"/>
                    <a:pt x="30" y="46"/>
                    <a:pt x="30" y="44"/>
                  </a:cubicBezTo>
                  <a:cubicBezTo>
                    <a:pt x="31" y="37"/>
                    <a:pt x="33" y="31"/>
                    <a:pt x="36" y="24"/>
                  </a:cubicBezTo>
                  <a:cubicBezTo>
                    <a:pt x="38" y="21"/>
                    <a:pt x="37" y="19"/>
                    <a:pt x="36" y="18"/>
                  </a:cubicBezTo>
                  <a:cubicBezTo>
                    <a:pt x="32" y="13"/>
                    <a:pt x="28" y="8"/>
                    <a:pt x="21" y="1"/>
                  </a:cubicBez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27" name="Freeform 845"/>
            <p:cNvSpPr>
              <a:spLocks/>
            </p:cNvSpPr>
            <p:nvPr/>
          </p:nvSpPr>
          <p:spPr bwMode="auto">
            <a:xfrm>
              <a:off x="9088" y="6915"/>
              <a:ext cx="78" cy="59"/>
            </a:xfrm>
            <a:custGeom>
              <a:avLst/>
              <a:gdLst>
                <a:gd name="T0" fmla="*/ 90 w 32"/>
                <a:gd name="T1" fmla="*/ 0 h 25"/>
                <a:gd name="T2" fmla="*/ 164 w 32"/>
                <a:gd name="T3" fmla="*/ 0 h 25"/>
                <a:gd name="T4" fmla="*/ 181 w 32"/>
                <a:gd name="T5" fmla="*/ 17 h 25"/>
                <a:gd name="T6" fmla="*/ 181 w 32"/>
                <a:gd name="T7" fmla="*/ 28 h 25"/>
                <a:gd name="T8" fmla="*/ 107 w 32"/>
                <a:gd name="T9" fmla="*/ 135 h 25"/>
                <a:gd name="T10" fmla="*/ 90 w 32"/>
                <a:gd name="T11" fmla="*/ 139 h 25"/>
                <a:gd name="T12" fmla="*/ 90 w 32"/>
                <a:gd name="T13" fmla="*/ 139 h 25"/>
                <a:gd name="T14" fmla="*/ 74 w 32"/>
                <a:gd name="T15" fmla="*/ 135 h 25"/>
                <a:gd name="T16" fmla="*/ 0 w 32"/>
                <a:gd name="T17" fmla="*/ 28 h 25"/>
                <a:gd name="T18" fmla="*/ 0 w 32"/>
                <a:gd name="T19" fmla="*/ 17 h 25"/>
                <a:gd name="T20" fmla="*/ 17 w 32"/>
                <a:gd name="T21" fmla="*/ 0 h 25"/>
                <a:gd name="T22" fmla="*/ 90 w 32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23" y="0"/>
                    <a:pt x="27" y="0"/>
                    <a:pt x="29" y="0"/>
                  </a:cubicBezTo>
                  <a:cubicBezTo>
                    <a:pt x="30" y="0"/>
                    <a:pt x="32" y="1"/>
                    <a:pt x="32" y="3"/>
                  </a:cubicBezTo>
                  <a:cubicBezTo>
                    <a:pt x="32" y="4"/>
                    <a:pt x="32" y="4"/>
                    <a:pt x="32" y="5"/>
                  </a:cubicBezTo>
                  <a:cubicBezTo>
                    <a:pt x="31" y="7"/>
                    <a:pt x="27" y="16"/>
                    <a:pt x="19" y="24"/>
                  </a:cubicBezTo>
                  <a:cubicBezTo>
                    <a:pt x="18" y="25"/>
                    <a:pt x="17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4"/>
                  </a:cubicBezTo>
                  <a:cubicBezTo>
                    <a:pt x="6" y="16"/>
                    <a:pt x="1" y="7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9" y="0"/>
                    <a:pt x="16" y="0"/>
                  </a:cubicBezTo>
                  <a:close/>
                </a:path>
              </a:pathLst>
            </a:custGeom>
            <a:solidFill>
              <a:srgbClr val="59AFE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28" name="Freeform 846"/>
            <p:cNvSpPr>
              <a:spLocks/>
            </p:cNvSpPr>
            <p:nvPr/>
          </p:nvSpPr>
          <p:spPr bwMode="auto">
            <a:xfrm>
              <a:off x="8818" y="6689"/>
              <a:ext cx="66" cy="68"/>
            </a:xfrm>
            <a:custGeom>
              <a:avLst/>
              <a:gdLst>
                <a:gd name="T0" fmla="*/ 156 w 28"/>
                <a:gd name="T1" fmla="*/ 0 h 28"/>
                <a:gd name="T2" fmla="*/ 45 w 28"/>
                <a:gd name="T3" fmla="*/ 0 h 28"/>
                <a:gd name="T4" fmla="*/ 0 w 28"/>
                <a:gd name="T5" fmla="*/ 45 h 28"/>
                <a:gd name="T6" fmla="*/ 0 w 28"/>
                <a:gd name="T7" fmla="*/ 160 h 28"/>
                <a:gd name="T8" fmla="*/ 156 w 28"/>
                <a:gd name="T9" fmla="*/ 160 h 28"/>
                <a:gd name="T10" fmla="*/ 156 w 28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8BC5E7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29" name="Freeform 847"/>
            <p:cNvSpPr>
              <a:spLocks/>
            </p:cNvSpPr>
            <p:nvPr/>
          </p:nvSpPr>
          <p:spPr bwMode="auto">
            <a:xfrm>
              <a:off x="8818" y="7240"/>
              <a:ext cx="66" cy="68"/>
            </a:xfrm>
            <a:custGeom>
              <a:avLst/>
              <a:gdLst>
                <a:gd name="T0" fmla="*/ 156 w 28"/>
                <a:gd name="T1" fmla="*/ 0 h 28"/>
                <a:gd name="T2" fmla="*/ 0 w 28"/>
                <a:gd name="T3" fmla="*/ 0 h 28"/>
                <a:gd name="T4" fmla="*/ 0 w 28"/>
                <a:gd name="T5" fmla="*/ 115 h 28"/>
                <a:gd name="T6" fmla="*/ 45 w 28"/>
                <a:gd name="T7" fmla="*/ 160 h 28"/>
                <a:gd name="T8" fmla="*/ 156 w 28"/>
                <a:gd name="T9" fmla="*/ 160 h 28"/>
                <a:gd name="T10" fmla="*/ 156 w 28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4" y="28"/>
                    <a:pt x="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8BC5E7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30" name="Freeform 848"/>
            <p:cNvSpPr>
              <a:spLocks/>
            </p:cNvSpPr>
            <p:nvPr/>
          </p:nvSpPr>
          <p:spPr bwMode="auto">
            <a:xfrm>
              <a:off x="9369" y="6689"/>
              <a:ext cx="68" cy="68"/>
            </a:xfrm>
            <a:custGeom>
              <a:avLst/>
              <a:gdLst>
                <a:gd name="T0" fmla="*/ 115 w 28"/>
                <a:gd name="T1" fmla="*/ 0 h 28"/>
                <a:gd name="T2" fmla="*/ 0 w 28"/>
                <a:gd name="T3" fmla="*/ 0 h 28"/>
                <a:gd name="T4" fmla="*/ 0 w 28"/>
                <a:gd name="T5" fmla="*/ 160 h 28"/>
                <a:gd name="T6" fmla="*/ 160 w 28"/>
                <a:gd name="T7" fmla="*/ 160 h 28"/>
                <a:gd name="T8" fmla="*/ 160 w 28"/>
                <a:gd name="T9" fmla="*/ 45 h 28"/>
                <a:gd name="T10" fmla="*/ 115 w 28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8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4"/>
                    <a:pt x="24" y="0"/>
                    <a:pt x="20" y="0"/>
                  </a:cubicBezTo>
                </a:path>
              </a:pathLst>
            </a:custGeom>
            <a:solidFill>
              <a:srgbClr val="8BC5E7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  <p:sp>
          <p:nvSpPr>
            <p:cNvPr id="31" name="Freeform 849"/>
            <p:cNvSpPr>
              <a:spLocks/>
            </p:cNvSpPr>
            <p:nvPr/>
          </p:nvSpPr>
          <p:spPr bwMode="auto">
            <a:xfrm>
              <a:off x="9369" y="7240"/>
              <a:ext cx="68" cy="68"/>
            </a:xfrm>
            <a:custGeom>
              <a:avLst/>
              <a:gdLst>
                <a:gd name="T0" fmla="*/ 160 w 28"/>
                <a:gd name="T1" fmla="*/ 0 h 28"/>
                <a:gd name="T2" fmla="*/ 0 w 28"/>
                <a:gd name="T3" fmla="*/ 0 h 28"/>
                <a:gd name="T4" fmla="*/ 0 w 28"/>
                <a:gd name="T5" fmla="*/ 160 h 28"/>
                <a:gd name="T6" fmla="*/ 115 w 28"/>
                <a:gd name="T7" fmla="*/ 160 h 28"/>
                <a:gd name="T8" fmla="*/ 160 w 28"/>
                <a:gd name="T9" fmla="*/ 115 h 28"/>
                <a:gd name="T10" fmla="*/ 160 w 28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4" y="28"/>
                    <a:pt x="28" y="24"/>
                    <a:pt x="28" y="2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8BC5E7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>
                <a:lnSpc>
                  <a:spcPts val="4900"/>
                </a:lnSpc>
                <a:defRPr/>
              </a:pPr>
              <a:endParaRPr lang="en-US" sz="933"/>
            </a:p>
          </p:txBody>
        </p:sp>
      </p:grpSp>
      <p:sp>
        <p:nvSpPr>
          <p:cNvPr id="32" name="文字方塊 31"/>
          <p:cNvSpPr txBox="1"/>
          <p:nvPr/>
        </p:nvSpPr>
        <p:spPr>
          <a:xfrm>
            <a:off x="947304" y="353868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ea typeface="微軟正黑體" panose="020B0604030504040204" pitchFamily="34" charset="-120"/>
              </a:rPr>
              <a:t>Issue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cxnSp>
        <p:nvCxnSpPr>
          <p:cNvPr id="36" name="直線單箭頭接點 35"/>
          <p:cNvCxnSpPr>
            <a:endCxn id="37" idx="1"/>
          </p:cNvCxnSpPr>
          <p:nvPr/>
        </p:nvCxnSpPr>
        <p:spPr>
          <a:xfrm flipV="1">
            <a:off x="1758631" y="3218317"/>
            <a:ext cx="820391" cy="9213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圓角矩形 36"/>
          <p:cNvSpPr/>
          <p:nvPr/>
        </p:nvSpPr>
        <p:spPr>
          <a:xfrm>
            <a:off x="2579022" y="2936549"/>
            <a:ext cx="1739949" cy="56353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ea typeface="微軟正黑體" panose="020B0604030504040204" pitchFamily="34" charset="-120"/>
              </a:rPr>
              <a:t>Create Branch</a:t>
            </a:r>
            <a:endParaRPr lang="zh-TW" altLang="en-US" b="1" dirty="0">
              <a:solidFill>
                <a:schemeClr val="tx1"/>
              </a:solidFill>
              <a:ea typeface="微軟正黑體" panose="020B0604030504040204" pitchFamily="34" charset="-120"/>
            </a:endParaRPr>
          </a:p>
        </p:txBody>
      </p:sp>
      <p:cxnSp>
        <p:nvCxnSpPr>
          <p:cNvPr id="48" name="肘形接點 47"/>
          <p:cNvCxnSpPr>
            <a:stCxn id="8" idx="2"/>
          </p:cNvCxnSpPr>
          <p:nvPr/>
        </p:nvCxnSpPr>
        <p:spPr>
          <a:xfrm rot="5400000">
            <a:off x="6955622" y="2435723"/>
            <a:ext cx="631221" cy="933967"/>
          </a:xfrm>
          <a:prstGeom prst="bentConnector2">
            <a:avLst/>
          </a:prstGeom>
          <a:ln w="254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圓角矩形 51"/>
          <p:cNvSpPr/>
          <p:nvPr/>
        </p:nvSpPr>
        <p:spPr>
          <a:xfrm>
            <a:off x="5052543" y="2939740"/>
            <a:ext cx="1733335" cy="551886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ea typeface="微軟正黑體" panose="020B0604030504040204" pitchFamily="34" charset="-120"/>
              </a:rPr>
              <a:t>Code Commit Sync</a:t>
            </a:r>
            <a:endParaRPr lang="zh-TW" altLang="en-US" b="1" dirty="0">
              <a:solidFill>
                <a:schemeClr val="tx1"/>
              </a:solidFill>
              <a:ea typeface="微軟正黑體" panose="020B0604030504040204" pitchFamily="34" charset="-120"/>
            </a:endParaRPr>
          </a:p>
        </p:txBody>
      </p:sp>
      <p:cxnSp>
        <p:nvCxnSpPr>
          <p:cNvPr id="54" name="直線單箭頭接點 53"/>
          <p:cNvCxnSpPr>
            <a:stCxn id="52" idx="1"/>
            <a:endCxn id="37" idx="3"/>
          </p:cNvCxnSpPr>
          <p:nvPr/>
        </p:nvCxnSpPr>
        <p:spPr>
          <a:xfrm flipH="1">
            <a:off x="4318971" y="3215683"/>
            <a:ext cx="733572" cy="2634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圓角矩形 57"/>
          <p:cNvSpPr/>
          <p:nvPr/>
        </p:nvSpPr>
        <p:spPr>
          <a:xfrm>
            <a:off x="2579021" y="3908013"/>
            <a:ext cx="1739949" cy="56353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ea typeface="微軟正黑體" panose="020B0604030504040204" pitchFamily="34" charset="-120"/>
              </a:rPr>
              <a:t>Create Code Review</a:t>
            </a:r>
            <a:endParaRPr lang="zh-TW" altLang="en-US" b="1" dirty="0">
              <a:solidFill>
                <a:schemeClr val="tx1"/>
              </a:solidFill>
              <a:ea typeface="微軟正黑體" panose="020B0604030504040204" pitchFamily="34" charset="-120"/>
            </a:endParaRPr>
          </a:p>
        </p:txBody>
      </p:sp>
      <p:sp>
        <p:nvSpPr>
          <p:cNvPr id="60" name="圓角矩形 59"/>
          <p:cNvSpPr/>
          <p:nvPr/>
        </p:nvSpPr>
        <p:spPr>
          <a:xfrm>
            <a:off x="5052542" y="3919663"/>
            <a:ext cx="1733335" cy="551886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ea typeface="微軟正黑體" panose="020B0604030504040204" pitchFamily="34" charset="-120"/>
              </a:rPr>
              <a:t>Code Review</a:t>
            </a:r>
          </a:p>
          <a:p>
            <a:pPr algn="ctr"/>
            <a:r>
              <a:rPr lang="en-US" altLang="zh-TW" b="1" dirty="0">
                <a:solidFill>
                  <a:schemeClr val="tx1"/>
                </a:solidFill>
                <a:ea typeface="微軟正黑體" panose="020B0604030504040204" pitchFamily="34" charset="-120"/>
              </a:rPr>
              <a:t>Cycle &amp; Merge</a:t>
            </a:r>
            <a:endParaRPr lang="zh-TW" altLang="en-US" b="1" dirty="0">
              <a:solidFill>
                <a:schemeClr val="tx1"/>
              </a:solidFill>
              <a:ea typeface="微軟正黑體" panose="020B0604030504040204" pitchFamily="34" charset="-120"/>
            </a:endParaRPr>
          </a:p>
        </p:txBody>
      </p:sp>
      <p:cxnSp>
        <p:nvCxnSpPr>
          <p:cNvPr id="62" name="肘形接點 61"/>
          <p:cNvCxnSpPr>
            <a:endCxn id="58" idx="1"/>
          </p:cNvCxnSpPr>
          <p:nvPr/>
        </p:nvCxnSpPr>
        <p:spPr>
          <a:xfrm rot="16200000" flipH="1">
            <a:off x="1773424" y="3384183"/>
            <a:ext cx="939877" cy="671317"/>
          </a:xfrm>
          <a:prstGeom prst="bentConnector2">
            <a:avLst/>
          </a:prstGeom>
          <a:ln w="2540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>
            <a:stCxn id="58" idx="3"/>
            <a:endCxn id="60" idx="1"/>
          </p:cNvCxnSpPr>
          <p:nvPr/>
        </p:nvCxnSpPr>
        <p:spPr>
          <a:xfrm>
            <a:off x="4318970" y="4189781"/>
            <a:ext cx="733572" cy="5825"/>
          </a:xfrm>
          <a:prstGeom prst="straightConnector1">
            <a:avLst/>
          </a:prstGeom>
          <a:ln w="25400"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肘形接點 66"/>
          <p:cNvCxnSpPr>
            <a:endCxn id="60" idx="3"/>
          </p:cNvCxnSpPr>
          <p:nvPr/>
        </p:nvCxnSpPr>
        <p:spPr>
          <a:xfrm rot="5400000">
            <a:off x="6775705" y="3233095"/>
            <a:ext cx="972683" cy="952338"/>
          </a:xfrm>
          <a:prstGeom prst="bentConnector2">
            <a:avLst/>
          </a:prstGeom>
          <a:ln w="254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63" y="5032003"/>
            <a:ext cx="2130240" cy="7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圓角矩形 70"/>
          <p:cNvSpPr/>
          <p:nvPr/>
        </p:nvSpPr>
        <p:spPr>
          <a:xfrm>
            <a:off x="6588224" y="5111798"/>
            <a:ext cx="1733335" cy="551886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ea typeface="微軟正黑體" panose="020B0604030504040204" pitchFamily="34" charset="-120"/>
              </a:rPr>
              <a:t>Trigger Build management </a:t>
            </a:r>
            <a:endParaRPr lang="zh-TW" altLang="en-US" b="1" dirty="0">
              <a:solidFill>
                <a:schemeClr val="tx1"/>
              </a:solidFill>
              <a:ea typeface="微軟正黑體" panose="020B0604030504040204" pitchFamily="34" charset="-120"/>
            </a:endParaRPr>
          </a:p>
        </p:txBody>
      </p:sp>
      <p:cxnSp>
        <p:nvCxnSpPr>
          <p:cNvPr id="73" name="肘形接點 72"/>
          <p:cNvCxnSpPr>
            <a:stCxn id="60" idx="2"/>
            <a:endCxn id="71" idx="0"/>
          </p:cNvCxnSpPr>
          <p:nvPr/>
        </p:nvCxnSpPr>
        <p:spPr>
          <a:xfrm rot="16200000" flipH="1">
            <a:off x="6366927" y="4023832"/>
            <a:ext cx="640249" cy="1535682"/>
          </a:xfrm>
          <a:prstGeom prst="bentConnector3">
            <a:avLst/>
          </a:prstGeom>
          <a:ln w="254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>
            <a:stCxn id="71" idx="1"/>
            <a:endCxn id="69" idx="3"/>
          </p:cNvCxnSpPr>
          <p:nvPr/>
        </p:nvCxnSpPr>
        <p:spPr>
          <a:xfrm flipH="1">
            <a:off x="5584703" y="5387741"/>
            <a:ext cx="1003521" cy="0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圓角矩形 80"/>
          <p:cNvSpPr/>
          <p:nvPr/>
        </p:nvSpPr>
        <p:spPr>
          <a:xfrm>
            <a:off x="551192" y="4907944"/>
            <a:ext cx="1856671" cy="992596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ea typeface="微軟正黑體" panose="020B0604030504040204" pitchFamily="34" charset="-120"/>
              </a:rPr>
              <a:t>Build info</a:t>
            </a:r>
          </a:p>
          <a:p>
            <a:pPr algn="ctr"/>
            <a:r>
              <a:rPr lang="en-US" altLang="zh-TW" b="1" dirty="0">
                <a:solidFill>
                  <a:schemeClr val="tx1"/>
                </a:solidFill>
                <a:ea typeface="微軟正黑體" panose="020B0604030504040204" pitchFamily="34" charset="-120"/>
              </a:rPr>
              <a:t>Continuous Integration</a:t>
            </a:r>
            <a:endParaRPr lang="zh-TW" altLang="en-US" b="1" dirty="0">
              <a:solidFill>
                <a:schemeClr val="tx1"/>
              </a:solidFill>
              <a:ea typeface="微軟正黑體" panose="020B0604030504040204" pitchFamily="34" charset="-120"/>
            </a:endParaRPr>
          </a:p>
        </p:txBody>
      </p:sp>
      <p:cxnSp>
        <p:nvCxnSpPr>
          <p:cNvPr id="83" name="直線單箭頭接點 82"/>
          <p:cNvCxnSpPr>
            <a:stCxn id="69" idx="1"/>
            <a:endCxn id="81" idx="3"/>
          </p:cNvCxnSpPr>
          <p:nvPr/>
        </p:nvCxnSpPr>
        <p:spPr>
          <a:xfrm flipH="1">
            <a:off x="2407863" y="5387741"/>
            <a:ext cx="1046600" cy="16501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>
            <a:endCxn id="32" idx="2"/>
          </p:cNvCxnSpPr>
          <p:nvPr/>
        </p:nvCxnSpPr>
        <p:spPr>
          <a:xfrm flipH="1" flipV="1">
            <a:off x="1315354" y="3908013"/>
            <a:ext cx="8900" cy="986088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084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JIRA Issue with Code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www.linktech.com.tw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33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42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5">
            <a:extLst>
              <a:ext uri="{FF2B5EF4-FFF2-40B4-BE49-F238E27FC236}">
                <a16:creationId xmlns:a16="http://schemas.microsoft.com/office/drawing/2014/main" xmlns="" id="{BBEF13CF-DD1D-4FA6-94D2-9E7EE07B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54061"/>
                </a:solidFill>
              </a:rPr>
              <a:t>CI / CD Structure</a:t>
            </a:r>
            <a:endParaRPr lang="zh-TW" altLang="en-US" dirty="0">
              <a:solidFill>
                <a:srgbClr val="254061"/>
              </a:solidFill>
            </a:endParaRPr>
          </a:p>
        </p:txBody>
      </p:sp>
      <p:sp>
        <p:nvSpPr>
          <p:cNvPr id="47107" name="頁尾版面配置區 3">
            <a:extLst>
              <a:ext uri="{FF2B5EF4-FFF2-40B4-BE49-F238E27FC236}">
                <a16:creationId xmlns:a16="http://schemas.microsoft.com/office/drawing/2014/main" xmlns="" id="{5B60A92E-3423-4052-A5FD-D269A45CA8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zh-TW">
                <a:solidFill>
                  <a:srgbClr val="898989"/>
                </a:solidFill>
                <a:latin typeface="Calibri" panose="020F0502020204030204" pitchFamily="34" charset="0"/>
              </a:rPr>
              <a:t>www.linktech.com.tw</a:t>
            </a:r>
          </a:p>
        </p:txBody>
      </p:sp>
      <p:pic>
        <p:nvPicPr>
          <p:cNvPr id="47108" name="Picture 2" descr="CI overview">
            <a:extLst>
              <a:ext uri="{FF2B5EF4-FFF2-40B4-BE49-F238E27FC236}">
                <a16:creationId xmlns:a16="http://schemas.microsoft.com/office/drawing/2014/main" xmlns="" id="{5FB172B3-AC9A-421B-A20E-4E5B24F54B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388" y="1628775"/>
            <a:ext cx="7515225" cy="4608513"/>
          </a:xfrm>
        </p:spPr>
      </p:pic>
      <p:pic>
        <p:nvPicPr>
          <p:cNvPr id="47109" name="Picture 96">
            <a:extLst>
              <a:ext uri="{FF2B5EF4-FFF2-40B4-BE49-F238E27FC236}">
                <a16:creationId xmlns:a16="http://schemas.microsoft.com/office/drawing/2014/main" xmlns="" id="{FD4A0F5C-B591-4D75-A7C5-4AFFA9FFA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565400"/>
            <a:ext cx="15065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7">
            <a:extLst>
              <a:ext uri="{FF2B5EF4-FFF2-40B4-BE49-F238E27FC236}">
                <a16:creationId xmlns:a16="http://schemas.microsoft.com/office/drawing/2014/main" xmlns="" id="{1ABE6E28-456A-4917-9576-8FA332F76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09713"/>
            <a:ext cx="14906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726BDBA-35BA-44E9-A89F-93AB62903BBF}"/>
              </a:ext>
            </a:extLst>
          </p:cNvPr>
          <p:cNvSpPr/>
          <p:nvPr/>
        </p:nvSpPr>
        <p:spPr>
          <a:xfrm>
            <a:off x="971600" y="1628775"/>
            <a:ext cx="2376264" cy="379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xmlns="" id="{7692660F-EC68-4A3E-8CCE-9ED172E23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9911"/>
            <a:ext cx="8229600" cy="4226211"/>
          </a:xfrm>
        </p:spPr>
      </p:pic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A9BE100A-4688-4574-BF82-BB4A73E4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E5F48F8-10ED-4B0E-9BB6-FEAF66260555}"/>
              </a:ext>
            </a:extLst>
          </p:cNvPr>
          <p:cNvSpPr/>
          <p:nvPr/>
        </p:nvSpPr>
        <p:spPr>
          <a:xfrm>
            <a:off x="323528" y="2924944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99781D80-4980-40C9-BC1F-8B99E57D0BE7}"/>
              </a:ext>
            </a:extLst>
          </p:cNvPr>
          <p:cNvSpPr/>
          <p:nvPr/>
        </p:nvSpPr>
        <p:spPr>
          <a:xfrm>
            <a:off x="7750696" y="3047242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2C604E1-E6B3-42CD-9718-CD2B55CC21DB}"/>
              </a:ext>
            </a:extLst>
          </p:cNvPr>
          <p:cNvSpPr/>
          <p:nvPr/>
        </p:nvSpPr>
        <p:spPr>
          <a:xfrm>
            <a:off x="3491374" y="416909"/>
            <a:ext cx="21612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4400" dirty="0">
                <a:solidFill>
                  <a:srgbClr val="25406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j-cs"/>
              </a:rPr>
              <a:t>DevOps</a:t>
            </a:r>
            <a:endParaRPr lang="zh-TW" altLang="en-US" sz="4400" dirty="0">
              <a:solidFill>
                <a:srgbClr val="254061"/>
              </a:solidFill>
              <a:latin typeface="MS PGothic" panose="020B0600070205080204" pitchFamily="34" charset="-128"/>
              <a:ea typeface="MS PGothic" panose="020B0600070205080204" pitchFamily="34" charset="-128"/>
              <a:cs typeface="+mj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00D4659-5D9D-4977-87FD-A9E879F263AC}"/>
              </a:ext>
            </a:extLst>
          </p:cNvPr>
          <p:cNvSpPr/>
          <p:nvPr/>
        </p:nvSpPr>
        <p:spPr>
          <a:xfrm>
            <a:off x="443784" y="3323650"/>
            <a:ext cx="8158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25F7E4B-B60D-44C2-ABEC-B730D1118723}"/>
              </a:ext>
            </a:extLst>
          </p:cNvPr>
          <p:cNvSpPr/>
          <p:nvPr/>
        </p:nvSpPr>
        <p:spPr>
          <a:xfrm>
            <a:off x="7810824" y="3270699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665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/>
                </a:solidFill>
                <a:latin typeface="+mj-lt"/>
              </a:rPr>
              <a:t>Q&amp;A</a:t>
            </a:r>
            <a:endParaRPr lang="zh-TW" altLang="en-US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88" y="3496005"/>
            <a:ext cx="525462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3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00" y="3494418"/>
            <a:ext cx="5238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4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13" y="3494418"/>
            <a:ext cx="525462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5" descr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88" y="3496005"/>
            <a:ext cx="523875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6" descr="pasted-imag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00" y="3494418"/>
            <a:ext cx="51435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7" descr="pasted-imag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75" y="3496005"/>
            <a:ext cx="579438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43" descr="pasted-imag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50" y="3494418"/>
            <a:ext cx="51435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44" descr="pasted-image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63" y="3496005"/>
            <a:ext cx="5810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964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356329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xmlns="" id="{7466182B-007A-43EA-BDDB-4CE1A8F5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Bitbucket</a:t>
            </a:r>
            <a:r>
              <a:rPr lang="zh-TW" altLang="en-US" dirty="0"/>
              <a:t>多地開發困境解決方案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xmlns="" id="{382A692A-FA6B-41CA-BA67-196CFC29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82388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xmlns="" id="{752DACF1-BFCE-4344-BE30-974AD2E81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為何需要多地開發方案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xmlns="" id="{77BB5216-FE0D-49EE-B005-8F6A3C98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186262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xmlns="" id="{2E345DD2-BAC4-496C-9607-0BBCD1DB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一般多地開發操作</a:t>
            </a:r>
            <a:r>
              <a:rPr lang="en-US" altLang="zh-TW" dirty="0"/>
              <a:t>…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C5CA188B-CBDE-46C5-A7C1-94A162338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259935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xmlns="" id="{A05D830E-475F-4C71-A22F-0DEB2B67F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7638"/>
            <a:ext cx="3898776" cy="45693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600" dirty="0"/>
              <a:t>一般多地開發時，遠端協同的團隊必須將</a:t>
            </a:r>
            <a:r>
              <a:rPr lang="en-US" altLang="zh-TW" sz="2600" dirty="0"/>
              <a:t>Repo</a:t>
            </a:r>
            <a:r>
              <a:rPr lang="zh-TW" altLang="en-US" sz="2600" dirty="0"/>
              <a:t>從</a:t>
            </a:r>
            <a:r>
              <a:rPr lang="en-US" altLang="zh-TW" sz="2600" dirty="0"/>
              <a:t>Bitbucket</a:t>
            </a:r>
            <a:r>
              <a:rPr lang="zh-TW" altLang="en-US" sz="2600" dirty="0"/>
              <a:t> </a:t>
            </a:r>
            <a:r>
              <a:rPr lang="en-US" altLang="zh-TW" sz="2600" dirty="0"/>
              <a:t>server </a:t>
            </a:r>
            <a:r>
              <a:rPr lang="zh-TW" altLang="en-US" sz="2600" dirty="0"/>
              <a:t>複製到自己的</a:t>
            </a:r>
            <a:r>
              <a:rPr lang="en-US" altLang="zh-TW" sz="2600" dirty="0"/>
              <a:t>Local Server</a:t>
            </a:r>
          </a:p>
          <a:p>
            <a:pPr marL="0" indent="0">
              <a:buNone/>
            </a:pPr>
            <a:endParaRPr lang="en-US" altLang="zh-TW" sz="2600" dirty="0"/>
          </a:p>
          <a:p>
            <a:pPr marL="0" indent="0">
              <a:buNone/>
            </a:pPr>
            <a:r>
              <a:rPr lang="zh-TW" altLang="en-US" sz="2600" dirty="0"/>
              <a:t>並且必須自行定期從</a:t>
            </a:r>
            <a:r>
              <a:rPr lang="en-US" altLang="zh-TW" sz="2600" dirty="0"/>
              <a:t>Bitbucket</a:t>
            </a:r>
            <a:r>
              <a:rPr lang="zh-TW" altLang="en-US" sz="2600" dirty="0"/>
              <a:t>進行</a:t>
            </a:r>
            <a:r>
              <a:rPr lang="en-US" altLang="zh-TW" sz="2600" dirty="0"/>
              <a:t>Fetch</a:t>
            </a:r>
            <a:r>
              <a:rPr lang="zh-TW" altLang="en-US" sz="2600" dirty="0"/>
              <a:t>，如果異地相隔較遠，或者使用</a:t>
            </a:r>
            <a:r>
              <a:rPr lang="en-US" altLang="zh-TW" sz="2600" dirty="0"/>
              <a:t>VPN</a:t>
            </a:r>
            <a:r>
              <a:rPr lang="zh-TW" altLang="en-US" sz="2600" dirty="0"/>
              <a:t>，限制的頻寬勢必降低程式開發上的敏捷性與靈活度</a:t>
            </a:r>
            <a:endParaRPr lang="en-US" altLang="zh-TW" sz="26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00910C77-E9A5-43FE-BCB6-8B9AD905C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  <p:pic>
        <p:nvPicPr>
          <p:cNvPr id="10" name="圖片 9" descr="一張含有 文字 的圖片&#10;&#10;自動產生的描述">
            <a:extLst>
              <a:ext uri="{FF2B5EF4-FFF2-40B4-BE49-F238E27FC236}">
                <a16:creationId xmlns:a16="http://schemas.microsoft.com/office/drawing/2014/main" xmlns="" id="{1832B7E2-4CCC-4E56-8349-C0CF60DE6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t="7188" r="7183" b="3983"/>
          <a:stretch/>
        </p:blipFill>
        <p:spPr>
          <a:xfrm>
            <a:off x="4001627" y="1628800"/>
            <a:ext cx="5039666" cy="381156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8A48477-407C-4762-A60E-9AB68430F83D}"/>
              </a:ext>
            </a:extLst>
          </p:cNvPr>
          <p:cNvSpPr/>
          <p:nvPr/>
        </p:nvSpPr>
        <p:spPr>
          <a:xfrm>
            <a:off x="4499992" y="1916832"/>
            <a:ext cx="93610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9D479544-E18D-4973-A55C-C6769AEC2841}"/>
              </a:ext>
            </a:extLst>
          </p:cNvPr>
          <p:cNvSpPr/>
          <p:nvPr/>
        </p:nvSpPr>
        <p:spPr>
          <a:xfrm>
            <a:off x="7668344" y="1844824"/>
            <a:ext cx="6480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17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xmlns="" id="{9223DC69-6409-44CA-9436-861213107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Bitbucket</a:t>
            </a:r>
            <a:r>
              <a:rPr lang="zh-TW" altLang="en-US" dirty="0"/>
              <a:t>多地開發困境解決方案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4E93170A-7B6D-4BF7-9323-9A5E95AE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7075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xmlns="" id="{74DC47F2-5D42-40C7-9B0F-9F774F7A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Bitbucket Smart Mirroring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xmlns="" id="{3CE4293C-6A6C-4500-961D-26FB0F88A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dirty="0"/>
              <a:t>Bitbucket data center</a:t>
            </a:r>
            <a:r>
              <a:rPr lang="zh-TW" altLang="en-US" dirty="0"/>
              <a:t>提供了</a:t>
            </a:r>
            <a:r>
              <a:rPr lang="en-US" altLang="zh-TW" dirty="0"/>
              <a:t>Mirror nodes</a:t>
            </a:r>
            <a:r>
              <a:rPr lang="zh-TW" altLang="en-US" dirty="0"/>
              <a:t>，這些</a:t>
            </a:r>
            <a:r>
              <a:rPr lang="en-US" altLang="zh-TW" dirty="0"/>
              <a:t>nodes</a:t>
            </a:r>
            <a:r>
              <a:rPr lang="zh-TW" altLang="en-US" dirty="0"/>
              <a:t>是</a:t>
            </a:r>
            <a:r>
              <a:rPr lang="en-US" altLang="zh-TW" dirty="0"/>
              <a:t>Primary Server</a:t>
            </a:r>
            <a:r>
              <a:rPr lang="zh-TW" altLang="en-US" dirty="0"/>
              <a:t>的</a:t>
            </a:r>
            <a:r>
              <a:rPr lang="en-US" altLang="zh-TW" dirty="0"/>
              <a:t>Repository</a:t>
            </a:r>
            <a:r>
              <a:rPr lang="zh-TW" altLang="en-US" dirty="0"/>
              <a:t>副本，將這些</a:t>
            </a:r>
            <a:r>
              <a:rPr lang="en-US" altLang="zh-TW" dirty="0"/>
              <a:t>Nodes</a:t>
            </a:r>
            <a:r>
              <a:rPr lang="zh-TW" altLang="en-US" dirty="0"/>
              <a:t>架設於遠端開方人員的位置，從而節省了程式碼</a:t>
            </a:r>
            <a:r>
              <a:rPr lang="en-US" altLang="zh-TW" dirty="0"/>
              <a:t>Clone</a:t>
            </a:r>
            <a:r>
              <a:rPr lang="zh-TW" altLang="en-US" dirty="0"/>
              <a:t>以及</a:t>
            </a:r>
            <a:r>
              <a:rPr lang="en-US" altLang="zh-TW" dirty="0"/>
              <a:t>Fetch</a:t>
            </a:r>
            <a:r>
              <a:rPr lang="zh-TW" altLang="en-US" dirty="0"/>
              <a:t>的時間。</a:t>
            </a: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endParaRPr lang="en-US" altLang="zh-TW" sz="12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/>
              <a:t>Nodes</a:t>
            </a:r>
            <a:r>
              <a:rPr lang="zh-TW" altLang="en-US" dirty="0"/>
              <a:t>會依照需求自動將所選擇的</a:t>
            </a:r>
            <a:r>
              <a:rPr lang="en-US" altLang="zh-TW" dirty="0"/>
              <a:t>repository</a:t>
            </a:r>
            <a:r>
              <a:rPr lang="zh-TW" altLang="en-US" dirty="0"/>
              <a:t>與主</a:t>
            </a:r>
            <a:r>
              <a:rPr lang="en-US" altLang="zh-TW" dirty="0"/>
              <a:t>Bitbucket</a:t>
            </a:r>
            <a:r>
              <a:rPr lang="zh-TW" altLang="en-US" dirty="0"/>
              <a:t> </a:t>
            </a:r>
            <a:r>
              <a:rPr lang="en-US" altLang="zh-TW" dirty="0"/>
              <a:t>data center</a:t>
            </a:r>
            <a:r>
              <a:rPr lang="zh-TW" altLang="en-US" dirty="0"/>
              <a:t>進行鏡像同步。這些遠端位置的用戶可以從這些</a:t>
            </a:r>
            <a:r>
              <a:rPr lang="en-US" altLang="zh-TW" dirty="0"/>
              <a:t>nodes</a:t>
            </a:r>
            <a:r>
              <a:rPr lang="zh-TW" altLang="en-US" dirty="0"/>
              <a:t>中進行獲得相同的程式碼，</a:t>
            </a:r>
            <a:r>
              <a:rPr lang="en-US" altLang="zh-TW" dirty="0"/>
              <a:t>but more fast!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901F5763-D571-49DA-B965-17845245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4166904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一張含有 螢幕擷取畫面 的圖片&#10;&#10;自動產生的描述">
            <a:extLst>
              <a:ext uri="{FF2B5EF4-FFF2-40B4-BE49-F238E27FC236}">
                <a16:creationId xmlns:a16="http://schemas.microsoft.com/office/drawing/2014/main" xmlns="" id="{AD94740E-9990-48A3-8D1E-740C8D055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6521"/>
            <a:ext cx="6624736" cy="6383383"/>
          </a:xfrm>
        </p:spPr>
      </p:pic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EFD58F65-2CC6-48E7-93AB-8DD7DB398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TW"/>
              <a:t>www.linktech.com.tw</a:t>
            </a:r>
            <a:endParaRPr lang="fr-FR" altLang="zh-TW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D819884C-8937-4939-96BD-360DC8345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08720"/>
            <a:ext cx="3528392" cy="64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09139"/>
      </p:ext>
    </p:extLst>
  </p:cSld>
  <p:clrMapOvr>
    <a:masterClrMapping/>
  </p:clrMapOvr>
</p:sld>
</file>

<file path=ppt/theme/theme1.xml><?xml version="1.0" encoding="utf-8"?>
<a:theme xmlns:a="http://schemas.openxmlformats.org/drawingml/2006/main" name="基本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114</Template>
  <TotalTime>6482</TotalTime>
  <Words>1137</Words>
  <Application>Microsoft Office PowerPoint</Application>
  <PresentationFormat>如螢幕大小 (4:3)</PresentationFormat>
  <Paragraphs>114</Paragraphs>
  <Slides>28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9" baseType="lpstr">
      <vt:lpstr>-apple-system</vt:lpstr>
      <vt:lpstr>Circular Pro Bold</vt:lpstr>
      <vt:lpstr>Circular Pro Book</vt:lpstr>
      <vt:lpstr>MS PGothic</vt:lpstr>
      <vt:lpstr>微軟正黑體</vt:lpstr>
      <vt:lpstr>新細明體</vt:lpstr>
      <vt:lpstr>Arial</vt:lpstr>
      <vt:lpstr>Calibri</vt:lpstr>
      <vt:lpstr>Helvetica</vt:lpstr>
      <vt:lpstr>Verdana</vt:lpstr>
      <vt:lpstr>基本</vt:lpstr>
      <vt:lpstr>Bitbucket多地開發困境 解決方案</vt:lpstr>
      <vt:lpstr>PowerPoint 簡報</vt:lpstr>
      <vt:lpstr>Bitbucket多地開發困境解決方案</vt:lpstr>
      <vt:lpstr>為何需要多地開發方案?</vt:lpstr>
      <vt:lpstr>一般多地開發操作…</vt:lpstr>
      <vt:lpstr>PowerPoint 簡報</vt:lpstr>
      <vt:lpstr>Bitbucket多地開發困境解決方案</vt:lpstr>
      <vt:lpstr>Bitbucket Smart Mirroring</vt:lpstr>
      <vt:lpstr>PowerPoint 簡報</vt:lpstr>
      <vt:lpstr>PowerPoint 簡報</vt:lpstr>
      <vt:lpstr>CASE</vt:lpstr>
      <vt:lpstr>Conclusion</vt:lpstr>
      <vt:lpstr>只需要一組Bitbucket Data Center License 就可以建立無限node，享受便捷的開發環境</vt:lpstr>
      <vt:lpstr>金融業上下版案例分享​</vt:lpstr>
      <vt:lpstr>PowerPoint 簡報</vt:lpstr>
      <vt:lpstr>PowerPoint 簡報</vt:lpstr>
      <vt:lpstr>金融業上下版控制方案</vt:lpstr>
      <vt:lpstr>PowerPoint 簡報</vt:lpstr>
      <vt:lpstr>PowerPoint 簡報</vt:lpstr>
      <vt:lpstr>PowerPoint 簡報</vt:lpstr>
      <vt:lpstr>PowerPoint 簡報</vt:lpstr>
      <vt:lpstr>PowerPoint 簡報</vt:lpstr>
      <vt:lpstr>Integration to JIRA &amp; Bamboo</vt:lpstr>
      <vt:lpstr>JIRA Issue with Code</vt:lpstr>
      <vt:lpstr>CI / CD Structure</vt:lpstr>
      <vt:lpstr>PowerPoint 簡報</vt:lpstr>
      <vt:lpstr>Q&amp;A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Leon</dc:creator>
  <cp:lastModifiedBy>Vic</cp:lastModifiedBy>
  <cp:revision>251</cp:revision>
  <dcterms:created xsi:type="dcterms:W3CDTF">2012-08-21T16:10:26Z</dcterms:created>
  <dcterms:modified xsi:type="dcterms:W3CDTF">2019-03-29T02:51:52Z</dcterms:modified>
</cp:coreProperties>
</file>