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4" r:id="rId1"/>
  </p:sldMasterIdLst>
  <p:notesMasterIdLst>
    <p:notesMasterId r:id="rId24"/>
  </p:notesMasterIdLst>
  <p:sldIdLst>
    <p:sldId id="338" r:id="rId2"/>
    <p:sldId id="317" r:id="rId3"/>
    <p:sldId id="340" r:id="rId4"/>
    <p:sldId id="348" r:id="rId5"/>
    <p:sldId id="347" r:id="rId6"/>
    <p:sldId id="349" r:id="rId7"/>
    <p:sldId id="350" r:id="rId8"/>
    <p:sldId id="346" r:id="rId9"/>
    <p:sldId id="341" r:id="rId10"/>
    <p:sldId id="343" r:id="rId11"/>
    <p:sldId id="351" r:id="rId12"/>
    <p:sldId id="352" r:id="rId13"/>
    <p:sldId id="344" r:id="rId14"/>
    <p:sldId id="353" r:id="rId15"/>
    <p:sldId id="354" r:id="rId16"/>
    <p:sldId id="345" r:id="rId17"/>
    <p:sldId id="355" r:id="rId18"/>
    <p:sldId id="356" r:id="rId19"/>
    <p:sldId id="357" r:id="rId20"/>
    <p:sldId id="358" r:id="rId21"/>
    <p:sldId id="339" r:id="rId22"/>
    <p:sldId id="337" r:id="rId23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FFCA"/>
    <a:srgbClr val="E226E3"/>
    <a:srgbClr val="E226E5"/>
    <a:srgbClr val="7FDFF6"/>
    <a:srgbClr val="CC00CC"/>
    <a:srgbClr val="F200CF"/>
    <a:srgbClr val="F60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1425" autoAdjust="0"/>
  </p:normalViewPr>
  <p:slideViewPr>
    <p:cSldViewPr>
      <p:cViewPr varScale="1">
        <p:scale>
          <a:sx n="104" d="100"/>
          <a:sy n="104" d="100"/>
        </p:scale>
        <p:origin x="12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kumimoji="0"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kumimoji="0"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377605C-AFE1-4F94-9EF4-619D0891110D}" type="datetimeFigureOut">
              <a:rPr lang="zh-TW" altLang="en-US"/>
              <a:pPr>
                <a:defRPr/>
              </a:pPr>
              <a:t>2019/3/27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kumimoji="0"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微軟正黑體" pitchFamily="34" charset="-120"/>
              </a:defRPr>
            </a:lvl1pPr>
          </a:lstStyle>
          <a:p>
            <a:pPr>
              <a:defRPr/>
            </a:pPr>
            <a:fld id="{24EF6C7A-915A-4D86-8079-1FE6DEA0F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03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fld id="{6D7E1429-94BA-4E41-B225-907D69BAFC3F}" type="slidenum">
              <a:rPr lang="zh-TW" altLang="en-US" smtClean="0">
                <a:latin typeface="Arial" pitchFamily="34" charset="0"/>
              </a:rPr>
              <a:pPr/>
              <a:t>2</a:t>
            </a:fld>
            <a:endParaRPr lang="zh-TW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altLang="zh-TW" dirty="0"/>
              <a:t>www.linktech.com.tw</a:t>
            </a:r>
          </a:p>
        </p:txBody>
      </p:sp>
      <p:pic>
        <p:nvPicPr>
          <p:cNvPr id="5" name="Picture 38" descr="jira_rbg_whi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fr-FR" dirty="0"/>
          </a:p>
        </p:txBody>
      </p:sp>
      <p:sp>
        <p:nvSpPr>
          <p:cNvPr id="6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00FF-77FE-47C1-8FC6-2954DD738F92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7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7C02-844A-47AB-842D-CCAFD40E9EC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223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格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7984-FCCC-4BD9-891F-AE05556189A4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4765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深藍色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78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48EC-96A2-4BCC-9A8A-F13E4DD64B7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3355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藍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5EB-6E13-444B-B545-D85CC84B0C0D}" type="datetime1">
              <a:rPr lang="fr-FR" altLang="zh-TW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9EE2-33A8-48D4-B6C9-6C4830396DD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0854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FCC9-6EDB-4680-AC72-B1B4B59053C5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2A53-3A0B-414D-A02F-77C6181734A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3953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34D8-4852-4759-B2B7-2BE8827FBB8F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B4FB-E25C-4356-8707-E02124CDB7D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083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1382C-E676-4CFD-B2F0-ED6CFF184D7C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7763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75B0D-8F56-43EB-90ED-2806C5E2DBA5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77847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4914-812E-469E-B7F2-EF7B6FBAED7C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4A48-CEF0-419C-A51B-AB5AA57C602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6573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/>
              <a:t>Cliquez pour modifier les styles du texte du masque</a:t>
            </a:r>
          </a:p>
          <a:p>
            <a:pPr lvl="1"/>
            <a:r>
              <a:rPr lang="fr-CA" altLang="zh-TW"/>
              <a:t>Deuxième niveau</a:t>
            </a:r>
          </a:p>
          <a:p>
            <a:pPr lvl="2"/>
            <a:r>
              <a:rPr lang="fr-CA" altLang="zh-TW"/>
              <a:t>Troisième niveau</a:t>
            </a:r>
          </a:p>
          <a:p>
            <a:pPr lvl="3"/>
            <a:r>
              <a:rPr lang="fr-CA" altLang="zh-TW"/>
              <a:t>Quatrième niveau</a:t>
            </a:r>
          </a:p>
          <a:p>
            <a:pPr lvl="4"/>
            <a:r>
              <a:rPr lang="fr-CA" altLang="zh-TW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BCD9D31-B434-4C75-B71C-DEF20FDB0CC7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095D4F-6185-4C6B-9326-BA40938AF483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lang="fr-CA" altLang="zh-TW" sz="4000" kern="1200" dirty="0">
          <a:solidFill>
            <a:srgbClr val="254061"/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MS PGothic" pitchFamily="34" charset="-128"/>
          <a:ea typeface="MS PGothic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fr-CA" altLang="zh-TW" sz="24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fr-CA" altLang="zh-TW" sz="21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fr-CA" altLang="zh-TW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fr-CA" altLang="zh-TW" sz="15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lang="fr-CA" altLang="zh-TW" sz="1500" kern="120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B0BCFDE-CDEA-444D-8C07-764056506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480" y="2808020"/>
            <a:ext cx="8063039" cy="620980"/>
          </a:xfrm>
        </p:spPr>
        <p:txBody>
          <a:bodyPr/>
          <a:lstStyle/>
          <a:p>
            <a:r>
              <a:rPr lang="zh-TW" altLang="en-US" b="0" dirty="0"/>
              <a:t>第三方支付</a:t>
            </a:r>
            <a:br>
              <a:rPr lang="en-US" altLang="zh-TW" b="0" dirty="0"/>
            </a:br>
            <a:r>
              <a:rPr lang="zh-TW" altLang="en-US" b="0" dirty="0"/>
              <a:t>問題修復追蹤流程分享</a:t>
            </a:r>
            <a:endParaRPr lang="zh-TW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C10C2E5-9F39-45A4-9DC8-D6020DD402A4}"/>
              </a:ext>
            </a:extLst>
          </p:cNvPr>
          <p:cNvSpPr>
            <a:spLocks/>
          </p:cNvSpPr>
          <p:nvPr/>
        </p:nvSpPr>
        <p:spPr bwMode="auto">
          <a:xfrm>
            <a:off x="1403350" y="5797550"/>
            <a:ext cx="6624638" cy="3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9" tIns="17859" rIns="17859" bIns="17859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kumimoji="0" lang="en-US" altLang="zh-TW" sz="2000" b="1" dirty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Harry Lu•  </a:t>
            </a:r>
            <a:r>
              <a:rPr kumimoji="0" lang="en-US" altLang="zh-TW" sz="2000" b="1" dirty="0" err="1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LinkTech</a:t>
            </a:r>
            <a:r>
              <a:rPr kumimoji="0" lang="en-US" altLang="zh-TW" sz="2000" b="1" dirty="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 Inc  •  2019 Seminar</a:t>
            </a:r>
            <a:endParaRPr kumimoji="0" lang="en-US" altLang="zh-TW" sz="2000" dirty="0">
              <a:solidFill>
                <a:srgbClr val="000000"/>
              </a:solidFill>
              <a:ea typeface="MS PGothic" pitchFamily="34" charset="-128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B7A9D81-EB45-487F-B2D2-6CFB8B8E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b="0"/>
              <a:t>子任務回寫執行結果</a:t>
            </a:r>
            <a:endParaRPr lang="en-US" altLang="zh-TW" b="0" dirty="0"/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4CA42CB4-12E4-48A3-AD56-3E31C2B26D68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288145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F8AE5-5212-4238-B3AD-EC44C3C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示意圖</a:t>
            </a:r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908CFAF2-9A11-43B2-A93A-512A0D91043B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6E60DD6-6B12-48CE-BB1C-8D9513774384}"/>
              </a:ext>
            </a:extLst>
          </p:cNvPr>
          <p:cNvSpPr/>
          <p:nvPr/>
        </p:nvSpPr>
        <p:spPr>
          <a:xfrm>
            <a:off x="2843808" y="1916832"/>
            <a:ext cx="33843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Main Task</a:t>
            </a:r>
            <a:endParaRPr lang="zh-TW" altLang="en-US" sz="3600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8195BE6-5108-445D-89B8-140692E54E5E}"/>
              </a:ext>
            </a:extLst>
          </p:cNvPr>
          <p:cNvSpPr/>
          <p:nvPr/>
        </p:nvSpPr>
        <p:spPr>
          <a:xfrm>
            <a:off x="2843808" y="4437112"/>
            <a:ext cx="33843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Sub-Task</a:t>
            </a:r>
            <a:endParaRPr lang="zh-TW" altLang="en-US" sz="3600" dirty="0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4A199743-C996-4A84-9258-3CDEB79F9B25}"/>
              </a:ext>
            </a:extLst>
          </p:cNvPr>
          <p:cNvSpPr/>
          <p:nvPr/>
        </p:nvSpPr>
        <p:spPr>
          <a:xfrm>
            <a:off x="3491880" y="3304553"/>
            <a:ext cx="720080" cy="93610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84531FEE-18E3-4CE4-A081-26F2BA9DADF8}"/>
              </a:ext>
            </a:extLst>
          </p:cNvPr>
          <p:cNvSpPr/>
          <p:nvPr/>
        </p:nvSpPr>
        <p:spPr>
          <a:xfrm rot="10800000">
            <a:off x="4932042" y="3304553"/>
            <a:ext cx="720080" cy="93610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8DE7ADE-E687-4659-A5A0-509E51904885}"/>
              </a:ext>
            </a:extLst>
          </p:cNvPr>
          <p:cNvSpPr txBox="1"/>
          <p:nvPr/>
        </p:nvSpPr>
        <p:spPr>
          <a:xfrm>
            <a:off x="1727684" y="35340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 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Sub-task</a:t>
            </a:r>
            <a:endParaRPr lang="zh-TW" altLang="en-US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D182C9C-DDCA-4A4A-BE37-F5580674C53E}"/>
              </a:ext>
            </a:extLst>
          </p:cNvPr>
          <p:cNvSpPr txBox="1"/>
          <p:nvPr/>
        </p:nvSpPr>
        <p:spPr>
          <a:xfrm>
            <a:off x="5868144" y="35340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回傳執行結果</a:t>
            </a:r>
          </a:p>
        </p:txBody>
      </p:sp>
    </p:spTree>
    <p:extLst>
      <p:ext uri="{BB962C8B-B14F-4D97-AF65-F5344CB8AC3E}">
        <p14:creationId xmlns:p14="http://schemas.microsoft.com/office/powerpoint/2010/main" val="10906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F8AE5-5212-4238-B3AD-EC44C3C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畫面展示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0046D63-7857-4FB2-A3FF-1A34FE284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253" y="1844675"/>
            <a:ext cx="6615493" cy="4281488"/>
          </a:xfrm>
          <a:prstGeom prst="rect">
            <a:avLst/>
          </a:prstGeom>
        </p:spPr>
      </p:pic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908CFAF2-9A11-43B2-A93A-512A0D91043B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FE7BBFF-AAC6-4D0D-8B65-A840E8D6B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6379"/>
            <a:ext cx="9144000" cy="26252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64FC4DA-EA79-4247-9BE1-02F194738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5" y="2547923"/>
            <a:ext cx="5472608" cy="28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B7A9D81-EB45-487F-B2D2-6CFB8B8E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欄位資料庫驗證</a:t>
            </a:r>
            <a:endParaRPr lang="zh-TW" altLang="en-US" dirty="0"/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062170D3-D2A9-4F86-B4BC-8BC0FA6E0AED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108213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F8AE5-5212-4238-B3AD-EC44C3C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示意圖</a:t>
            </a:r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908CFAF2-9A11-43B2-A93A-512A0D91043B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pic>
        <p:nvPicPr>
          <p:cNvPr id="5" name="Picture 7" descr="pasted-image.pdf">
            <a:extLst>
              <a:ext uri="{FF2B5EF4-FFF2-40B4-BE49-F238E27FC236}">
                <a16:creationId xmlns:a16="http://schemas.microsoft.com/office/drawing/2014/main" id="{58194AEA-6CA3-479F-99AA-84154123A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1" y="3142978"/>
            <a:ext cx="750683" cy="130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31662DED-F091-45DF-966C-BCE822CCD618}"/>
              </a:ext>
            </a:extLst>
          </p:cNvPr>
          <p:cNvSpPr/>
          <p:nvPr/>
        </p:nvSpPr>
        <p:spPr>
          <a:xfrm rot="16200000">
            <a:off x="2720523" y="3436853"/>
            <a:ext cx="720080" cy="936104"/>
          </a:xfrm>
          <a:prstGeom prst="downArrow">
            <a:avLst>
              <a:gd name="adj1" fmla="val 32043"/>
              <a:gd name="adj2" fmla="val 4615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17C822B-476E-44B9-BD99-067B48AAA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5" y="3048909"/>
            <a:ext cx="1154933" cy="143999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37ECA9A-C41F-4BC1-8AAD-74341909D4A0}"/>
              </a:ext>
            </a:extLst>
          </p:cNvPr>
          <p:cNvSpPr txBox="1"/>
          <p:nvPr/>
        </p:nvSpPr>
        <p:spPr>
          <a:xfrm>
            <a:off x="2486631" y="3098257"/>
            <a:ext cx="1275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輸入欄位</a:t>
            </a:r>
          </a:p>
        </p:txBody>
      </p:sp>
      <p:grpSp>
        <p:nvGrpSpPr>
          <p:cNvPr id="13" name="Group 246">
            <a:extLst>
              <a:ext uri="{FF2B5EF4-FFF2-40B4-BE49-F238E27FC236}">
                <a16:creationId xmlns:a16="http://schemas.microsoft.com/office/drawing/2014/main" id="{8F0181CE-B10C-4792-8BE3-6EE5B04B5586}"/>
              </a:ext>
            </a:extLst>
          </p:cNvPr>
          <p:cNvGrpSpPr>
            <a:grpSpLocks/>
          </p:cNvGrpSpPr>
          <p:nvPr/>
        </p:nvGrpSpPr>
        <p:grpSpPr bwMode="auto">
          <a:xfrm>
            <a:off x="6616749" y="2852936"/>
            <a:ext cx="1699667" cy="1656099"/>
            <a:chOff x="2300" y="3212"/>
            <a:chExt cx="565" cy="551"/>
          </a:xfrm>
        </p:grpSpPr>
        <p:sp>
          <p:nvSpPr>
            <p:cNvPr id="14" name="Freeform 207">
              <a:extLst>
                <a:ext uri="{FF2B5EF4-FFF2-40B4-BE49-F238E27FC236}">
                  <a16:creationId xmlns:a16="http://schemas.microsoft.com/office/drawing/2014/main" id="{EF22AD59-8229-4142-B69A-81A20DA3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330"/>
              <a:ext cx="138" cy="383"/>
            </a:xfrm>
            <a:custGeom>
              <a:avLst/>
              <a:gdLst>
                <a:gd name="T0" fmla="*/ 138 w 138"/>
                <a:gd name="T1" fmla="*/ 383 h 383"/>
                <a:gd name="T2" fmla="*/ 0 w 138"/>
                <a:gd name="T3" fmla="*/ 306 h 383"/>
                <a:gd name="T4" fmla="*/ 0 w 138"/>
                <a:gd name="T5" fmla="*/ 0 h 383"/>
                <a:gd name="T6" fmla="*/ 138 w 138"/>
                <a:gd name="T7" fmla="*/ 75 h 383"/>
                <a:gd name="T8" fmla="*/ 138 w 138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83">
                  <a:moveTo>
                    <a:pt x="138" y="383"/>
                  </a:moveTo>
                  <a:lnTo>
                    <a:pt x="0" y="306"/>
                  </a:lnTo>
                  <a:lnTo>
                    <a:pt x="0" y="0"/>
                  </a:lnTo>
                  <a:lnTo>
                    <a:pt x="138" y="75"/>
                  </a:lnTo>
                  <a:lnTo>
                    <a:pt x="138" y="383"/>
                  </a:lnTo>
                  <a:close/>
                </a:path>
              </a:pathLst>
            </a:custGeom>
            <a:solidFill>
              <a:srgbClr val="8C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208">
              <a:extLst>
                <a:ext uri="{FF2B5EF4-FFF2-40B4-BE49-F238E27FC236}">
                  <a16:creationId xmlns:a16="http://schemas.microsoft.com/office/drawing/2014/main" id="{244CD900-27C7-47F9-B43F-04946A70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3353"/>
              <a:ext cx="101" cy="187"/>
            </a:xfrm>
            <a:custGeom>
              <a:avLst/>
              <a:gdLst>
                <a:gd name="T0" fmla="*/ 101 w 101"/>
                <a:gd name="T1" fmla="*/ 187 h 187"/>
                <a:gd name="T2" fmla="*/ 0 w 101"/>
                <a:gd name="T3" fmla="*/ 131 h 187"/>
                <a:gd name="T4" fmla="*/ 0 w 101"/>
                <a:gd name="T5" fmla="*/ 0 h 187"/>
                <a:gd name="T6" fmla="*/ 101 w 101"/>
                <a:gd name="T7" fmla="*/ 56 h 187"/>
                <a:gd name="T8" fmla="*/ 101 w 101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87">
                  <a:moveTo>
                    <a:pt x="101" y="187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01" y="56"/>
                  </a:lnTo>
                  <a:lnTo>
                    <a:pt x="101" y="187"/>
                  </a:ln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209">
              <a:extLst>
                <a:ext uri="{FF2B5EF4-FFF2-40B4-BE49-F238E27FC236}">
                  <a16:creationId xmlns:a16="http://schemas.microsoft.com/office/drawing/2014/main" id="{6C428FC7-40A9-4D11-B5F2-72741E2A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3365"/>
              <a:ext cx="92" cy="72"/>
            </a:xfrm>
            <a:custGeom>
              <a:avLst/>
              <a:gdLst>
                <a:gd name="T0" fmla="*/ 92 w 92"/>
                <a:gd name="T1" fmla="*/ 72 h 72"/>
                <a:gd name="T2" fmla="*/ 0 w 92"/>
                <a:gd name="T3" fmla="*/ 22 h 72"/>
                <a:gd name="T4" fmla="*/ 0 w 92"/>
                <a:gd name="T5" fmla="*/ 0 h 72"/>
                <a:gd name="T6" fmla="*/ 92 w 92"/>
                <a:gd name="T7" fmla="*/ 50 h 72"/>
                <a:gd name="T8" fmla="*/ 92 w 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2">
                  <a:moveTo>
                    <a:pt x="92" y="7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92" y="50"/>
                  </a:lnTo>
                  <a:lnTo>
                    <a:pt x="92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210">
              <a:extLst>
                <a:ext uri="{FF2B5EF4-FFF2-40B4-BE49-F238E27FC236}">
                  <a16:creationId xmlns:a16="http://schemas.microsoft.com/office/drawing/2014/main" id="{8B9783DC-D97C-4EA1-AE33-CA156D25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3394"/>
              <a:ext cx="92" cy="72"/>
            </a:xfrm>
            <a:custGeom>
              <a:avLst/>
              <a:gdLst>
                <a:gd name="T0" fmla="*/ 92 w 92"/>
                <a:gd name="T1" fmla="*/ 72 h 72"/>
                <a:gd name="T2" fmla="*/ 0 w 92"/>
                <a:gd name="T3" fmla="*/ 21 h 72"/>
                <a:gd name="T4" fmla="*/ 0 w 92"/>
                <a:gd name="T5" fmla="*/ 0 h 72"/>
                <a:gd name="T6" fmla="*/ 92 w 92"/>
                <a:gd name="T7" fmla="*/ 50 h 72"/>
                <a:gd name="T8" fmla="*/ 92 w 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2">
                  <a:moveTo>
                    <a:pt x="92" y="72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92" y="50"/>
                  </a:lnTo>
                  <a:lnTo>
                    <a:pt x="92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71834040-0A87-489F-98A4-1E18316F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3368"/>
              <a:ext cx="86" cy="65"/>
            </a:xfrm>
            <a:custGeom>
              <a:avLst/>
              <a:gdLst>
                <a:gd name="T0" fmla="*/ 0 w 86"/>
                <a:gd name="T1" fmla="*/ 0 h 65"/>
                <a:gd name="T2" fmla="*/ 0 w 86"/>
                <a:gd name="T3" fmla="*/ 18 h 65"/>
                <a:gd name="T4" fmla="*/ 86 w 86"/>
                <a:gd name="T5" fmla="*/ 65 h 65"/>
                <a:gd name="T6" fmla="*/ 86 w 86"/>
                <a:gd name="T7" fmla="*/ 47 h 65"/>
                <a:gd name="T8" fmla="*/ 0 w 8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5">
                  <a:moveTo>
                    <a:pt x="0" y="0"/>
                  </a:moveTo>
                  <a:lnTo>
                    <a:pt x="0" y="18"/>
                  </a:lnTo>
                  <a:lnTo>
                    <a:pt x="86" y="65"/>
                  </a:lnTo>
                  <a:lnTo>
                    <a:pt x="8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212">
              <a:extLst>
                <a:ext uri="{FF2B5EF4-FFF2-40B4-BE49-F238E27FC236}">
                  <a16:creationId xmlns:a16="http://schemas.microsoft.com/office/drawing/2014/main" id="{66ACFBB8-615A-47F9-BD36-E46560007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3397"/>
              <a:ext cx="86" cy="65"/>
            </a:xfrm>
            <a:custGeom>
              <a:avLst/>
              <a:gdLst>
                <a:gd name="T0" fmla="*/ 0 w 86"/>
                <a:gd name="T1" fmla="*/ 0 h 65"/>
                <a:gd name="T2" fmla="*/ 0 w 86"/>
                <a:gd name="T3" fmla="*/ 17 h 65"/>
                <a:gd name="T4" fmla="*/ 86 w 86"/>
                <a:gd name="T5" fmla="*/ 65 h 65"/>
                <a:gd name="T6" fmla="*/ 86 w 86"/>
                <a:gd name="T7" fmla="*/ 47 h 65"/>
                <a:gd name="T8" fmla="*/ 0 w 8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5">
                  <a:moveTo>
                    <a:pt x="0" y="0"/>
                  </a:moveTo>
                  <a:lnTo>
                    <a:pt x="0" y="17"/>
                  </a:lnTo>
                  <a:lnTo>
                    <a:pt x="86" y="65"/>
                  </a:lnTo>
                  <a:lnTo>
                    <a:pt x="8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213">
              <a:extLst>
                <a:ext uri="{FF2B5EF4-FFF2-40B4-BE49-F238E27FC236}">
                  <a16:creationId xmlns:a16="http://schemas.microsoft.com/office/drawing/2014/main" id="{F0E18331-13BF-4F2E-B2F3-0F2E31013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3448"/>
              <a:ext cx="66" cy="69"/>
            </a:xfrm>
            <a:custGeom>
              <a:avLst/>
              <a:gdLst>
                <a:gd name="T0" fmla="*/ 66 w 66"/>
                <a:gd name="T1" fmla="*/ 69 h 69"/>
                <a:gd name="T2" fmla="*/ 0 w 66"/>
                <a:gd name="T3" fmla="*/ 33 h 69"/>
                <a:gd name="T4" fmla="*/ 0 w 66"/>
                <a:gd name="T5" fmla="*/ 0 h 69"/>
                <a:gd name="T6" fmla="*/ 66 w 66"/>
                <a:gd name="T7" fmla="*/ 37 h 69"/>
                <a:gd name="T8" fmla="*/ 66 w 6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66" y="69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66" y="37"/>
                  </a:lnTo>
                  <a:lnTo>
                    <a:pt x="6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214">
              <a:extLst>
                <a:ext uri="{FF2B5EF4-FFF2-40B4-BE49-F238E27FC236}">
                  <a16:creationId xmlns:a16="http://schemas.microsoft.com/office/drawing/2014/main" id="{8DB9E392-64A8-4FE5-BDD9-6F0E205F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3453"/>
              <a:ext cx="59" cy="57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25 h 57"/>
                <a:gd name="T4" fmla="*/ 59 w 59"/>
                <a:gd name="T5" fmla="*/ 57 h 57"/>
                <a:gd name="T6" fmla="*/ 59 w 59"/>
                <a:gd name="T7" fmla="*/ 32 h 57"/>
                <a:gd name="T8" fmla="*/ 0 w 5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0" y="0"/>
                  </a:moveTo>
                  <a:lnTo>
                    <a:pt x="0" y="25"/>
                  </a:lnTo>
                  <a:lnTo>
                    <a:pt x="59" y="57"/>
                  </a:lnTo>
                  <a:lnTo>
                    <a:pt x="5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215">
              <a:extLst>
                <a:ext uri="{FF2B5EF4-FFF2-40B4-BE49-F238E27FC236}">
                  <a16:creationId xmlns:a16="http://schemas.microsoft.com/office/drawing/2014/main" id="{C1CD7595-B1DE-4C20-9313-9EBAD68B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512"/>
              <a:ext cx="138" cy="173"/>
            </a:xfrm>
            <a:custGeom>
              <a:avLst/>
              <a:gdLst>
                <a:gd name="T0" fmla="*/ 138 w 138"/>
                <a:gd name="T1" fmla="*/ 173 h 173"/>
                <a:gd name="T2" fmla="*/ 0 w 138"/>
                <a:gd name="T3" fmla="*/ 98 h 173"/>
                <a:gd name="T4" fmla="*/ 0 w 138"/>
                <a:gd name="T5" fmla="*/ 0 h 173"/>
                <a:gd name="T6" fmla="*/ 138 w 138"/>
                <a:gd name="T7" fmla="*/ 76 h 173"/>
                <a:gd name="T8" fmla="*/ 138 w 138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73">
                  <a:moveTo>
                    <a:pt x="138" y="173"/>
                  </a:moveTo>
                  <a:lnTo>
                    <a:pt x="0" y="98"/>
                  </a:lnTo>
                  <a:lnTo>
                    <a:pt x="0" y="0"/>
                  </a:lnTo>
                  <a:lnTo>
                    <a:pt x="138" y="76"/>
                  </a:lnTo>
                  <a:lnTo>
                    <a:pt x="138" y="173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216">
              <a:extLst>
                <a:ext uri="{FF2B5EF4-FFF2-40B4-BE49-F238E27FC236}">
                  <a16:creationId xmlns:a16="http://schemas.microsoft.com/office/drawing/2014/main" id="{6FA3E895-20D5-4477-BD05-14E55881A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330"/>
              <a:ext cx="28" cy="322"/>
            </a:xfrm>
            <a:custGeom>
              <a:avLst/>
              <a:gdLst>
                <a:gd name="T0" fmla="*/ 10 w 28"/>
                <a:gd name="T1" fmla="*/ 5 h 322"/>
                <a:gd name="T2" fmla="*/ 0 w 28"/>
                <a:gd name="T3" fmla="*/ 0 h 322"/>
                <a:gd name="T4" fmla="*/ 0 w 28"/>
                <a:gd name="T5" fmla="*/ 306 h 322"/>
                <a:gd name="T6" fmla="*/ 28 w 28"/>
                <a:gd name="T7" fmla="*/ 322 h 322"/>
                <a:gd name="T8" fmla="*/ 26 w 28"/>
                <a:gd name="T9" fmla="*/ 321 h 322"/>
                <a:gd name="T10" fmla="*/ 25 w 28"/>
                <a:gd name="T11" fmla="*/ 319 h 322"/>
                <a:gd name="T12" fmla="*/ 24 w 28"/>
                <a:gd name="T13" fmla="*/ 314 h 322"/>
                <a:gd name="T14" fmla="*/ 22 w 28"/>
                <a:gd name="T15" fmla="*/ 305 h 322"/>
                <a:gd name="T16" fmla="*/ 21 w 28"/>
                <a:gd name="T17" fmla="*/ 294 h 322"/>
                <a:gd name="T18" fmla="*/ 19 w 28"/>
                <a:gd name="T19" fmla="*/ 280 h 322"/>
                <a:gd name="T20" fmla="*/ 18 w 28"/>
                <a:gd name="T21" fmla="*/ 263 h 322"/>
                <a:gd name="T22" fmla="*/ 14 w 28"/>
                <a:gd name="T23" fmla="*/ 224 h 322"/>
                <a:gd name="T24" fmla="*/ 12 w 28"/>
                <a:gd name="T25" fmla="*/ 178 h 322"/>
                <a:gd name="T26" fmla="*/ 11 w 28"/>
                <a:gd name="T27" fmla="*/ 125 h 322"/>
                <a:gd name="T28" fmla="*/ 10 w 28"/>
                <a:gd name="T29" fmla="*/ 67 h 322"/>
                <a:gd name="T30" fmla="*/ 10 w 28"/>
                <a:gd name="T31" fmla="*/ 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22">
                  <a:moveTo>
                    <a:pt x="10" y="5"/>
                  </a:moveTo>
                  <a:lnTo>
                    <a:pt x="0" y="0"/>
                  </a:lnTo>
                  <a:lnTo>
                    <a:pt x="0" y="306"/>
                  </a:lnTo>
                  <a:lnTo>
                    <a:pt x="28" y="322"/>
                  </a:lnTo>
                  <a:lnTo>
                    <a:pt x="26" y="321"/>
                  </a:lnTo>
                  <a:lnTo>
                    <a:pt x="25" y="319"/>
                  </a:lnTo>
                  <a:lnTo>
                    <a:pt x="24" y="314"/>
                  </a:lnTo>
                  <a:lnTo>
                    <a:pt x="22" y="305"/>
                  </a:lnTo>
                  <a:lnTo>
                    <a:pt x="21" y="294"/>
                  </a:lnTo>
                  <a:lnTo>
                    <a:pt x="19" y="280"/>
                  </a:lnTo>
                  <a:lnTo>
                    <a:pt x="18" y="263"/>
                  </a:lnTo>
                  <a:lnTo>
                    <a:pt x="14" y="224"/>
                  </a:lnTo>
                  <a:lnTo>
                    <a:pt x="12" y="178"/>
                  </a:lnTo>
                  <a:lnTo>
                    <a:pt x="11" y="125"/>
                  </a:lnTo>
                  <a:lnTo>
                    <a:pt x="10" y="6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217">
              <a:extLst>
                <a:ext uri="{FF2B5EF4-FFF2-40B4-BE49-F238E27FC236}">
                  <a16:creationId xmlns:a16="http://schemas.microsoft.com/office/drawing/2014/main" id="{A419792E-492D-4A01-84AE-7FF0CA4E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3400"/>
              <a:ext cx="29" cy="313"/>
            </a:xfrm>
            <a:custGeom>
              <a:avLst/>
              <a:gdLst>
                <a:gd name="T0" fmla="*/ 19 w 29"/>
                <a:gd name="T1" fmla="*/ 0 h 313"/>
                <a:gd name="T2" fmla="*/ 29 w 29"/>
                <a:gd name="T3" fmla="*/ 5 h 313"/>
                <a:gd name="T4" fmla="*/ 29 w 29"/>
                <a:gd name="T5" fmla="*/ 313 h 313"/>
                <a:gd name="T6" fmla="*/ 0 w 29"/>
                <a:gd name="T7" fmla="*/ 296 h 313"/>
                <a:gd name="T8" fmla="*/ 1 w 29"/>
                <a:gd name="T9" fmla="*/ 296 h 313"/>
                <a:gd name="T10" fmla="*/ 3 w 29"/>
                <a:gd name="T11" fmla="*/ 296 h 313"/>
                <a:gd name="T12" fmla="*/ 4 w 29"/>
                <a:gd name="T13" fmla="*/ 292 h 313"/>
                <a:gd name="T14" fmla="*/ 6 w 29"/>
                <a:gd name="T15" fmla="*/ 285 h 313"/>
                <a:gd name="T16" fmla="*/ 7 w 29"/>
                <a:gd name="T17" fmla="*/ 276 h 313"/>
                <a:gd name="T18" fmla="*/ 9 w 29"/>
                <a:gd name="T19" fmla="*/ 265 h 313"/>
                <a:gd name="T20" fmla="*/ 10 w 29"/>
                <a:gd name="T21" fmla="*/ 250 h 313"/>
                <a:gd name="T22" fmla="*/ 12 w 29"/>
                <a:gd name="T23" fmla="*/ 233 h 313"/>
                <a:gd name="T24" fmla="*/ 14 w 29"/>
                <a:gd name="T25" fmla="*/ 214 h 313"/>
                <a:gd name="T26" fmla="*/ 16 w 29"/>
                <a:gd name="T27" fmla="*/ 170 h 313"/>
                <a:gd name="T28" fmla="*/ 17 w 29"/>
                <a:gd name="T29" fmla="*/ 119 h 313"/>
                <a:gd name="T30" fmla="*/ 18 w 29"/>
                <a:gd name="T31" fmla="*/ 62 h 313"/>
                <a:gd name="T32" fmla="*/ 19 w 29"/>
                <a:gd name="T3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13">
                  <a:moveTo>
                    <a:pt x="19" y="0"/>
                  </a:moveTo>
                  <a:lnTo>
                    <a:pt x="29" y="5"/>
                  </a:lnTo>
                  <a:lnTo>
                    <a:pt x="29" y="313"/>
                  </a:lnTo>
                  <a:lnTo>
                    <a:pt x="0" y="296"/>
                  </a:lnTo>
                  <a:lnTo>
                    <a:pt x="1" y="296"/>
                  </a:lnTo>
                  <a:lnTo>
                    <a:pt x="3" y="296"/>
                  </a:lnTo>
                  <a:lnTo>
                    <a:pt x="4" y="292"/>
                  </a:lnTo>
                  <a:lnTo>
                    <a:pt x="6" y="285"/>
                  </a:lnTo>
                  <a:lnTo>
                    <a:pt x="7" y="276"/>
                  </a:lnTo>
                  <a:lnTo>
                    <a:pt x="9" y="265"/>
                  </a:lnTo>
                  <a:lnTo>
                    <a:pt x="10" y="250"/>
                  </a:lnTo>
                  <a:lnTo>
                    <a:pt x="12" y="233"/>
                  </a:lnTo>
                  <a:lnTo>
                    <a:pt x="14" y="214"/>
                  </a:lnTo>
                  <a:lnTo>
                    <a:pt x="16" y="170"/>
                  </a:lnTo>
                  <a:lnTo>
                    <a:pt x="17" y="119"/>
                  </a:lnTo>
                  <a:lnTo>
                    <a:pt x="18" y="6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3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18">
              <a:extLst>
                <a:ext uri="{FF2B5EF4-FFF2-40B4-BE49-F238E27FC236}">
                  <a16:creationId xmlns:a16="http://schemas.microsoft.com/office/drawing/2014/main" id="{F0515A0C-334C-4BB8-98C2-F2A44DB7E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3521"/>
              <a:ext cx="28" cy="23"/>
            </a:xfrm>
            <a:custGeom>
              <a:avLst/>
              <a:gdLst>
                <a:gd name="T0" fmla="*/ 28 w 28"/>
                <a:gd name="T1" fmla="*/ 19 h 23"/>
                <a:gd name="T2" fmla="*/ 28 w 28"/>
                <a:gd name="T3" fmla="*/ 21 h 23"/>
                <a:gd name="T4" fmla="*/ 27 w 28"/>
                <a:gd name="T5" fmla="*/ 22 h 23"/>
                <a:gd name="T6" fmla="*/ 26 w 28"/>
                <a:gd name="T7" fmla="*/ 23 h 23"/>
                <a:gd name="T8" fmla="*/ 24 w 28"/>
                <a:gd name="T9" fmla="*/ 23 h 23"/>
                <a:gd name="T10" fmla="*/ 22 w 28"/>
                <a:gd name="T11" fmla="*/ 23 h 23"/>
                <a:gd name="T12" fmla="*/ 20 w 28"/>
                <a:gd name="T13" fmla="*/ 23 h 23"/>
                <a:gd name="T14" fmla="*/ 15 w 28"/>
                <a:gd name="T15" fmla="*/ 20 h 23"/>
                <a:gd name="T16" fmla="*/ 9 w 28"/>
                <a:gd name="T17" fmla="*/ 17 h 23"/>
                <a:gd name="T18" fmla="*/ 5 w 28"/>
                <a:gd name="T19" fmla="*/ 12 h 23"/>
                <a:gd name="T20" fmla="*/ 1 w 28"/>
                <a:gd name="T21" fmla="*/ 8 h 23"/>
                <a:gd name="T22" fmla="*/ 1 w 28"/>
                <a:gd name="T23" fmla="*/ 6 h 23"/>
                <a:gd name="T24" fmla="*/ 0 w 28"/>
                <a:gd name="T25" fmla="*/ 4 h 23"/>
                <a:gd name="T26" fmla="*/ 1 w 28"/>
                <a:gd name="T27" fmla="*/ 2 h 23"/>
                <a:gd name="T28" fmla="*/ 1 w 28"/>
                <a:gd name="T29" fmla="*/ 1 h 23"/>
                <a:gd name="T30" fmla="*/ 2 w 28"/>
                <a:gd name="T31" fmla="*/ 1 h 23"/>
                <a:gd name="T32" fmla="*/ 5 w 28"/>
                <a:gd name="T33" fmla="*/ 0 h 23"/>
                <a:gd name="T34" fmla="*/ 7 w 28"/>
                <a:gd name="T35" fmla="*/ 0 h 23"/>
                <a:gd name="T36" fmla="*/ 9 w 28"/>
                <a:gd name="T37" fmla="*/ 1 h 23"/>
                <a:gd name="T38" fmla="*/ 15 w 28"/>
                <a:gd name="T39" fmla="*/ 3 h 23"/>
                <a:gd name="T40" fmla="*/ 20 w 28"/>
                <a:gd name="T41" fmla="*/ 6 h 23"/>
                <a:gd name="T42" fmla="*/ 24 w 28"/>
                <a:gd name="T43" fmla="*/ 10 h 23"/>
                <a:gd name="T44" fmla="*/ 27 w 28"/>
                <a:gd name="T45" fmla="*/ 16 h 23"/>
                <a:gd name="T46" fmla="*/ 28 w 28"/>
                <a:gd name="T47" fmla="*/ 18 h 23"/>
                <a:gd name="T48" fmla="*/ 28 w 28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23">
                  <a:moveTo>
                    <a:pt x="28" y="19"/>
                  </a:moveTo>
                  <a:lnTo>
                    <a:pt x="28" y="21"/>
                  </a:lnTo>
                  <a:lnTo>
                    <a:pt x="27" y="22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5" y="20"/>
                  </a:lnTo>
                  <a:lnTo>
                    <a:pt x="9" y="17"/>
                  </a:lnTo>
                  <a:lnTo>
                    <a:pt x="5" y="12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7" y="16"/>
                  </a:lnTo>
                  <a:lnTo>
                    <a:pt x="28" y="18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39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219">
              <a:extLst>
                <a:ext uri="{FF2B5EF4-FFF2-40B4-BE49-F238E27FC236}">
                  <a16:creationId xmlns:a16="http://schemas.microsoft.com/office/drawing/2014/main" id="{28BA616F-DA0A-41E8-95FC-6C44F2AB9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3545"/>
              <a:ext cx="101" cy="60"/>
            </a:xfrm>
            <a:custGeom>
              <a:avLst/>
              <a:gdLst>
                <a:gd name="T0" fmla="*/ 101 w 101"/>
                <a:gd name="T1" fmla="*/ 60 h 60"/>
                <a:gd name="T2" fmla="*/ 0 w 101"/>
                <a:gd name="T3" fmla="*/ 4 h 60"/>
                <a:gd name="T4" fmla="*/ 0 w 101"/>
                <a:gd name="T5" fmla="*/ 0 h 60"/>
                <a:gd name="T6" fmla="*/ 101 w 101"/>
                <a:gd name="T7" fmla="*/ 56 h 60"/>
                <a:gd name="T8" fmla="*/ 101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101" y="6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01" y="56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56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220">
              <a:extLst>
                <a:ext uri="{FF2B5EF4-FFF2-40B4-BE49-F238E27FC236}">
                  <a16:creationId xmlns:a16="http://schemas.microsoft.com/office/drawing/2014/main" id="{01C94F50-FED4-4FC4-9335-C37B56B8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3573"/>
              <a:ext cx="96" cy="57"/>
            </a:xfrm>
            <a:custGeom>
              <a:avLst/>
              <a:gdLst>
                <a:gd name="T0" fmla="*/ 96 w 96"/>
                <a:gd name="T1" fmla="*/ 57 h 57"/>
                <a:gd name="T2" fmla="*/ 0 w 96"/>
                <a:gd name="T3" fmla="*/ 4 h 57"/>
                <a:gd name="T4" fmla="*/ 0 w 96"/>
                <a:gd name="T5" fmla="*/ 0 h 57"/>
                <a:gd name="T6" fmla="*/ 96 w 96"/>
                <a:gd name="T7" fmla="*/ 53 h 57"/>
                <a:gd name="T8" fmla="*/ 96 w 9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7">
                  <a:moveTo>
                    <a:pt x="96" y="57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96" y="53"/>
                  </a:lnTo>
                  <a:lnTo>
                    <a:pt x="96" y="57"/>
                  </a:lnTo>
                  <a:close/>
                </a:path>
              </a:pathLst>
            </a:custGeom>
            <a:solidFill>
              <a:srgbClr val="56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21">
              <a:extLst>
                <a:ext uri="{FF2B5EF4-FFF2-40B4-BE49-F238E27FC236}">
                  <a16:creationId xmlns:a16="http://schemas.microsoft.com/office/drawing/2014/main" id="{D58233D4-E4E5-437F-A555-4838D97A9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3601"/>
              <a:ext cx="92" cy="55"/>
            </a:xfrm>
            <a:custGeom>
              <a:avLst/>
              <a:gdLst>
                <a:gd name="T0" fmla="*/ 92 w 92"/>
                <a:gd name="T1" fmla="*/ 55 h 55"/>
                <a:gd name="T2" fmla="*/ 0 w 92"/>
                <a:gd name="T3" fmla="*/ 5 h 55"/>
                <a:gd name="T4" fmla="*/ 0 w 92"/>
                <a:gd name="T5" fmla="*/ 0 h 55"/>
                <a:gd name="T6" fmla="*/ 92 w 92"/>
                <a:gd name="T7" fmla="*/ 51 h 55"/>
                <a:gd name="T8" fmla="*/ 92 w 9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92" y="5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2" y="51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rgbClr val="56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222">
              <a:extLst>
                <a:ext uri="{FF2B5EF4-FFF2-40B4-BE49-F238E27FC236}">
                  <a16:creationId xmlns:a16="http://schemas.microsoft.com/office/drawing/2014/main" id="{70DF5B6C-388A-403E-96DD-DDBC8216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3279"/>
              <a:ext cx="229" cy="434"/>
            </a:xfrm>
            <a:custGeom>
              <a:avLst/>
              <a:gdLst>
                <a:gd name="T0" fmla="*/ 0 w 229"/>
                <a:gd name="T1" fmla="*/ 126 h 434"/>
                <a:gd name="T2" fmla="*/ 0 w 229"/>
                <a:gd name="T3" fmla="*/ 434 h 434"/>
                <a:gd name="T4" fmla="*/ 229 w 229"/>
                <a:gd name="T5" fmla="*/ 306 h 434"/>
                <a:gd name="T6" fmla="*/ 229 w 229"/>
                <a:gd name="T7" fmla="*/ 0 h 434"/>
                <a:gd name="T8" fmla="*/ 0 w 229"/>
                <a:gd name="T9" fmla="*/ 12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434">
                  <a:moveTo>
                    <a:pt x="0" y="126"/>
                  </a:moveTo>
                  <a:lnTo>
                    <a:pt x="0" y="434"/>
                  </a:lnTo>
                  <a:lnTo>
                    <a:pt x="229" y="306"/>
                  </a:lnTo>
                  <a:lnTo>
                    <a:pt x="229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5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223">
              <a:extLst>
                <a:ext uri="{FF2B5EF4-FFF2-40B4-BE49-F238E27FC236}">
                  <a16:creationId xmlns:a16="http://schemas.microsoft.com/office/drawing/2014/main" id="{8027958A-4F08-4AA0-905A-EB4CA3054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212"/>
              <a:ext cx="367" cy="193"/>
            </a:xfrm>
            <a:custGeom>
              <a:avLst/>
              <a:gdLst>
                <a:gd name="T0" fmla="*/ 138 w 367"/>
                <a:gd name="T1" fmla="*/ 193 h 193"/>
                <a:gd name="T2" fmla="*/ 0 w 367"/>
                <a:gd name="T3" fmla="*/ 118 h 193"/>
                <a:gd name="T4" fmla="*/ 229 w 367"/>
                <a:gd name="T5" fmla="*/ 0 h 193"/>
                <a:gd name="T6" fmla="*/ 367 w 367"/>
                <a:gd name="T7" fmla="*/ 67 h 193"/>
                <a:gd name="T8" fmla="*/ 138 w 367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93">
                  <a:moveTo>
                    <a:pt x="138" y="193"/>
                  </a:moveTo>
                  <a:lnTo>
                    <a:pt x="0" y="118"/>
                  </a:lnTo>
                  <a:lnTo>
                    <a:pt x="229" y="0"/>
                  </a:lnTo>
                  <a:lnTo>
                    <a:pt x="367" y="67"/>
                  </a:lnTo>
                  <a:lnTo>
                    <a:pt x="138" y="193"/>
                  </a:lnTo>
                  <a:close/>
                </a:path>
              </a:pathLst>
            </a:custGeom>
            <a:solidFill>
              <a:srgbClr val="A9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id="{D22D6122-FE2A-404F-A0C1-6DB45DAC9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3212"/>
              <a:ext cx="261" cy="67"/>
            </a:xfrm>
            <a:custGeom>
              <a:avLst/>
              <a:gdLst>
                <a:gd name="T0" fmla="*/ 140 w 261"/>
                <a:gd name="T1" fmla="*/ 36 h 67"/>
                <a:gd name="T2" fmla="*/ 84 w 261"/>
                <a:gd name="T3" fmla="*/ 39 h 67"/>
                <a:gd name="T4" fmla="*/ 0 w 261"/>
                <a:gd name="T5" fmla="*/ 63 h 67"/>
                <a:gd name="T6" fmla="*/ 123 w 261"/>
                <a:gd name="T7" fmla="*/ 0 h 67"/>
                <a:gd name="T8" fmla="*/ 261 w 261"/>
                <a:gd name="T9" fmla="*/ 67 h 67"/>
                <a:gd name="T10" fmla="*/ 140 w 261"/>
                <a:gd name="T11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67">
                  <a:moveTo>
                    <a:pt x="140" y="36"/>
                  </a:moveTo>
                  <a:lnTo>
                    <a:pt x="84" y="39"/>
                  </a:lnTo>
                  <a:lnTo>
                    <a:pt x="0" y="63"/>
                  </a:lnTo>
                  <a:lnTo>
                    <a:pt x="123" y="0"/>
                  </a:lnTo>
                  <a:lnTo>
                    <a:pt x="261" y="67"/>
                  </a:lnTo>
                  <a:lnTo>
                    <a:pt x="140" y="36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225">
              <a:extLst>
                <a:ext uri="{FF2B5EF4-FFF2-40B4-BE49-F238E27FC236}">
                  <a16:creationId xmlns:a16="http://schemas.microsoft.com/office/drawing/2014/main" id="{175D53D5-D13C-49EE-B1F3-9CCCC54B3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3455"/>
              <a:ext cx="138" cy="206"/>
            </a:xfrm>
            <a:custGeom>
              <a:avLst/>
              <a:gdLst>
                <a:gd name="T0" fmla="*/ 97 w 138"/>
                <a:gd name="T1" fmla="*/ 127 h 206"/>
                <a:gd name="T2" fmla="*/ 122 w 138"/>
                <a:gd name="T3" fmla="*/ 78 h 206"/>
                <a:gd name="T4" fmla="*/ 138 w 138"/>
                <a:gd name="T5" fmla="*/ 0 h 206"/>
                <a:gd name="T6" fmla="*/ 138 w 138"/>
                <a:gd name="T7" fmla="*/ 130 h 206"/>
                <a:gd name="T8" fmla="*/ 0 w 138"/>
                <a:gd name="T9" fmla="*/ 206 h 206"/>
                <a:gd name="T10" fmla="*/ 97 w 138"/>
                <a:gd name="T11" fmla="*/ 12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06">
                  <a:moveTo>
                    <a:pt x="97" y="127"/>
                  </a:moveTo>
                  <a:lnTo>
                    <a:pt x="122" y="78"/>
                  </a:lnTo>
                  <a:lnTo>
                    <a:pt x="138" y="0"/>
                  </a:lnTo>
                  <a:lnTo>
                    <a:pt x="138" y="130"/>
                  </a:lnTo>
                  <a:lnTo>
                    <a:pt x="0" y="206"/>
                  </a:lnTo>
                  <a:lnTo>
                    <a:pt x="97" y="127"/>
                  </a:lnTo>
                  <a:close/>
                </a:path>
              </a:pathLst>
            </a:custGeom>
            <a:solidFill>
              <a:srgbClr val="8C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226">
              <a:extLst>
                <a:ext uri="{FF2B5EF4-FFF2-40B4-BE49-F238E27FC236}">
                  <a16:creationId xmlns:a16="http://schemas.microsoft.com/office/drawing/2014/main" id="{21DE7BAD-915E-4515-BF37-B4E325659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3341"/>
              <a:ext cx="117" cy="218"/>
            </a:xfrm>
            <a:custGeom>
              <a:avLst/>
              <a:gdLst>
                <a:gd name="T0" fmla="*/ 23 w 117"/>
                <a:gd name="T1" fmla="*/ 97 h 218"/>
                <a:gd name="T2" fmla="*/ 55 w 117"/>
                <a:gd name="T3" fmla="*/ 53 h 218"/>
                <a:gd name="T4" fmla="*/ 117 w 117"/>
                <a:gd name="T5" fmla="*/ 0 h 218"/>
                <a:gd name="T6" fmla="*/ 0 w 117"/>
                <a:gd name="T7" fmla="*/ 64 h 218"/>
                <a:gd name="T8" fmla="*/ 0 w 117"/>
                <a:gd name="T9" fmla="*/ 218 h 218"/>
                <a:gd name="T10" fmla="*/ 23 w 117"/>
                <a:gd name="T11" fmla="*/ 9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218">
                  <a:moveTo>
                    <a:pt x="23" y="97"/>
                  </a:moveTo>
                  <a:lnTo>
                    <a:pt x="55" y="53"/>
                  </a:lnTo>
                  <a:lnTo>
                    <a:pt x="117" y="0"/>
                  </a:lnTo>
                  <a:lnTo>
                    <a:pt x="0" y="64"/>
                  </a:lnTo>
                  <a:lnTo>
                    <a:pt x="0" y="218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9F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227">
              <a:extLst>
                <a:ext uri="{FF2B5EF4-FFF2-40B4-BE49-F238E27FC236}">
                  <a16:creationId xmlns:a16="http://schemas.microsoft.com/office/drawing/2014/main" id="{CC481F90-BC4C-47EB-BE19-2A04992B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3338"/>
              <a:ext cx="240" cy="67"/>
            </a:xfrm>
            <a:custGeom>
              <a:avLst/>
              <a:gdLst>
                <a:gd name="T0" fmla="*/ 141 w 240"/>
                <a:gd name="T1" fmla="*/ 33 h 67"/>
                <a:gd name="T2" fmla="*/ 84 w 240"/>
                <a:gd name="T3" fmla="*/ 29 h 67"/>
                <a:gd name="T4" fmla="*/ 0 w 240"/>
                <a:gd name="T5" fmla="*/ 0 h 67"/>
                <a:gd name="T6" fmla="*/ 123 w 240"/>
                <a:gd name="T7" fmla="*/ 67 h 67"/>
                <a:gd name="T8" fmla="*/ 240 w 240"/>
                <a:gd name="T9" fmla="*/ 3 h 67"/>
                <a:gd name="T10" fmla="*/ 141 w 240"/>
                <a:gd name="T11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67">
                  <a:moveTo>
                    <a:pt x="141" y="33"/>
                  </a:moveTo>
                  <a:lnTo>
                    <a:pt x="84" y="29"/>
                  </a:lnTo>
                  <a:lnTo>
                    <a:pt x="0" y="0"/>
                  </a:lnTo>
                  <a:lnTo>
                    <a:pt x="123" y="67"/>
                  </a:lnTo>
                  <a:lnTo>
                    <a:pt x="240" y="3"/>
                  </a:lnTo>
                  <a:lnTo>
                    <a:pt x="141" y="33"/>
                  </a:lnTo>
                  <a:close/>
                </a:path>
              </a:pathLst>
            </a:custGeom>
            <a:solidFill>
              <a:srgbClr val="B6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228">
              <a:extLst>
                <a:ext uri="{FF2B5EF4-FFF2-40B4-BE49-F238E27FC236}">
                  <a16:creationId xmlns:a16="http://schemas.microsoft.com/office/drawing/2014/main" id="{2A36358A-0B5B-4E98-90A3-10A6FF227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55"/>
              <a:ext cx="259" cy="249"/>
            </a:xfrm>
            <a:custGeom>
              <a:avLst/>
              <a:gdLst>
                <a:gd name="T0" fmla="*/ 0 w 259"/>
                <a:gd name="T1" fmla="*/ 0 h 249"/>
                <a:gd name="T2" fmla="*/ 0 w 259"/>
                <a:gd name="T3" fmla="*/ 198 h 249"/>
                <a:gd name="T4" fmla="*/ 1 w 259"/>
                <a:gd name="T5" fmla="*/ 203 h 249"/>
                <a:gd name="T6" fmla="*/ 3 w 259"/>
                <a:gd name="T7" fmla="*/ 208 h 249"/>
                <a:gd name="T8" fmla="*/ 7 w 259"/>
                <a:gd name="T9" fmla="*/ 214 h 249"/>
                <a:gd name="T10" fmla="*/ 11 w 259"/>
                <a:gd name="T11" fmla="*/ 218 h 249"/>
                <a:gd name="T12" fmla="*/ 17 w 259"/>
                <a:gd name="T13" fmla="*/ 222 h 249"/>
                <a:gd name="T14" fmla="*/ 22 w 259"/>
                <a:gd name="T15" fmla="*/ 226 h 249"/>
                <a:gd name="T16" fmla="*/ 30 w 259"/>
                <a:gd name="T17" fmla="*/ 230 h 249"/>
                <a:gd name="T18" fmla="*/ 39 w 259"/>
                <a:gd name="T19" fmla="*/ 234 h 249"/>
                <a:gd name="T20" fmla="*/ 48 w 259"/>
                <a:gd name="T21" fmla="*/ 238 h 249"/>
                <a:gd name="T22" fmla="*/ 57 w 259"/>
                <a:gd name="T23" fmla="*/ 240 h 249"/>
                <a:gd name="T24" fmla="*/ 69 w 259"/>
                <a:gd name="T25" fmla="*/ 243 h 249"/>
                <a:gd name="T26" fmla="*/ 80 w 259"/>
                <a:gd name="T27" fmla="*/ 245 h 249"/>
                <a:gd name="T28" fmla="*/ 92 w 259"/>
                <a:gd name="T29" fmla="*/ 246 h 249"/>
                <a:gd name="T30" fmla="*/ 104 w 259"/>
                <a:gd name="T31" fmla="*/ 248 h 249"/>
                <a:gd name="T32" fmla="*/ 117 w 259"/>
                <a:gd name="T33" fmla="*/ 248 h 249"/>
                <a:gd name="T34" fmla="*/ 129 w 259"/>
                <a:gd name="T35" fmla="*/ 249 h 249"/>
                <a:gd name="T36" fmla="*/ 143 w 259"/>
                <a:gd name="T37" fmla="*/ 248 h 249"/>
                <a:gd name="T38" fmla="*/ 156 w 259"/>
                <a:gd name="T39" fmla="*/ 248 h 249"/>
                <a:gd name="T40" fmla="*/ 168 w 259"/>
                <a:gd name="T41" fmla="*/ 246 h 249"/>
                <a:gd name="T42" fmla="*/ 180 w 259"/>
                <a:gd name="T43" fmla="*/ 245 h 249"/>
                <a:gd name="T44" fmla="*/ 191 w 259"/>
                <a:gd name="T45" fmla="*/ 243 h 249"/>
                <a:gd name="T46" fmla="*/ 202 w 259"/>
                <a:gd name="T47" fmla="*/ 240 h 249"/>
                <a:gd name="T48" fmla="*/ 212 w 259"/>
                <a:gd name="T49" fmla="*/ 238 h 249"/>
                <a:gd name="T50" fmla="*/ 221 w 259"/>
                <a:gd name="T51" fmla="*/ 234 h 249"/>
                <a:gd name="T52" fmla="*/ 230 w 259"/>
                <a:gd name="T53" fmla="*/ 230 h 249"/>
                <a:gd name="T54" fmla="*/ 236 w 259"/>
                <a:gd name="T55" fmla="*/ 226 h 249"/>
                <a:gd name="T56" fmla="*/ 243 w 259"/>
                <a:gd name="T57" fmla="*/ 222 h 249"/>
                <a:gd name="T58" fmla="*/ 249 w 259"/>
                <a:gd name="T59" fmla="*/ 218 h 249"/>
                <a:gd name="T60" fmla="*/ 253 w 259"/>
                <a:gd name="T61" fmla="*/ 214 h 249"/>
                <a:gd name="T62" fmla="*/ 256 w 259"/>
                <a:gd name="T63" fmla="*/ 208 h 249"/>
                <a:gd name="T64" fmla="*/ 259 w 259"/>
                <a:gd name="T65" fmla="*/ 203 h 249"/>
                <a:gd name="T66" fmla="*/ 259 w 259"/>
                <a:gd name="T67" fmla="*/ 201 h 249"/>
                <a:gd name="T68" fmla="*/ 259 w 259"/>
                <a:gd name="T69" fmla="*/ 198 h 249"/>
                <a:gd name="T70" fmla="*/ 259 w 259"/>
                <a:gd name="T71" fmla="*/ 0 h 249"/>
                <a:gd name="T72" fmla="*/ 0 w 259"/>
                <a:gd name="T7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9" h="249">
                  <a:moveTo>
                    <a:pt x="0" y="0"/>
                  </a:moveTo>
                  <a:lnTo>
                    <a:pt x="0" y="198"/>
                  </a:lnTo>
                  <a:lnTo>
                    <a:pt x="1" y="203"/>
                  </a:lnTo>
                  <a:lnTo>
                    <a:pt x="3" y="208"/>
                  </a:lnTo>
                  <a:lnTo>
                    <a:pt x="7" y="214"/>
                  </a:lnTo>
                  <a:lnTo>
                    <a:pt x="11" y="218"/>
                  </a:lnTo>
                  <a:lnTo>
                    <a:pt x="17" y="222"/>
                  </a:lnTo>
                  <a:lnTo>
                    <a:pt x="22" y="226"/>
                  </a:lnTo>
                  <a:lnTo>
                    <a:pt x="30" y="230"/>
                  </a:lnTo>
                  <a:lnTo>
                    <a:pt x="39" y="234"/>
                  </a:lnTo>
                  <a:lnTo>
                    <a:pt x="48" y="238"/>
                  </a:lnTo>
                  <a:lnTo>
                    <a:pt x="57" y="240"/>
                  </a:lnTo>
                  <a:lnTo>
                    <a:pt x="69" y="243"/>
                  </a:lnTo>
                  <a:lnTo>
                    <a:pt x="80" y="245"/>
                  </a:lnTo>
                  <a:lnTo>
                    <a:pt x="92" y="246"/>
                  </a:lnTo>
                  <a:lnTo>
                    <a:pt x="104" y="248"/>
                  </a:lnTo>
                  <a:lnTo>
                    <a:pt x="117" y="248"/>
                  </a:lnTo>
                  <a:lnTo>
                    <a:pt x="129" y="249"/>
                  </a:lnTo>
                  <a:lnTo>
                    <a:pt x="143" y="248"/>
                  </a:lnTo>
                  <a:lnTo>
                    <a:pt x="156" y="248"/>
                  </a:lnTo>
                  <a:lnTo>
                    <a:pt x="168" y="246"/>
                  </a:lnTo>
                  <a:lnTo>
                    <a:pt x="180" y="245"/>
                  </a:lnTo>
                  <a:lnTo>
                    <a:pt x="191" y="243"/>
                  </a:lnTo>
                  <a:lnTo>
                    <a:pt x="202" y="240"/>
                  </a:lnTo>
                  <a:lnTo>
                    <a:pt x="212" y="238"/>
                  </a:lnTo>
                  <a:lnTo>
                    <a:pt x="221" y="234"/>
                  </a:lnTo>
                  <a:lnTo>
                    <a:pt x="230" y="230"/>
                  </a:lnTo>
                  <a:lnTo>
                    <a:pt x="236" y="226"/>
                  </a:lnTo>
                  <a:lnTo>
                    <a:pt x="243" y="222"/>
                  </a:lnTo>
                  <a:lnTo>
                    <a:pt x="249" y="218"/>
                  </a:lnTo>
                  <a:lnTo>
                    <a:pt x="253" y="214"/>
                  </a:lnTo>
                  <a:lnTo>
                    <a:pt x="256" y="208"/>
                  </a:lnTo>
                  <a:lnTo>
                    <a:pt x="259" y="203"/>
                  </a:lnTo>
                  <a:lnTo>
                    <a:pt x="259" y="201"/>
                  </a:lnTo>
                  <a:lnTo>
                    <a:pt x="259" y="198"/>
                  </a:lnTo>
                  <a:lnTo>
                    <a:pt x="2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229">
              <a:extLst>
                <a:ext uri="{FF2B5EF4-FFF2-40B4-BE49-F238E27FC236}">
                  <a16:creationId xmlns:a16="http://schemas.microsoft.com/office/drawing/2014/main" id="{FA295759-A452-4833-98FB-82350DD6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08"/>
              <a:ext cx="259" cy="97"/>
            </a:xfrm>
            <a:custGeom>
              <a:avLst/>
              <a:gdLst>
                <a:gd name="T0" fmla="*/ 259 w 259"/>
                <a:gd name="T1" fmla="*/ 51 h 97"/>
                <a:gd name="T2" fmla="*/ 253 w 259"/>
                <a:gd name="T3" fmla="*/ 61 h 97"/>
                <a:gd name="T4" fmla="*/ 243 w 259"/>
                <a:gd name="T5" fmla="*/ 70 h 97"/>
                <a:gd name="T6" fmla="*/ 230 w 259"/>
                <a:gd name="T7" fmla="*/ 78 h 97"/>
                <a:gd name="T8" fmla="*/ 212 w 259"/>
                <a:gd name="T9" fmla="*/ 86 h 97"/>
                <a:gd name="T10" fmla="*/ 191 w 259"/>
                <a:gd name="T11" fmla="*/ 91 h 97"/>
                <a:gd name="T12" fmla="*/ 168 w 259"/>
                <a:gd name="T13" fmla="*/ 94 h 97"/>
                <a:gd name="T14" fmla="*/ 143 w 259"/>
                <a:gd name="T15" fmla="*/ 96 h 97"/>
                <a:gd name="T16" fmla="*/ 116 w 259"/>
                <a:gd name="T17" fmla="*/ 96 h 97"/>
                <a:gd name="T18" fmla="*/ 92 w 259"/>
                <a:gd name="T19" fmla="*/ 94 h 97"/>
                <a:gd name="T20" fmla="*/ 69 w 259"/>
                <a:gd name="T21" fmla="*/ 91 h 97"/>
                <a:gd name="T22" fmla="*/ 48 w 259"/>
                <a:gd name="T23" fmla="*/ 86 h 97"/>
                <a:gd name="T24" fmla="*/ 30 w 259"/>
                <a:gd name="T25" fmla="*/ 78 h 97"/>
                <a:gd name="T26" fmla="*/ 17 w 259"/>
                <a:gd name="T27" fmla="*/ 70 h 97"/>
                <a:gd name="T28" fmla="*/ 7 w 259"/>
                <a:gd name="T29" fmla="*/ 61 h 97"/>
                <a:gd name="T30" fmla="*/ 1 w 259"/>
                <a:gd name="T31" fmla="*/ 51 h 97"/>
                <a:gd name="T32" fmla="*/ 0 w 259"/>
                <a:gd name="T33" fmla="*/ 46 h 97"/>
                <a:gd name="T34" fmla="*/ 3 w 259"/>
                <a:gd name="T35" fmla="*/ 37 h 97"/>
                <a:gd name="T36" fmla="*/ 11 w 259"/>
                <a:gd name="T37" fmla="*/ 28 h 97"/>
                <a:gd name="T38" fmla="*/ 22 w 259"/>
                <a:gd name="T39" fmla="*/ 21 h 97"/>
                <a:gd name="T40" fmla="*/ 39 w 259"/>
                <a:gd name="T41" fmla="*/ 13 h 97"/>
                <a:gd name="T42" fmla="*/ 57 w 259"/>
                <a:gd name="T43" fmla="*/ 8 h 97"/>
                <a:gd name="T44" fmla="*/ 80 w 259"/>
                <a:gd name="T45" fmla="*/ 3 h 97"/>
                <a:gd name="T46" fmla="*/ 104 w 259"/>
                <a:gd name="T47" fmla="*/ 1 h 97"/>
                <a:gd name="T48" fmla="*/ 129 w 259"/>
                <a:gd name="T49" fmla="*/ 0 h 97"/>
                <a:gd name="T50" fmla="*/ 156 w 259"/>
                <a:gd name="T51" fmla="*/ 1 h 97"/>
                <a:gd name="T52" fmla="*/ 180 w 259"/>
                <a:gd name="T53" fmla="*/ 3 h 97"/>
                <a:gd name="T54" fmla="*/ 202 w 259"/>
                <a:gd name="T55" fmla="*/ 8 h 97"/>
                <a:gd name="T56" fmla="*/ 221 w 259"/>
                <a:gd name="T57" fmla="*/ 14 h 97"/>
                <a:gd name="T58" fmla="*/ 236 w 259"/>
                <a:gd name="T59" fmla="*/ 22 h 97"/>
                <a:gd name="T60" fmla="*/ 249 w 259"/>
                <a:gd name="T61" fmla="*/ 29 h 97"/>
                <a:gd name="T62" fmla="*/ 256 w 259"/>
                <a:gd name="T63" fmla="*/ 37 h 97"/>
                <a:gd name="T64" fmla="*/ 259 w 259"/>
                <a:gd name="T65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9" h="97">
                  <a:moveTo>
                    <a:pt x="259" y="46"/>
                  </a:moveTo>
                  <a:lnTo>
                    <a:pt x="259" y="51"/>
                  </a:lnTo>
                  <a:lnTo>
                    <a:pt x="256" y="56"/>
                  </a:lnTo>
                  <a:lnTo>
                    <a:pt x="253" y="61"/>
                  </a:lnTo>
                  <a:lnTo>
                    <a:pt x="249" y="66"/>
                  </a:lnTo>
                  <a:lnTo>
                    <a:pt x="243" y="70"/>
                  </a:lnTo>
                  <a:lnTo>
                    <a:pt x="236" y="74"/>
                  </a:lnTo>
                  <a:lnTo>
                    <a:pt x="230" y="78"/>
                  </a:lnTo>
                  <a:lnTo>
                    <a:pt x="221" y="81"/>
                  </a:lnTo>
                  <a:lnTo>
                    <a:pt x="212" y="86"/>
                  </a:lnTo>
                  <a:lnTo>
                    <a:pt x="202" y="88"/>
                  </a:lnTo>
                  <a:lnTo>
                    <a:pt x="191" y="91"/>
                  </a:lnTo>
                  <a:lnTo>
                    <a:pt x="180" y="93"/>
                  </a:lnTo>
                  <a:lnTo>
                    <a:pt x="168" y="94"/>
                  </a:lnTo>
                  <a:lnTo>
                    <a:pt x="156" y="96"/>
                  </a:lnTo>
                  <a:lnTo>
                    <a:pt x="143" y="96"/>
                  </a:lnTo>
                  <a:lnTo>
                    <a:pt x="129" y="97"/>
                  </a:lnTo>
                  <a:lnTo>
                    <a:pt x="116" y="96"/>
                  </a:lnTo>
                  <a:lnTo>
                    <a:pt x="104" y="96"/>
                  </a:lnTo>
                  <a:lnTo>
                    <a:pt x="92" y="94"/>
                  </a:lnTo>
                  <a:lnTo>
                    <a:pt x="80" y="93"/>
                  </a:lnTo>
                  <a:lnTo>
                    <a:pt x="69" y="91"/>
                  </a:lnTo>
                  <a:lnTo>
                    <a:pt x="57" y="88"/>
                  </a:lnTo>
                  <a:lnTo>
                    <a:pt x="48" y="86"/>
                  </a:lnTo>
                  <a:lnTo>
                    <a:pt x="39" y="81"/>
                  </a:lnTo>
                  <a:lnTo>
                    <a:pt x="30" y="78"/>
                  </a:lnTo>
                  <a:lnTo>
                    <a:pt x="22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7"/>
                  </a:lnTo>
                  <a:lnTo>
                    <a:pt x="7" y="32"/>
                  </a:lnTo>
                  <a:lnTo>
                    <a:pt x="11" y="28"/>
                  </a:lnTo>
                  <a:lnTo>
                    <a:pt x="17" y="25"/>
                  </a:lnTo>
                  <a:lnTo>
                    <a:pt x="22" y="21"/>
                  </a:lnTo>
                  <a:lnTo>
                    <a:pt x="30" y="16"/>
                  </a:lnTo>
                  <a:lnTo>
                    <a:pt x="39" y="13"/>
                  </a:lnTo>
                  <a:lnTo>
                    <a:pt x="48" y="10"/>
                  </a:lnTo>
                  <a:lnTo>
                    <a:pt x="57" y="8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29" y="0"/>
                  </a:lnTo>
                  <a:lnTo>
                    <a:pt x="143" y="0"/>
                  </a:lnTo>
                  <a:lnTo>
                    <a:pt x="156" y="1"/>
                  </a:lnTo>
                  <a:lnTo>
                    <a:pt x="168" y="2"/>
                  </a:lnTo>
                  <a:lnTo>
                    <a:pt x="180" y="3"/>
                  </a:lnTo>
                  <a:lnTo>
                    <a:pt x="191" y="6"/>
                  </a:lnTo>
                  <a:lnTo>
                    <a:pt x="202" y="8"/>
                  </a:lnTo>
                  <a:lnTo>
                    <a:pt x="212" y="11"/>
                  </a:lnTo>
                  <a:lnTo>
                    <a:pt x="221" y="14"/>
                  </a:lnTo>
                  <a:lnTo>
                    <a:pt x="230" y="17"/>
                  </a:lnTo>
                  <a:lnTo>
                    <a:pt x="236" y="22"/>
                  </a:lnTo>
                  <a:lnTo>
                    <a:pt x="243" y="25"/>
                  </a:lnTo>
                  <a:lnTo>
                    <a:pt x="249" y="29"/>
                  </a:lnTo>
                  <a:lnTo>
                    <a:pt x="253" y="33"/>
                  </a:lnTo>
                  <a:lnTo>
                    <a:pt x="256" y="37"/>
                  </a:lnTo>
                  <a:lnTo>
                    <a:pt x="259" y="41"/>
                  </a:lnTo>
                  <a:lnTo>
                    <a:pt x="259" y="44"/>
                  </a:lnTo>
                  <a:lnTo>
                    <a:pt x="259" y="46"/>
                  </a:lnTo>
                  <a:close/>
                </a:path>
              </a:pathLst>
            </a:custGeom>
            <a:solidFill>
              <a:srgbClr val="BE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230">
              <a:extLst>
                <a:ext uri="{FF2B5EF4-FFF2-40B4-BE49-F238E27FC236}">
                  <a16:creationId xmlns:a16="http://schemas.microsoft.com/office/drawing/2014/main" id="{B2E5F57C-7D66-4918-9830-0152C7464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562"/>
              <a:ext cx="14" cy="114"/>
            </a:xfrm>
            <a:custGeom>
              <a:avLst/>
              <a:gdLst>
                <a:gd name="T0" fmla="*/ 0 w 14"/>
                <a:gd name="T1" fmla="*/ 0 h 114"/>
                <a:gd name="T2" fmla="*/ 0 w 14"/>
                <a:gd name="T3" fmla="*/ 91 h 114"/>
                <a:gd name="T4" fmla="*/ 1 w 14"/>
                <a:gd name="T5" fmla="*/ 96 h 114"/>
                <a:gd name="T6" fmla="*/ 2 w 14"/>
                <a:gd name="T7" fmla="*/ 99 h 114"/>
                <a:gd name="T8" fmla="*/ 4 w 14"/>
                <a:gd name="T9" fmla="*/ 103 h 114"/>
                <a:gd name="T10" fmla="*/ 9 w 14"/>
                <a:gd name="T11" fmla="*/ 108 h 114"/>
                <a:gd name="T12" fmla="*/ 14 w 14"/>
                <a:gd name="T13" fmla="*/ 114 h 114"/>
                <a:gd name="T14" fmla="*/ 14 w 14"/>
                <a:gd name="T15" fmla="*/ 23 h 114"/>
                <a:gd name="T16" fmla="*/ 11 w 14"/>
                <a:gd name="T17" fmla="*/ 20 h 114"/>
                <a:gd name="T18" fmla="*/ 9 w 14"/>
                <a:gd name="T19" fmla="*/ 18 h 114"/>
                <a:gd name="T20" fmla="*/ 7 w 14"/>
                <a:gd name="T21" fmla="*/ 14 h 114"/>
                <a:gd name="T22" fmla="*/ 4 w 14"/>
                <a:gd name="T23" fmla="*/ 11 h 114"/>
                <a:gd name="T24" fmla="*/ 2 w 14"/>
                <a:gd name="T25" fmla="*/ 8 h 114"/>
                <a:gd name="T26" fmla="*/ 1 w 14"/>
                <a:gd name="T27" fmla="*/ 6 h 114"/>
                <a:gd name="T28" fmla="*/ 0 w 14"/>
                <a:gd name="T2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4">
                  <a:moveTo>
                    <a:pt x="0" y="0"/>
                  </a:moveTo>
                  <a:lnTo>
                    <a:pt x="0" y="91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3"/>
                  </a:lnTo>
                  <a:lnTo>
                    <a:pt x="9" y="108"/>
                  </a:lnTo>
                  <a:lnTo>
                    <a:pt x="14" y="114"/>
                  </a:lnTo>
                  <a:lnTo>
                    <a:pt x="14" y="23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4" y="11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231">
              <a:extLst>
                <a:ext uri="{FF2B5EF4-FFF2-40B4-BE49-F238E27FC236}">
                  <a16:creationId xmlns:a16="http://schemas.microsoft.com/office/drawing/2014/main" id="{514E08E4-E7EC-49ED-A606-7C3CA743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54"/>
              <a:ext cx="14" cy="125"/>
            </a:xfrm>
            <a:custGeom>
              <a:avLst/>
              <a:gdLst>
                <a:gd name="T0" fmla="*/ 14 w 14"/>
                <a:gd name="T1" fmla="*/ 125 h 125"/>
                <a:gd name="T2" fmla="*/ 14 w 14"/>
                <a:gd name="T3" fmla="*/ 23 h 125"/>
                <a:gd name="T4" fmla="*/ 11 w 14"/>
                <a:gd name="T5" fmla="*/ 21 h 125"/>
                <a:gd name="T6" fmla="*/ 9 w 14"/>
                <a:gd name="T7" fmla="*/ 18 h 125"/>
                <a:gd name="T8" fmla="*/ 7 w 14"/>
                <a:gd name="T9" fmla="*/ 14 h 125"/>
                <a:gd name="T10" fmla="*/ 4 w 14"/>
                <a:gd name="T11" fmla="*/ 12 h 125"/>
                <a:gd name="T12" fmla="*/ 2 w 14"/>
                <a:gd name="T13" fmla="*/ 9 h 125"/>
                <a:gd name="T14" fmla="*/ 1 w 14"/>
                <a:gd name="T15" fmla="*/ 6 h 125"/>
                <a:gd name="T16" fmla="*/ 0 w 14"/>
                <a:gd name="T17" fmla="*/ 0 h 125"/>
                <a:gd name="T18" fmla="*/ 0 w 14"/>
                <a:gd name="T19" fmla="*/ 102 h 125"/>
                <a:gd name="T20" fmla="*/ 1 w 14"/>
                <a:gd name="T21" fmla="*/ 105 h 125"/>
                <a:gd name="T22" fmla="*/ 1 w 14"/>
                <a:gd name="T23" fmla="*/ 107 h 125"/>
                <a:gd name="T24" fmla="*/ 2 w 14"/>
                <a:gd name="T25" fmla="*/ 110 h 125"/>
                <a:gd name="T26" fmla="*/ 6 w 14"/>
                <a:gd name="T27" fmla="*/ 115 h 125"/>
                <a:gd name="T28" fmla="*/ 9 w 14"/>
                <a:gd name="T29" fmla="*/ 119 h 125"/>
                <a:gd name="T30" fmla="*/ 14 w 14"/>
                <a:gd name="T3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5">
                  <a:moveTo>
                    <a:pt x="14" y="125"/>
                  </a:moveTo>
                  <a:lnTo>
                    <a:pt x="14" y="23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" y="105"/>
                  </a:lnTo>
                  <a:lnTo>
                    <a:pt x="1" y="107"/>
                  </a:lnTo>
                  <a:lnTo>
                    <a:pt x="2" y="110"/>
                  </a:lnTo>
                  <a:lnTo>
                    <a:pt x="6" y="115"/>
                  </a:lnTo>
                  <a:lnTo>
                    <a:pt x="9" y="119"/>
                  </a:lnTo>
                  <a:lnTo>
                    <a:pt x="14" y="125"/>
                  </a:lnTo>
                  <a:close/>
                </a:path>
              </a:pathLst>
            </a:custGeom>
            <a:solidFill>
              <a:srgbClr val="CBD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232">
              <a:extLst>
                <a:ext uri="{FF2B5EF4-FFF2-40B4-BE49-F238E27FC236}">
                  <a16:creationId xmlns:a16="http://schemas.microsoft.com/office/drawing/2014/main" id="{1314CB42-4E42-412D-B72F-C6B3DB2FE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3483"/>
              <a:ext cx="16" cy="108"/>
            </a:xfrm>
            <a:custGeom>
              <a:avLst/>
              <a:gdLst>
                <a:gd name="T0" fmla="*/ 16 w 16"/>
                <a:gd name="T1" fmla="*/ 7 h 108"/>
                <a:gd name="T2" fmla="*/ 8 w 16"/>
                <a:gd name="T3" fmla="*/ 4 h 108"/>
                <a:gd name="T4" fmla="*/ 0 w 16"/>
                <a:gd name="T5" fmla="*/ 0 h 108"/>
                <a:gd name="T6" fmla="*/ 0 w 16"/>
                <a:gd name="T7" fmla="*/ 102 h 108"/>
                <a:gd name="T8" fmla="*/ 8 w 16"/>
                <a:gd name="T9" fmla="*/ 105 h 108"/>
                <a:gd name="T10" fmla="*/ 16 w 16"/>
                <a:gd name="T11" fmla="*/ 108 h 108"/>
                <a:gd name="T12" fmla="*/ 16 w 16"/>
                <a:gd name="T13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8">
                  <a:moveTo>
                    <a:pt x="16" y="7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8" y="105"/>
                  </a:lnTo>
                  <a:lnTo>
                    <a:pt x="16" y="108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B1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233">
              <a:extLst>
                <a:ext uri="{FF2B5EF4-FFF2-40B4-BE49-F238E27FC236}">
                  <a16:creationId xmlns:a16="http://schemas.microsoft.com/office/drawing/2014/main" id="{BDAF1126-8558-4875-8FDD-2C7DD49A5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3454"/>
              <a:ext cx="27" cy="229"/>
            </a:xfrm>
            <a:custGeom>
              <a:avLst/>
              <a:gdLst>
                <a:gd name="T0" fmla="*/ 0 w 27"/>
                <a:gd name="T1" fmla="*/ 31 h 229"/>
                <a:gd name="T2" fmla="*/ 0 w 27"/>
                <a:gd name="T3" fmla="*/ 229 h 229"/>
                <a:gd name="T4" fmla="*/ 7 w 27"/>
                <a:gd name="T5" fmla="*/ 226 h 229"/>
                <a:gd name="T6" fmla="*/ 11 w 27"/>
                <a:gd name="T7" fmla="*/ 223 h 229"/>
                <a:gd name="T8" fmla="*/ 17 w 27"/>
                <a:gd name="T9" fmla="*/ 219 h 229"/>
                <a:gd name="T10" fmla="*/ 20 w 27"/>
                <a:gd name="T11" fmla="*/ 215 h 229"/>
                <a:gd name="T12" fmla="*/ 23 w 27"/>
                <a:gd name="T13" fmla="*/ 212 h 229"/>
                <a:gd name="T14" fmla="*/ 25 w 27"/>
                <a:gd name="T15" fmla="*/ 207 h 229"/>
                <a:gd name="T16" fmla="*/ 27 w 27"/>
                <a:gd name="T17" fmla="*/ 203 h 229"/>
                <a:gd name="T18" fmla="*/ 27 w 27"/>
                <a:gd name="T19" fmla="*/ 199 h 229"/>
                <a:gd name="T20" fmla="*/ 27 w 27"/>
                <a:gd name="T21" fmla="*/ 0 h 229"/>
                <a:gd name="T22" fmla="*/ 27 w 27"/>
                <a:gd name="T23" fmla="*/ 4 h 229"/>
                <a:gd name="T24" fmla="*/ 25 w 27"/>
                <a:gd name="T25" fmla="*/ 8 h 229"/>
                <a:gd name="T26" fmla="*/ 23 w 27"/>
                <a:gd name="T27" fmla="*/ 12 h 229"/>
                <a:gd name="T28" fmla="*/ 20 w 27"/>
                <a:gd name="T29" fmla="*/ 16 h 229"/>
                <a:gd name="T30" fmla="*/ 17 w 27"/>
                <a:gd name="T31" fmla="*/ 21 h 229"/>
                <a:gd name="T32" fmla="*/ 11 w 27"/>
                <a:gd name="T33" fmla="*/ 24 h 229"/>
                <a:gd name="T34" fmla="*/ 7 w 27"/>
                <a:gd name="T35" fmla="*/ 27 h 229"/>
                <a:gd name="T36" fmla="*/ 0 w 27"/>
                <a:gd name="T37" fmla="*/ 3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29">
                  <a:moveTo>
                    <a:pt x="0" y="31"/>
                  </a:moveTo>
                  <a:lnTo>
                    <a:pt x="0" y="229"/>
                  </a:lnTo>
                  <a:lnTo>
                    <a:pt x="7" y="226"/>
                  </a:lnTo>
                  <a:lnTo>
                    <a:pt x="11" y="223"/>
                  </a:lnTo>
                  <a:lnTo>
                    <a:pt x="17" y="219"/>
                  </a:lnTo>
                  <a:lnTo>
                    <a:pt x="20" y="215"/>
                  </a:lnTo>
                  <a:lnTo>
                    <a:pt x="23" y="212"/>
                  </a:lnTo>
                  <a:lnTo>
                    <a:pt x="25" y="207"/>
                  </a:lnTo>
                  <a:lnTo>
                    <a:pt x="27" y="203"/>
                  </a:lnTo>
                  <a:lnTo>
                    <a:pt x="27" y="199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1" y="24"/>
                  </a:lnTo>
                  <a:lnTo>
                    <a:pt x="7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C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234">
              <a:extLst>
                <a:ext uri="{FF2B5EF4-FFF2-40B4-BE49-F238E27FC236}">
                  <a16:creationId xmlns:a16="http://schemas.microsoft.com/office/drawing/2014/main" id="{368C23C6-2206-4D36-B260-F41D2DA1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568"/>
              <a:ext cx="181" cy="174"/>
            </a:xfrm>
            <a:custGeom>
              <a:avLst/>
              <a:gdLst>
                <a:gd name="T0" fmla="*/ 0 w 181"/>
                <a:gd name="T1" fmla="*/ 0 h 174"/>
                <a:gd name="T2" fmla="*/ 0 w 181"/>
                <a:gd name="T3" fmla="*/ 138 h 174"/>
                <a:gd name="T4" fmla="*/ 0 w 181"/>
                <a:gd name="T5" fmla="*/ 143 h 174"/>
                <a:gd name="T6" fmla="*/ 2 w 181"/>
                <a:gd name="T7" fmla="*/ 146 h 174"/>
                <a:gd name="T8" fmla="*/ 5 w 181"/>
                <a:gd name="T9" fmla="*/ 150 h 174"/>
                <a:gd name="T10" fmla="*/ 7 w 181"/>
                <a:gd name="T11" fmla="*/ 153 h 174"/>
                <a:gd name="T12" fmla="*/ 11 w 181"/>
                <a:gd name="T13" fmla="*/ 156 h 174"/>
                <a:gd name="T14" fmla="*/ 16 w 181"/>
                <a:gd name="T15" fmla="*/ 158 h 174"/>
                <a:gd name="T16" fmla="*/ 21 w 181"/>
                <a:gd name="T17" fmla="*/ 162 h 174"/>
                <a:gd name="T18" fmla="*/ 27 w 181"/>
                <a:gd name="T19" fmla="*/ 164 h 174"/>
                <a:gd name="T20" fmla="*/ 40 w 181"/>
                <a:gd name="T21" fmla="*/ 169 h 174"/>
                <a:gd name="T22" fmla="*/ 55 w 181"/>
                <a:gd name="T23" fmla="*/ 172 h 174"/>
                <a:gd name="T24" fmla="*/ 72 w 181"/>
                <a:gd name="T25" fmla="*/ 174 h 174"/>
                <a:gd name="T26" fmla="*/ 81 w 181"/>
                <a:gd name="T27" fmla="*/ 174 h 174"/>
                <a:gd name="T28" fmla="*/ 91 w 181"/>
                <a:gd name="T29" fmla="*/ 174 h 174"/>
                <a:gd name="T30" fmla="*/ 100 w 181"/>
                <a:gd name="T31" fmla="*/ 174 h 174"/>
                <a:gd name="T32" fmla="*/ 108 w 181"/>
                <a:gd name="T33" fmla="*/ 174 h 174"/>
                <a:gd name="T34" fmla="*/ 117 w 181"/>
                <a:gd name="T35" fmla="*/ 173 h 174"/>
                <a:gd name="T36" fmla="*/ 126 w 181"/>
                <a:gd name="T37" fmla="*/ 172 h 174"/>
                <a:gd name="T38" fmla="*/ 134 w 181"/>
                <a:gd name="T39" fmla="*/ 170 h 174"/>
                <a:gd name="T40" fmla="*/ 142 w 181"/>
                <a:gd name="T41" fmla="*/ 169 h 174"/>
                <a:gd name="T42" fmla="*/ 148 w 181"/>
                <a:gd name="T43" fmla="*/ 167 h 174"/>
                <a:gd name="T44" fmla="*/ 155 w 181"/>
                <a:gd name="T45" fmla="*/ 164 h 174"/>
                <a:gd name="T46" fmla="*/ 160 w 181"/>
                <a:gd name="T47" fmla="*/ 162 h 174"/>
                <a:gd name="T48" fmla="*/ 166 w 181"/>
                <a:gd name="T49" fmla="*/ 158 h 174"/>
                <a:gd name="T50" fmla="*/ 170 w 181"/>
                <a:gd name="T51" fmla="*/ 156 h 174"/>
                <a:gd name="T52" fmla="*/ 174 w 181"/>
                <a:gd name="T53" fmla="*/ 153 h 174"/>
                <a:gd name="T54" fmla="*/ 177 w 181"/>
                <a:gd name="T55" fmla="*/ 150 h 174"/>
                <a:gd name="T56" fmla="*/ 179 w 181"/>
                <a:gd name="T57" fmla="*/ 146 h 174"/>
                <a:gd name="T58" fmla="*/ 180 w 181"/>
                <a:gd name="T59" fmla="*/ 143 h 174"/>
                <a:gd name="T60" fmla="*/ 181 w 181"/>
                <a:gd name="T61" fmla="*/ 138 h 174"/>
                <a:gd name="T62" fmla="*/ 181 w 181"/>
                <a:gd name="T63" fmla="*/ 0 h 174"/>
                <a:gd name="T64" fmla="*/ 0 w 181"/>
                <a:gd name="T6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1" h="174">
                  <a:moveTo>
                    <a:pt x="0" y="0"/>
                  </a:moveTo>
                  <a:lnTo>
                    <a:pt x="0" y="138"/>
                  </a:lnTo>
                  <a:lnTo>
                    <a:pt x="0" y="143"/>
                  </a:lnTo>
                  <a:lnTo>
                    <a:pt x="2" y="146"/>
                  </a:lnTo>
                  <a:lnTo>
                    <a:pt x="5" y="150"/>
                  </a:lnTo>
                  <a:lnTo>
                    <a:pt x="7" y="153"/>
                  </a:lnTo>
                  <a:lnTo>
                    <a:pt x="11" y="156"/>
                  </a:lnTo>
                  <a:lnTo>
                    <a:pt x="16" y="158"/>
                  </a:lnTo>
                  <a:lnTo>
                    <a:pt x="21" y="162"/>
                  </a:lnTo>
                  <a:lnTo>
                    <a:pt x="27" y="164"/>
                  </a:lnTo>
                  <a:lnTo>
                    <a:pt x="40" y="169"/>
                  </a:lnTo>
                  <a:lnTo>
                    <a:pt x="55" y="172"/>
                  </a:lnTo>
                  <a:lnTo>
                    <a:pt x="72" y="174"/>
                  </a:lnTo>
                  <a:lnTo>
                    <a:pt x="81" y="174"/>
                  </a:lnTo>
                  <a:lnTo>
                    <a:pt x="91" y="174"/>
                  </a:lnTo>
                  <a:lnTo>
                    <a:pt x="100" y="174"/>
                  </a:lnTo>
                  <a:lnTo>
                    <a:pt x="108" y="174"/>
                  </a:lnTo>
                  <a:lnTo>
                    <a:pt x="117" y="173"/>
                  </a:lnTo>
                  <a:lnTo>
                    <a:pt x="126" y="172"/>
                  </a:lnTo>
                  <a:lnTo>
                    <a:pt x="134" y="170"/>
                  </a:lnTo>
                  <a:lnTo>
                    <a:pt x="142" y="169"/>
                  </a:lnTo>
                  <a:lnTo>
                    <a:pt x="148" y="167"/>
                  </a:lnTo>
                  <a:lnTo>
                    <a:pt x="155" y="164"/>
                  </a:lnTo>
                  <a:lnTo>
                    <a:pt x="160" y="162"/>
                  </a:lnTo>
                  <a:lnTo>
                    <a:pt x="166" y="158"/>
                  </a:lnTo>
                  <a:lnTo>
                    <a:pt x="170" y="156"/>
                  </a:lnTo>
                  <a:lnTo>
                    <a:pt x="174" y="153"/>
                  </a:lnTo>
                  <a:lnTo>
                    <a:pt x="177" y="150"/>
                  </a:lnTo>
                  <a:lnTo>
                    <a:pt x="179" y="146"/>
                  </a:lnTo>
                  <a:lnTo>
                    <a:pt x="180" y="143"/>
                  </a:lnTo>
                  <a:lnTo>
                    <a:pt x="181" y="138"/>
                  </a:lnTo>
                  <a:lnTo>
                    <a:pt x="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235">
              <a:extLst>
                <a:ext uri="{FF2B5EF4-FFF2-40B4-BE49-F238E27FC236}">
                  <a16:creationId xmlns:a16="http://schemas.microsoft.com/office/drawing/2014/main" id="{1506BA77-D864-4317-A331-E62B05888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534"/>
              <a:ext cx="181" cy="69"/>
            </a:xfrm>
            <a:custGeom>
              <a:avLst/>
              <a:gdLst>
                <a:gd name="T0" fmla="*/ 181 w 181"/>
                <a:gd name="T1" fmla="*/ 33 h 69"/>
                <a:gd name="T2" fmla="*/ 180 w 181"/>
                <a:gd name="T3" fmla="*/ 37 h 69"/>
                <a:gd name="T4" fmla="*/ 179 w 181"/>
                <a:gd name="T5" fmla="*/ 40 h 69"/>
                <a:gd name="T6" fmla="*/ 177 w 181"/>
                <a:gd name="T7" fmla="*/ 45 h 69"/>
                <a:gd name="T8" fmla="*/ 174 w 181"/>
                <a:gd name="T9" fmla="*/ 48 h 69"/>
                <a:gd name="T10" fmla="*/ 170 w 181"/>
                <a:gd name="T11" fmla="*/ 51 h 69"/>
                <a:gd name="T12" fmla="*/ 166 w 181"/>
                <a:gd name="T13" fmla="*/ 53 h 69"/>
                <a:gd name="T14" fmla="*/ 160 w 181"/>
                <a:gd name="T15" fmla="*/ 56 h 69"/>
                <a:gd name="T16" fmla="*/ 155 w 181"/>
                <a:gd name="T17" fmla="*/ 58 h 69"/>
                <a:gd name="T18" fmla="*/ 142 w 181"/>
                <a:gd name="T19" fmla="*/ 63 h 69"/>
                <a:gd name="T20" fmla="*/ 126 w 181"/>
                <a:gd name="T21" fmla="*/ 67 h 69"/>
                <a:gd name="T22" fmla="*/ 108 w 181"/>
                <a:gd name="T23" fmla="*/ 69 h 69"/>
                <a:gd name="T24" fmla="*/ 100 w 181"/>
                <a:gd name="T25" fmla="*/ 69 h 69"/>
                <a:gd name="T26" fmla="*/ 91 w 181"/>
                <a:gd name="T27" fmla="*/ 69 h 69"/>
                <a:gd name="T28" fmla="*/ 81 w 181"/>
                <a:gd name="T29" fmla="*/ 69 h 69"/>
                <a:gd name="T30" fmla="*/ 72 w 181"/>
                <a:gd name="T31" fmla="*/ 69 h 69"/>
                <a:gd name="T32" fmla="*/ 63 w 181"/>
                <a:gd name="T33" fmla="*/ 68 h 69"/>
                <a:gd name="T34" fmla="*/ 55 w 181"/>
                <a:gd name="T35" fmla="*/ 67 h 69"/>
                <a:gd name="T36" fmla="*/ 48 w 181"/>
                <a:gd name="T37" fmla="*/ 64 h 69"/>
                <a:gd name="T38" fmla="*/ 40 w 181"/>
                <a:gd name="T39" fmla="*/ 63 h 69"/>
                <a:gd name="T40" fmla="*/ 33 w 181"/>
                <a:gd name="T41" fmla="*/ 61 h 69"/>
                <a:gd name="T42" fmla="*/ 27 w 181"/>
                <a:gd name="T43" fmla="*/ 58 h 69"/>
                <a:gd name="T44" fmla="*/ 21 w 181"/>
                <a:gd name="T45" fmla="*/ 56 h 69"/>
                <a:gd name="T46" fmla="*/ 16 w 181"/>
                <a:gd name="T47" fmla="*/ 53 h 69"/>
                <a:gd name="T48" fmla="*/ 11 w 181"/>
                <a:gd name="T49" fmla="*/ 51 h 69"/>
                <a:gd name="T50" fmla="*/ 7 w 181"/>
                <a:gd name="T51" fmla="*/ 48 h 69"/>
                <a:gd name="T52" fmla="*/ 5 w 181"/>
                <a:gd name="T53" fmla="*/ 45 h 69"/>
                <a:gd name="T54" fmla="*/ 2 w 181"/>
                <a:gd name="T55" fmla="*/ 40 h 69"/>
                <a:gd name="T56" fmla="*/ 0 w 181"/>
                <a:gd name="T57" fmla="*/ 37 h 69"/>
                <a:gd name="T58" fmla="*/ 0 w 181"/>
                <a:gd name="T59" fmla="*/ 33 h 69"/>
                <a:gd name="T60" fmla="*/ 0 w 181"/>
                <a:gd name="T61" fmla="*/ 30 h 69"/>
                <a:gd name="T62" fmla="*/ 2 w 181"/>
                <a:gd name="T63" fmla="*/ 27 h 69"/>
                <a:gd name="T64" fmla="*/ 5 w 181"/>
                <a:gd name="T65" fmla="*/ 25 h 69"/>
                <a:gd name="T66" fmla="*/ 7 w 181"/>
                <a:gd name="T67" fmla="*/ 21 h 69"/>
                <a:gd name="T68" fmla="*/ 11 w 181"/>
                <a:gd name="T69" fmla="*/ 18 h 69"/>
                <a:gd name="T70" fmla="*/ 16 w 181"/>
                <a:gd name="T71" fmla="*/ 15 h 69"/>
                <a:gd name="T72" fmla="*/ 21 w 181"/>
                <a:gd name="T73" fmla="*/ 13 h 69"/>
                <a:gd name="T74" fmla="*/ 27 w 181"/>
                <a:gd name="T75" fmla="*/ 11 h 69"/>
                <a:gd name="T76" fmla="*/ 40 w 181"/>
                <a:gd name="T77" fmla="*/ 7 h 69"/>
                <a:gd name="T78" fmla="*/ 48 w 181"/>
                <a:gd name="T79" fmla="*/ 5 h 69"/>
                <a:gd name="T80" fmla="*/ 55 w 181"/>
                <a:gd name="T81" fmla="*/ 4 h 69"/>
                <a:gd name="T82" fmla="*/ 72 w 181"/>
                <a:gd name="T83" fmla="*/ 2 h 69"/>
                <a:gd name="T84" fmla="*/ 81 w 181"/>
                <a:gd name="T85" fmla="*/ 0 h 69"/>
                <a:gd name="T86" fmla="*/ 91 w 181"/>
                <a:gd name="T87" fmla="*/ 0 h 69"/>
                <a:gd name="T88" fmla="*/ 100 w 181"/>
                <a:gd name="T89" fmla="*/ 0 h 69"/>
                <a:gd name="T90" fmla="*/ 108 w 181"/>
                <a:gd name="T91" fmla="*/ 2 h 69"/>
                <a:gd name="T92" fmla="*/ 126 w 181"/>
                <a:gd name="T93" fmla="*/ 4 h 69"/>
                <a:gd name="T94" fmla="*/ 134 w 181"/>
                <a:gd name="T95" fmla="*/ 5 h 69"/>
                <a:gd name="T96" fmla="*/ 142 w 181"/>
                <a:gd name="T97" fmla="*/ 7 h 69"/>
                <a:gd name="T98" fmla="*/ 148 w 181"/>
                <a:gd name="T99" fmla="*/ 9 h 69"/>
                <a:gd name="T100" fmla="*/ 155 w 181"/>
                <a:gd name="T101" fmla="*/ 11 h 69"/>
                <a:gd name="T102" fmla="*/ 160 w 181"/>
                <a:gd name="T103" fmla="*/ 13 h 69"/>
                <a:gd name="T104" fmla="*/ 166 w 181"/>
                <a:gd name="T105" fmla="*/ 16 h 69"/>
                <a:gd name="T106" fmla="*/ 170 w 181"/>
                <a:gd name="T107" fmla="*/ 18 h 69"/>
                <a:gd name="T108" fmla="*/ 174 w 181"/>
                <a:gd name="T109" fmla="*/ 21 h 69"/>
                <a:gd name="T110" fmla="*/ 177 w 181"/>
                <a:gd name="T111" fmla="*/ 25 h 69"/>
                <a:gd name="T112" fmla="*/ 179 w 181"/>
                <a:gd name="T113" fmla="*/ 28 h 69"/>
                <a:gd name="T114" fmla="*/ 180 w 181"/>
                <a:gd name="T115" fmla="*/ 31 h 69"/>
                <a:gd name="T116" fmla="*/ 181 w 181"/>
                <a:gd name="T117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69">
                  <a:moveTo>
                    <a:pt x="181" y="33"/>
                  </a:moveTo>
                  <a:lnTo>
                    <a:pt x="180" y="37"/>
                  </a:lnTo>
                  <a:lnTo>
                    <a:pt x="179" y="40"/>
                  </a:lnTo>
                  <a:lnTo>
                    <a:pt x="177" y="45"/>
                  </a:lnTo>
                  <a:lnTo>
                    <a:pt x="174" y="48"/>
                  </a:lnTo>
                  <a:lnTo>
                    <a:pt x="170" y="51"/>
                  </a:lnTo>
                  <a:lnTo>
                    <a:pt x="166" y="53"/>
                  </a:lnTo>
                  <a:lnTo>
                    <a:pt x="160" y="56"/>
                  </a:lnTo>
                  <a:lnTo>
                    <a:pt x="155" y="58"/>
                  </a:lnTo>
                  <a:lnTo>
                    <a:pt x="142" y="63"/>
                  </a:lnTo>
                  <a:lnTo>
                    <a:pt x="126" y="67"/>
                  </a:lnTo>
                  <a:lnTo>
                    <a:pt x="108" y="69"/>
                  </a:lnTo>
                  <a:lnTo>
                    <a:pt x="100" y="69"/>
                  </a:lnTo>
                  <a:lnTo>
                    <a:pt x="91" y="69"/>
                  </a:lnTo>
                  <a:lnTo>
                    <a:pt x="81" y="69"/>
                  </a:lnTo>
                  <a:lnTo>
                    <a:pt x="72" y="69"/>
                  </a:lnTo>
                  <a:lnTo>
                    <a:pt x="63" y="68"/>
                  </a:lnTo>
                  <a:lnTo>
                    <a:pt x="55" y="67"/>
                  </a:lnTo>
                  <a:lnTo>
                    <a:pt x="48" y="64"/>
                  </a:lnTo>
                  <a:lnTo>
                    <a:pt x="40" y="63"/>
                  </a:lnTo>
                  <a:lnTo>
                    <a:pt x="33" y="61"/>
                  </a:lnTo>
                  <a:lnTo>
                    <a:pt x="27" y="58"/>
                  </a:lnTo>
                  <a:lnTo>
                    <a:pt x="21" y="56"/>
                  </a:lnTo>
                  <a:lnTo>
                    <a:pt x="16" y="53"/>
                  </a:lnTo>
                  <a:lnTo>
                    <a:pt x="11" y="51"/>
                  </a:lnTo>
                  <a:lnTo>
                    <a:pt x="7" y="48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7" y="21"/>
                  </a:lnTo>
                  <a:lnTo>
                    <a:pt x="11" y="18"/>
                  </a:lnTo>
                  <a:lnTo>
                    <a:pt x="16" y="15"/>
                  </a:lnTo>
                  <a:lnTo>
                    <a:pt x="21" y="13"/>
                  </a:lnTo>
                  <a:lnTo>
                    <a:pt x="27" y="11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5" y="4"/>
                  </a:lnTo>
                  <a:lnTo>
                    <a:pt x="72" y="2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2"/>
                  </a:lnTo>
                  <a:lnTo>
                    <a:pt x="126" y="4"/>
                  </a:lnTo>
                  <a:lnTo>
                    <a:pt x="134" y="5"/>
                  </a:lnTo>
                  <a:lnTo>
                    <a:pt x="142" y="7"/>
                  </a:lnTo>
                  <a:lnTo>
                    <a:pt x="148" y="9"/>
                  </a:lnTo>
                  <a:lnTo>
                    <a:pt x="155" y="11"/>
                  </a:lnTo>
                  <a:lnTo>
                    <a:pt x="160" y="13"/>
                  </a:lnTo>
                  <a:lnTo>
                    <a:pt x="166" y="16"/>
                  </a:lnTo>
                  <a:lnTo>
                    <a:pt x="170" y="18"/>
                  </a:lnTo>
                  <a:lnTo>
                    <a:pt x="174" y="21"/>
                  </a:lnTo>
                  <a:lnTo>
                    <a:pt x="177" y="25"/>
                  </a:lnTo>
                  <a:lnTo>
                    <a:pt x="179" y="28"/>
                  </a:lnTo>
                  <a:lnTo>
                    <a:pt x="180" y="31"/>
                  </a:lnTo>
                  <a:lnTo>
                    <a:pt x="181" y="33"/>
                  </a:lnTo>
                  <a:close/>
                </a:path>
              </a:pathLst>
            </a:custGeom>
            <a:solidFill>
              <a:srgbClr val="84A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236">
              <a:extLst>
                <a:ext uri="{FF2B5EF4-FFF2-40B4-BE49-F238E27FC236}">
                  <a16:creationId xmlns:a16="http://schemas.microsoft.com/office/drawing/2014/main" id="{FF783C2D-ABA8-4D03-B21D-622C74C0D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642"/>
              <a:ext cx="10" cy="80"/>
            </a:xfrm>
            <a:custGeom>
              <a:avLst/>
              <a:gdLst>
                <a:gd name="T0" fmla="*/ 0 w 10"/>
                <a:gd name="T1" fmla="*/ 0 h 80"/>
                <a:gd name="T2" fmla="*/ 0 w 10"/>
                <a:gd name="T3" fmla="*/ 64 h 80"/>
                <a:gd name="T4" fmla="*/ 0 w 10"/>
                <a:gd name="T5" fmla="*/ 69 h 80"/>
                <a:gd name="T6" fmla="*/ 2 w 10"/>
                <a:gd name="T7" fmla="*/ 73 h 80"/>
                <a:gd name="T8" fmla="*/ 6 w 10"/>
                <a:gd name="T9" fmla="*/ 77 h 80"/>
                <a:gd name="T10" fmla="*/ 10 w 10"/>
                <a:gd name="T11" fmla="*/ 80 h 80"/>
                <a:gd name="T12" fmla="*/ 10 w 10"/>
                <a:gd name="T13" fmla="*/ 17 h 80"/>
                <a:gd name="T14" fmla="*/ 6 w 10"/>
                <a:gd name="T15" fmla="*/ 13 h 80"/>
                <a:gd name="T16" fmla="*/ 2 w 10"/>
                <a:gd name="T17" fmla="*/ 9 h 80"/>
                <a:gd name="T18" fmla="*/ 0 w 10"/>
                <a:gd name="T19" fmla="*/ 5 h 80"/>
                <a:gd name="T20" fmla="*/ 0 w 10"/>
                <a:gd name="T21" fmla="*/ 3 h 80"/>
                <a:gd name="T22" fmla="*/ 0 w 10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80">
                  <a:moveTo>
                    <a:pt x="0" y="0"/>
                  </a:moveTo>
                  <a:lnTo>
                    <a:pt x="0" y="64"/>
                  </a:lnTo>
                  <a:lnTo>
                    <a:pt x="0" y="69"/>
                  </a:lnTo>
                  <a:lnTo>
                    <a:pt x="2" y="73"/>
                  </a:lnTo>
                  <a:lnTo>
                    <a:pt x="6" y="77"/>
                  </a:lnTo>
                  <a:lnTo>
                    <a:pt x="10" y="80"/>
                  </a:lnTo>
                  <a:lnTo>
                    <a:pt x="10" y="17"/>
                  </a:lnTo>
                  <a:lnTo>
                    <a:pt x="6" y="13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237">
              <a:extLst>
                <a:ext uri="{FF2B5EF4-FFF2-40B4-BE49-F238E27FC236}">
                  <a16:creationId xmlns:a16="http://schemas.microsoft.com/office/drawing/2014/main" id="{B709F120-5C70-4365-B3BD-BF9DAE428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567"/>
              <a:ext cx="10" cy="155"/>
            </a:xfrm>
            <a:custGeom>
              <a:avLst/>
              <a:gdLst>
                <a:gd name="T0" fmla="*/ 0 w 10"/>
                <a:gd name="T1" fmla="*/ 0 h 155"/>
                <a:gd name="T2" fmla="*/ 0 w 10"/>
                <a:gd name="T3" fmla="*/ 139 h 155"/>
                <a:gd name="T4" fmla="*/ 0 w 10"/>
                <a:gd name="T5" fmla="*/ 144 h 155"/>
                <a:gd name="T6" fmla="*/ 2 w 10"/>
                <a:gd name="T7" fmla="*/ 148 h 155"/>
                <a:gd name="T8" fmla="*/ 6 w 10"/>
                <a:gd name="T9" fmla="*/ 152 h 155"/>
                <a:gd name="T10" fmla="*/ 10 w 10"/>
                <a:gd name="T11" fmla="*/ 155 h 155"/>
                <a:gd name="T12" fmla="*/ 10 w 10"/>
                <a:gd name="T13" fmla="*/ 17 h 155"/>
                <a:gd name="T14" fmla="*/ 6 w 10"/>
                <a:gd name="T15" fmla="*/ 13 h 155"/>
                <a:gd name="T16" fmla="*/ 2 w 10"/>
                <a:gd name="T17" fmla="*/ 9 h 155"/>
                <a:gd name="T18" fmla="*/ 0 w 10"/>
                <a:gd name="T19" fmla="*/ 5 h 155"/>
                <a:gd name="T20" fmla="*/ 0 w 10"/>
                <a:gd name="T21" fmla="*/ 3 h 155"/>
                <a:gd name="T22" fmla="*/ 0 w 10"/>
                <a:gd name="T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55">
                  <a:moveTo>
                    <a:pt x="0" y="0"/>
                  </a:moveTo>
                  <a:lnTo>
                    <a:pt x="0" y="139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6" y="152"/>
                  </a:lnTo>
                  <a:lnTo>
                    <a:pt x="10" y="155"/>
                  </a:lnTo>
                  <a:lnTo>
                    <a:pt x="10" y="17"/>
                  </a:lnTo>
                  <a:lnTo>
                    <a:pt x="6" y="13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238">
              <a:extLst>
                <a:ext uri="{FF2B5EF4-FFF2-40B4-BE49-F238E27FC236}">
                  <a16:creationId xmlns:a16="http://schemas.microsoft.com/office/drawing/2014/main" id="{C8558DBB-41A4-4952-9FF4-AD52B72F8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3588"/>
              <a:ext cx="11" cy="144"/>
            </a:xfrm>
            <a:custGeom>
              <a:avLst/>
              <a:gdLst>
                <a:gd name="T0" fmla="*/ 0 w 11"/>
                <a:gd name="T1" fmla="*/ 0 h 144"/>
                <a:gd name="T2" fmla="*/ 0 w 11"/>
                <a:gd name="T3" fmla="*/ 139 h 144"/>
                <a:gd name="T4" fmla="*/ 11 w 11"/>
                <a:gd name="T5" fmla="*/ 144 h 144"/>
                <a:gd name="T6" fmla="*/ 11 w 11"/>
                <a:gd name="T7" fmla="*/ 5 h 144"/>
                <a:gd name="T8" fmla="*/ 0 w 11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4">
                  <a:moveTo>
                    <a:pt x="0" y="0"/>
                  </a:moveTo>
                  <a:lnTo>
                    <a:pt x="0" y="139"/>
                  </a:lnTo>
                  <a:lnTo>
                    <a:pt x="11" y="144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239">
              <a:extLst>
                <a:ext uri="{FF2B5EF4-FFF2-40B4-BE49-F238E27FC236}">
                  <a16:creationId xmlns:a16="http://schemas.microsoft.com/office/drawing/2014/main" id="{DE496C82-908D-4115-B5C4-B8282C37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3567"/>
              <a:ext cx="18" cy="161"/>
            </a:xfrm>
            <a:custGeom>
              <a:avLst/>
              <a:gdLst>
                <a:gd name="T0" fmla="*/ 0 w 18"/>
                <a:gd name="T1" fmla="*/ 22 h 161"/>
                <a:gd name="T2" fmla="*/ 0 w 18"/>
                <a:gd name="T3" fmla="*/ 161 h 161"/>
                <a:gd name="T4" fmla="*/ 7 w 18"/>
                <a:gd name="T5" fmla="*/ 156 h 161"/>
                <a:gd name="T6" fmla="*/ 11 w 18"/>
                <a:gd name="T7" fmla="*/ 154 h 161"/>
                <a:gd name="T8" fmla="*/ 13 w 18"/>
                <a:gd name="T9" fmla="*/ 151 h 161"/>
                <a:gd name="T10" fmla="*/ 15 w 18"/>
                <a:gd name="T11" fmla="*/ 148 h 161"/>
                <a:gd name="T12" fmla="*/ 16 w 18"/>
                <a:gd name="T13" fmla="*/ 146 h 161"/>
                <a:gd name="T14" fmla="*/ 17 w 18"/>
                <a:gd name="T15" fmla="*/ 143 h 161"/>
                <a:gd name="T16" fmla="*/ 18 w 18"/>
                <a:gd name="T17" fmla="*/ 139 h 161"/>
                <a:gd name="T18" fmla="*/ 18 w 18"/>
                <a:gd name="T19" fmla="*/ 0 h 161"/>
                <a:gd name="T20" fmla="*/ 17 w 18"/>
                <a:gd name="T21" fmla="*/ 3 h 161"/>
                <a:gd name="T22" fmla="*/ 16 w 18"/>
                <a:gd name="T23" fmla="*/ 6 h 161"/>
                <a:gd name="T24" fmla="*/ 13 w 18"/>
                <a:gd name="T25" fmla="*/ 13 h 161"/>
                <a:gd name="T26" fmla="*/ 11 w 18"/>
                <a:gd name="T27" fmla="*/ 15 h 161"/>
                <a:gd name="T28" fmla="*/ 7 w 18"/>
                <a:gd name="T29" fmla="*/ 18 h 161"/>
                <a:gd name="T30" fmla="*/ 0 w 18"/>
                <a:gd name="T31" fmla="*/ 2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61">
                  <a:moveTo>
                    <a:pt x="0" y="22"/>
                  </a:moveTo>
                  <a:lnTo>
                    <a:pt x="0" y="161"/>
                  </a:lnTo>
                  <a:lnTo>
                    <a:pt x="7" y="156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15" y="148"/>
                  </a:lnTo>
                  <a:lnTo>
                    <a:pt x="16" y="146"/>
                  </a:lnTo>
                  <a:lnTo>
                    <a:pt x="17" y="143"/>
                  </a:lnTo>
                  <a:lnTo>
                    <a:pt x="18" y="139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216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240">
              <a:extLst>
                <a:ext uri="{FF2B5EF4-FFF2-40B4-BE49-F238E27FC236}">
                  <a16:creationId xmlns:a16="http://schemas.microsoft.com/office/drawing/2014/main" id="{FE54AD69-C80F-456B-8138-885404AC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641"/>
              <a:ext cx="126" cy="122"/>
            </a:xfrm>
            <a:custGeom>
              <a:avLst/>
              <a:gdLst>
                <a:gd name="T0" fmla="*/ 0 w 126"/>
                <a:gd name="T1" fmla="*/ 0 h 122"/>
                <a:gd name="T2" fmla="*/ 0 w 126"/>
                <a:gd name="T3" fmla="*/ 97 h 122"/>
                <a:gd name="T4" fmla="*/ 0 w 126"/>
                <a:gd name="T5" fmla="*/ 100 h 122"/>
                <a:gd name="T6" fmla="*/ 2 w 126"/>
                <a:gd name="T7" fmla="*/ 102 h 122"/>
                <a:gd name="T8" fmla="*/ 5 w 126"/>
                <a:gd name="T9" fmla="*/ 107 h 122"/>
                <a:gd name="T10" fmla="*/ 8 w 126"/>
                <a:gd name="T11" fmla="*/ 110 h 122"/>
                <a:gd name="T12" fmla="*/ 10 w 126"/>
                <a:gd name="T13" fmla="*/ 112 h 122"/>
                <a:gd name="T14" fmla="*/ 18 w 126"/>
                <a:gd name="T15" fmla="*/ 115 h 122"/>
                <a:gd name="T16" fmla="*/ 28 w 126"/>
                <a:gd name="T17" fmla="*/ 118 h 122"/>
                <a:gd name="T18" fmla="*/ 39 w 126"/>
                <a:gd name="T19" fmla="*/ 120 h 122"/>
                <a:gd name="T20" fmla="*/ 50 w 126"/>
                <a:gd name="T21" fmla="*/ 122 h 122"/>
                <a:gd name="T22" fmla="*/ 63 w 126"/>
                <a:gd name="T23" fmla="*/ 122 h 122"/>
                <a:gd name="T24" fmla="*/ 77 w 126"/>
                <a:gd name="T25" fmla="*/ 122 h 122"/>
                <a:gd name="T26" fmla="*/ 82 w 126"/>
                <a:gd name="T27" fmla="*/ 121 h 122"/>
                <a:gd name="T28" fmla="*/ 88 w 126"/>
                <a:gd name="T29" fmla="*/ 120 h 122"/>
                <a:gd name="T30" fmla="*/ 93 w 126"/>
                <a:gd name="T31" fmla="*/ 119 h 122"/>
                <a:gd name="T32" fmla="*/ 99 w 126"/>
                <a:gd name="T33" fmla="*/ 118 h 122"/>
                <a:gd name="T34" fmla="*/ 103 w 126"/>
                <a:gd name="T35" fmla="*/ 117 h 122"/>
                <a:gd name="T36" fmla="*/ 109 w 126"/>
                <a:gd name="T37" fmla="*/ 115 h 122"/>
                <a:gd name="T38" fmla="*/ 116 w 126"/>
                <a:gd name="T39" fmla="*/ 112 h 122"/>
                <a:gd name="T40" fmla="*/ 119 w 126"/>
                <a:gd name="T41" fmla="*/ 110 h 122"/>
                <a:gd name="T42" fmla="*/ 122 w 126"/>
                <a:gd name="T43" fmla="*/ 107 h 122"/>
                <a:gd name="T44" fmla="*/ 124 w 126"/>
                <a:gd name="T45" fmla="*/ 104 h 122"/>
                <a:gd name="T46" fmla="*/ 125 w 126"/>
                <a:gd name="T47" fmla="*/ 102 h 122"/>
                <a:gd name="T48" fmla="*/ 126 w 126"/>
                <a:gd name="T49" fmla="*/ 100 h 122"/>
                <a:gd name="T50" fmla="*/ 126 w 126"/>
                <a:gd name="T51" fmla="*/ 97 h 122"/>
                <a:gd name="T52" fmla="*/ 126 w 126"/>
                <a:gd name="T53" fmla="*/ 0 h 122"/>
                <a:gd name="T54" fmla="*/ 0 w 126"/>
                <a:gd name="T5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22">
                  <a:moveTo>
                    <a:pt x="0" y="0"/>
                  </a:move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07"/>
                  </a:lnTo>
                  <a:lnTo>
                    <a:pt x="8" y="110"/>
                  </a:lnTo>
                  <a:lnTo>
                    <a:pt x="10" y="112"/>
                  </a:lnTo>
                  <a:lnTo>
                    <a:pt x="18" y="115"/>
                  </a:lnTo>
                  <a:lnTo>
                    <a:pt x="28" y="118"/>
                  </a:lnTo>
                  <a:lnTo>
                    <a:pt x="39" y="120"/>
                  </a:lnTo>
                  <a:lnTo>
                    <a:pt x="50" y="122"/>
                  </a:lnTo>
                  <a:lnTo>
                    <a:pt x="63" y="122"/>
                  </a:lnTo>
                  <a:lnTo>
                    <a:pt x="77" y="122"/>
                  </a:lnTo>
                  <a:lnTo>
                    <a:pt x="82" y="121"/>
                  </a:lnTo>
                  <a:lnTo>
                    <a:pt x="88" y="120"/>
                  </a:lnTo>
                  <a:lnTo>
                    <a:pt x="93" y="119"/>
                  </a:lnTo>
                  <a:lnTo>
                    <a:pt x="99" y="118"/>
                  </a:lnTo>
                  <a:lnTo>
                    <a:pt x="103" y="117"/>
                  </a:lnTo>
                  <a:lnTo>
                    <a:pt x="109" y="115"/>
                  </a:lnTo>
                  <a:lnTo>
                    <a:pt x="116" y="112"/>
                  </a:lnTo>
                  <a:lnTo>
                    <a:pt x="119" y="110"/>
                  </a:lnTo>
                  <a:lnTo>
                    <a:pt x="122" y="107"/>
                  </a:lnTo>
                  <a:lnTo>
                    <a:pt x="124" y="104"/>
                  </a:lnTo>
                  <a:lnTo>
                    <a:pt x="125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241">
              <a:extLst>
                <a:ext uri="{FF2B5EF4-FFF2-40B4-BE49-F238E27FC236}">
                  <a16:creationId xmlns:a16="http://schemas.microsoft.com/office/drawing/2014/main" id="{81A2574D-33E5-4CAE-8BFF-B57E3CFA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617"/>
              <a:ext cx="126" cy="49"/>
            </a:xfrm>
            <a:custGeom>
              <a:avLst/>
              <a:gdLst>
                <a:gd name="T0" fmla="*/ 126 w 126"/>
                <a:gd name="T1" fmla="*/ 23 h 49"/>
                <a:gd name="T2" fmla="*/ 126 w 126"/>
                <a:gd name="T3" fmla="*/ 27 h 49"/>
                <a:gd name="T4" fmla="*/ 125 w 126"/>
                <a:gd name="T5" fmla="*/ 29 h 49"/>
                <a:gd name="T6" fmla="*/ 122 w 126"/>
                <a:gd name="T7" fmla="*/ 34 h 49"/>
                <a:gd name="T8" fmla="*/ 119 w 126"/>
                <a:gd name="T9" fmla="*/ 36 h 49"/>
                <a:gd name="T10" fmla="*/ 116 w 126"/>
                <a:gd name="T11" fmla="*/ 38 h 49"/>
                <a:gd name="T12" fmla="*/ 109 w 126"/>
                <a:gd name="T13" fmla="*/ 41 h 49"/>
                <a:gd name="T14" fmla="*/ 99 w 126"/>
                <a:gd name="T15" fmla="*/ 44 h 49"/>
                <a:gd name="T16" fmla="*/ 88 w 126"/>
                <a:gd name="T17" fmla="*/ 46 h 49"/>
                <a:gd name="T18" fmla="*/ 77 w 126"/>
                <a:gd name="T19" fmla="*/ 49 h 49"/>
                <a:gd name="T20" fmla="*/ 63 w 126"/>
                <a:gd name="T21" fmla="*/ 49 h 49"/>
                <a:gd name="T22" fmla="*/ 50 w 126"/>
                <a:gd name="T23" fmla="*/ 49 h 49"/>
                <a:gd name="T24" fmla="*/ 45 w 126"/>
                <a:gd name="T25" fmla="*/ 48 h 49"/>
                <a:gd name="T26" fmla="*/ 39 w 126"/>
                <a:gd name="T27" fmla="*/ 46 h 49"/>
                <a:gd name="T28" fmla="*/ 34 w 126"/>
                <a:gd name="T29" fmla="*/ 45 h 49"/>
                <a:gd name="T30" fmla="*/ 28 w 126"/>
                <a:gd name="T31" fmla="*/ 44 h 49"/>
                <a:gd name="T32" fmla="*/ 24 w 126"/>
                <a:gd name="T33" fmla="*/ 43 h 49"/>
                <a:gd name="T34" fmla="*/ 18 w 126"/>
                <a:gd name="T35" fmla="*/ 41 h 49"/>
                <a:gd name="T36" fmla="*/ 10 w 126"/>
                <a:gd name="T37" fmla="*/ 38 h 49"/>
                <a:gd name="T38" fmla="*/ 8 w 126"/>
                <a:gd name="T39" fmla="*/ 36 h 49"/>
                <a:gd name="T40" fmla="*/ 5 w 126"/>
                <a:gd name="T41" fmla="*/ 34 h 49"/>
                <a:gd name="T42" fmla="*/ 3 w 126"/>
                <a:gd name="T43" fmla="*/ 31 h 49"/>
                <a:gd name="T44" fmla="*/ 2 w 126"/>
                <a:gd name="T45" fmla="*/ 29 h 49"/>
                <a:gd name="T46" fmla="*/ 0 w 126"/>
                <a:gd name="T47" fmla="*/ 27 h 49"/>
                <a:gd name="T48" fmla="*/ 0 w 126"/>
                <a:gd name="T49" fmla="*/ 23 h 49"/>
                <a:gd name="T50" fmla="*/ 0 w 126"/>
                <a:gd name="T51" fmla="*/ 21 h 49"/>
                <a:gd name="T52" fmla="*/ 2 w 126"/>
                <a:gd name="T53" fmla="*/ 19 h 49"/>
                <a:gd name="T54" fmla="*/ 5 w 126"/>
                <a:gd name="T55" fmla="*/ 15 h 49"/>
                <a:gd name="T56" fmla="*/ 10 w 126"/>
                <a:gd name="T57" fmla="*/ 11 h 49"/>
                <a:gd name="T58" fmla="*/ 15 w 126"/>
                <a:gd name="T59" fmla="*/ 10 h 49"/>
                <a:gd name="T60" fmla="*/ 18 w 126"/>
                <a:gd name="T61" fmla="*/ 8 h 49"/>
                <a:gd name="T62" fmla="*/ 28 w 126"/>
                <a:gd name="T63" fmla="*/ 5 h 49"/>
                <a:gd name="T64" fmla="*/ 39 w 126"/>
                <a:gd name="T65" fmla="*/ 2 h 49"/>
                <a:gd name="T66" fmla="*/ 50 w 126"/>
                <a:gd name="T67" fmla="*/ 1 h 49"/>
                <a:gd name="T68" fmla="*/ 63 w 126"/>
                <a:gd name="T69" fmla="*/ 0 h 49"/>
                <a:gd name="T70" fmla="*/ 77 w 126"/>
                <a:gd name="T71" fmla="*/ 1 h 49"/>
                <a:gd name="T72" fmla="*/ 82 w 126"/>
                <a:gd name="T73" fmla="*/ 2 h 49"/>
                <a:gd name="T74" fmla="*/ 88 w 126"/>
                <a:gd name="T75" fmla="*/ 2 h 49"/>
                <a:gd name="T76" fmla="*/ 93 w 126"/>
                <a:gd name="T77" fmla="*/ 3 h 49"/>
                <a:gd name="T78" fmla="*/ 99 w 126"/>
                <a:gd name="T79" fmla="*/ 6 h 49"/>
                <a:gd name="T80" fmla="*/ 109 w 126"/>
                <a:gd name="T81" fmla="*/ 8 h 49"/>
                <a:gd name="T82" fmla="*/ 116 w 126"/>
                <a:gd name="T83" fmla="*/ 12 h 49"/>
                <a:gd name="T84" fmla="*/ 122 w 126"/>
                <a:gd name="T85" fmla="*/ 15 h 49"/>
                <a:gd name="T86" fmla="*/ 124 w 126"/>
                <a:gd name="T87" fmla="*/ 17 h 49"/>
                <a:gd name="T88" fmla="*/ 125 w 126"/>
                <a:gd name="T89" fmla="*/ 19 h 49"/>
                <a:gd name="T90" fmla="*/ 126 w 126"/>
                <a:gd name="T91" fmla="*/ 21 h 49"/>
                <a:gd name="T92" fmla="*/ 126 w 126"/>
                <a:gd name="T93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6" h="49">
                  <a:moveTo>
                    <a:pt x="126" y="23"/>
                  </a:moveTo>
                  <a:lnTo>
                    <a:pt x="126" y="27"/>
                  </a:lnTo>
                  <a:lnTo>
                    <a:pt x="125" y="29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6" y="38"/>
                  </a:lnTo>
                  <a:lnTo>
                    <a:pt x="109" y="41"/>
                  </a:lnTo>
                  <a:lnTo>
                    <a:pt x="99" y="44"/>
                  </a:lnTo>
                  <a:lnTo>
                    <a:pt x="88" y="46"/>
                  </a:lnTo>
                  <a:lnTo>
                    <a:pt x="77" y="49"/>
                  </a:lnTo>
                  <a:lnTo>
                    <a:pt x="63" y="49"/>
                  </a:lnTo>
                  <a:lnTo>
                    <a:pt x="50" y="49"/>
                  </a:lnTo>
                  <a:lnTo>
                    <a:pt x="45" y="48"/>
                  </a:lnTo>
                  <a:lnTo>
                    <a:pt x="39" y="46"/>
                  </a:lnTo>
                  <a:lnTo>
                    <a:pt x="34" y="45"/>
                  </a:lnTo>
                  <a:lnTo>
                    <a:pt x="28" y="44"/>
                  </a:lnTo>
                  <a:lnTo>
                    <a:pt x="24" y="43"/>
                  </a:lnTo>
                  <a:lnTo>
                    <a:pt x="18" y="41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5" y="34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10" y="11"/>
                  </a:lnTo>
                  <a:lnTo>
                    <a:pt x="15" y="10"/>
                  </a:lnTo>
                  <a:lnTo>
                    <a:pt x="18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1"/>
                  </a:lnTo>
                  <a:lnTo>
                    <a:pt x="63" y="0"/>
                  </a:lnTo>
                  <a:lnTo>
                    <a:pt x="77" y="1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3" y="3"/>
                  </a:lnTo>
                  <a:lnTo>
                    <a:pt x="99" y="6"/>
                  </a:lnTo>
                  <a:lnTo>
                    <a:pt x="109" y="8"/>
                  </a:lnTo>
                  <a:lnTo>
                    <a:pt x="116" y="12"/>
                  </a:lnTo>
                  <a:lnTo>
                    <a:pt x="122" y="15"/>
                  </a:lnTo>
                  <a:lnTo>
                    <a:pt x="124" y="17"/>
                  </a:lnTo>
                  <a:lnTo>
                    <a:pt x="125" y="19"/>
                  </a:lnTo>
                  <a:lnTo>
                    <a:pt x="126" y="21"/>
                  </a:lnTo>
                  <a:lnTo>
                    <a:pt x="126" y="23"/>
                  </a:lnTo>
                  <a:close/>
                </a:path>
              </a:pathLst>
            </a:custGeom>
            <a:solidFill>
              <a:srgbClr val="FFD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242">
              <a:extLst>
                <a:ext uri="{FF2B5EF4-FFF2-40B4-BE49-F238E27FC236}">
                  <a16:creationId xmlns:a16="http://schemas.microsoft.com/office/drawing/2014/main" id="{93F132AF-7F43-4945-A69F-787B07B3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694"/>
              <a:ext cx="7" cy="55"/>
            </a:xfrm>
            <a:custGeom>
              <a:avLst/>
              <a:gdLst>
                <a:gd name="T0" fmla="*/ 0 w 7"/>
                <a:gd name="T1" fmla="*/ 0 h 55"/>
                <a:gd name="T2" fmla="*/ 0 w 7"/>
                <a:gd name="T3" fmla="*/ 44 h 55"/>
                <a:gd name="T4" fmla="*/ 0 w 7"/>
                <a:gd name="T5" fmla="*/ 47 h 55"/>
                <a:gd name="T6" fmla="*/ 2 w 7"/>
                <a:gd name="T7" fmla="*/ 50 h 55"/>
                <a:gd name="T8" fmla="*/ 4 w 7"/>
                <a:gd name="T9" fmla="*/ 52 h 55"/>
                <a:gd name="T10" fmla="*/ 7 w 7"/>
                <a:gd name="T11" fmla="*/ 55 h 55"/>
                <a:gd name="T12" fmla="*/ 7 w 7"/>
                <a:gd name="T13" fmla="*/ 10 h 55"/>
                <a:gd name="T14" fmla="*/ 4 w 7"/>
                <a:gd name="T15" fmla="*/ 8 h 55"/>
                <a:gd name="T16" fmla="*/ 2 w 7"/>
                <a:gd name="T17" fmla="*/ 5 h 55"/>
                <a:gd name="T18" fmla="*/ 0 w 7"/>
                <a:gd name="T19" fmla="*/ 2 h 55"/>
                <a:gd name="T20" fmla="*/ 0 w 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5">
                  <a:moveTo>
                    <a:pt x="0" y="0"/>
                  </a:moveTo>
                  <a:lnTo>
                    <a:pt x="0" y="44"/>
                  </a:lnTo>
                  <a:lnTo>
                    <a:pt x="0" y="47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7" y="55"/>
                  </a:lnTo>
                  <a:lnTo>
                    <a:pt x="7" y="10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243">
              <a:extLst>
                <a:ext uri="{FF2B5EF4-FFF2-40B4-BE49-F238E27FC236}">
                  <a16:creationId xmlns:a16="http://schemas.microsoft.com/office/drawing/2014/main" id="{CBDF5A20-F8DA-4159-8719-3439C4624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640"/>
              <a:ext cx="7" cy="109"/>
            </a:xfrm>
            <a:custGeom>
              <a:avLst/>
              <a:gdLst>
                <a:gd name="T0" fmla="*/ 0 w 7"/>
                <a:gd name="T1" fmla="*/ 0 h 109"/>
                <a:gd name="T2" fmla="*/ 0 w 7"/>
                <a:gd name="T3" fmla="*/ 98 h 109"/>
                <a:gd name="T4" fmla="*/ 0 w 7"/>
                <a:gd name="T5" fmla="*/ 101 h 109"/>
                <a:gd name="T6" fmla="*/ 2 w 7"/>
                <a:gd name="T7" fmla="*/ 104 h 109"/>
                <a:gd name="T8" fmla="*/ 4 w 7"/>
                <a:gd name="T9" fmla="*/ 106 h 109"/>
                <a:gd name="T10" fmla="*/ 7 w 7"/>
                <a:gd name="T11" fmla="*/ 109 h 109"/>
                <a:gd name="T12" fmla="*/ 7 w 7"/>
                <a:gd name="T13" fmla="*/ 12 h 109"/>
                <a:gd name="T14" fmla="*/ 4 w 7"/>
                <a:gd name="T15" fmla="*/ 10 h 109"/>
                <a:gd name="T16" fmla="*/ 2 w 7"/>
                <a:gd name="T17" fmla="*/ 7 h 109"/>
                <a:gd name="T18" fmla="*/ 0 w 7"/>
                <a:gd name="T19" fmla="*/ 4 h 109"/>
                <a:gd name="T20" fmla="*/ 0 w 7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09">
                  <a:moveTo>
                    <a:pt x="0" y="0"/>
                  </a:moveTo>
                  <a:lnTo>
                    <a:pt x="0" y="98"/>
                  </a:lnTo>
                  <a:lnTo>
                    <a:pt x="0" y="101"/>
                  </a:lnTo>
                  <a:lnTo>
                    <a:pt x="2" y="104"/>
                  </a:lnTo>
                  <a:lnTo>
                    <a:pt x="4" y="106"/>
                  </a:lnTo>
                  <a:lnTo>
                    <a:pt x="7" y="109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244">
              <a:extLst>
                <a:ext uri="{FF2B5EF4-FFF2-40B4-BE49-F238E27FC236}">
                  <a16:creationId xmlns:a16="http://schemas.microsoft.com/office/drawing/2014/main" id="{4B160DE6-12FC-4030-8817-93B9F8B71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3655"/>
              <a:ext cx="8" cy="101"/>
            </a:xfrm>
            <a:custGeom>
              <a:avLst/>
              <a:gdLst>
                <a:gd name="T0" fmla="*/ 0 w 8"/>
                <a:gd name="T1" fmla="*/ 0 h 101"/>
                <a:gd name="T2" fmla="*/ 0 w 8"/>
                <a:gd name="T3" fmla="*/ 98 h 101"/>
                <a:gd name="T4" fmla="*/ 5 w 8"/>
                <a:gd name="T5" fmla="*/ 100 h 101"/>
                <a:gd name="T6" fmla="*/ 8 w 8"/>
                <a:gd name="T7" fmla="*/ 101 h 101"/>
                <a:gd name="T8" fmla="*/ 8 w 8"/>
                <a:gd name="T9" fmla="*/ 3 h 101"/>
                <a:gd name="T10" fmla="*/ 0 w 8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1">
                  <a:moveTo>
                    <a:pt x="0" y="0"/>
                  </a:moveTo>
                  <a:lnTo>
                    <a:pt x="0" y="98"/>
                  </a:lnTo>
                  <a:lnTo>
                    <a:pt x="5" y="100"/>
                  </a:lnTo>
                  <a:lnTo>
                    <a:pt x="8" y="101"/>
                  </a:ln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245">
              <a:extLst>
                <a:ext uri="{FF2B5EF4-FFF2-40B4-BE49-F238E27FC236}">
                  <a16:creationId xmlns:a16="http://schemas.microsoft.com/office/drawing/2014/main" id="{03B5D88A-C544-4DF9-A51C-E1986425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3640"/>
              <a:ext cx="13" cy="114"/>
            </a:xfrm>
            <a:custGeom>
              <a:avLst/>
              <a:gdLst>
                <a:gd name="T0" fmla="*/ 0 w 13"/>
                <a:gd name="T1" fmla="*/ 16 h 114"/>
                <a:gd name="T2" fmla="*/ 0 w 13"/>
                <a:gd name="T3" fmla="*/ 114 h 114"/>
                <a:gd name="T4" fmla="*/ 6 w 13"/>
                <a:gd name="T5" fmla="*/ 109 h 114"/>
                <a:gd name="T6" fmla="*/ 8 w 13"/>
                <a:gd name="T7" fmla="*/ 108 h 114"/>
                <a:gd name="T8" fmla="*/ 10 w 13"/>
                <a:gd name="T9" fmla="*/ 106 h 114"/>
                <a:gd name="T10" fmla="*/ 13 w 13"/>
                <a:gd name="T11" fmla="*/ 102 h 114"/>
                <a:gd name="T12" fmla="*/ 13 w 13"/>
                <a:gd name="T13" fmla="*/ 98 h 114"/>
                <a:gd name="T14" fmla="*/ 13 w 13"/>
                <a:gd name="T15" fmla="*/ 0 h 114"/>
                <a:gd name="T16" fmla="*/ 13 w 13"/>
                <a:gd name="T17" fmla="*/ 5 h 114"/>
                <a:gd name="T18" fmla="*/ 10 w 13"/>
                <a:gd name="T19" fmla="*/ 9 h 114"/>
                <a:gd name="T20" fmla="*/ 8 w 13"/>
                <a:gd name="T21" fmla="*/ 11 h 114"/>
                <a:gd name="T22" fmla="*/ 6 w 13"/>
                <a:gd name="T23" fmla="*/ 13 h 114"/>
                <a:gd name="T24" fmla="*/ 0 w 13"/>
                <a:gd name="T25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4">
                  <a:moveTo>
                    <a:pt x="0" y="16"/>
                  </a:moveTo>
                  <a:lnTo>
                    <a:pt x="0" y="114"/>
                  </a:lnTo>
                  <a:lnTo>
                    <a:pt x="6" y="109"/>
                  </a:lnTo>
                  <a:lnTo>
                    <a:pt x="8" y="108"/>
                  </a:lnTo>
                  <a:lnTo>
                    <a:pt x="10" y="106"/>
                  </a:lnTo>
                  <a:lnTo>
                    <a:pt x="13" y="102"/>
                  </a:lnTo>
                  <a:lnTo>
                    <a:pt x="13" y="98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3" name="Rectangle 247">
            <a:extLst>
              <a:ext uri="{FF2B5EF4-FFF2-40B4-BE49-F238E27FC236}">
                <a16:creationId xmlns:a16="http://schemas.microsoft.com/office/drawing/2014/main" id="{3872C430-5CBB-48B2-BE94-8CB712AE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462" y="4541494"/>
            <a:ext cx="1200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箭號: 迴轉箭號 54">
            <a:extLst>
              <a:ext uri="{FF2B5EF4-FFF2-40B4-BE49-F238E27FC236}">
                <a16:creationId xmlns:a16="http://schemas.microsoft.com/office/drawing/2014/main" id="{8D38D1E4-1BB3-445B-B50E-D6E23701A6F3}"/>
              </a:ext>
            </a:extLst>
          </p:cNvPr>
          <p:cNvSpPr/>
          <p:nvPr/>
        </p:nvSpPr>
        <p:spPr>
          <a:xfrm>
            <a:off x="4404167" y="2126270"/>
            <a:ext cx="3133110" cy="745395"/>
          </a:xfrm>
          <a:prstGeom prst="uturnArrow">
            <a:avLst>
              <a:gd name="adj1" fmla="val 23761"/>
              <a:gd name="adj2" fmla="val 25000"/>
              <a:gd name="adj3" fmla="val 25000"/>
              <a:gd name="adj4" fmla="val 50000"/>
              <a:gd name="adj5" fmla="val 9482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箭號: 迴轉箭號 55">
            <a:extLst>
              <a:ext uri="{FF2B5EF4-FFF2-40B4-BE49-F238E27FC236}">
                <a16:creationId xmlns:a16="http://schemas.microsoft.com/office/drawing/2014/main" id="{3463F788-C17C-4BF7-9B7E-5318F1971821}"/>
              </a:ext>
            </a:extLst>
          </p:cNvPr>
          <p:cNvSpPr/>
          <p:nvPr/>
        </p:nvSpPr>
        <p:spPr>
          <a:xfrm rot="10800000">
            <a:off x="4409388" y="4883346"/>
            <a:ext cx="3042932" cy="74539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10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FA1EC483-DC83-4F14-9F3B-3829E87E1CEC}"/>
              </a:ext>
            </a:extLst>
          </p:cNvPr>
          <p:cNvSpPr txBox="1"/>
          <p:nvPr/>
        </p:nvSpPr>
        <p:spPr>
          <a:xfrm>
            <a:off x="4909534" y="1654447"/>
            <a:ext cx="2396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查詢填入內容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7C8DCA38-B158-4449-B743-0714FA952D34}"/>
              </a:ext>
            </a:extLst>
          </p:cNvPr>
          <p:cNvSpPr txBox="1"/>
          <p:nvPr/>
        </p:nvSpPr>
        <p:spPr>
          <a:xfrm>
            <a:off x="5148317" y="5741677"/>
            <a:ext cx="171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回傳搜尋結果</a:t>
            </a:r>
          </a:p>
        </p:txBody>
      </p:sp>
      <p:sp>
        <p:nvSpPr>
          <p:cNvPr id="54" name="Rectangle 247">
            <a:extLst>
              <a:ext uri="{FF2B5EF4-FFF2-40B4-BE49-F238E27FC236}">
                <a16:creationId xmlns:a16="http://schemas.microsoft.com/office/drawing/2014/main" id="{D4BF59C7-3E10-4630-8014-6835D70D7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869" y="4545941"/>
            <a:ext cx="672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Issue</a:t>
            </a:r>
          </a:p>
        </p:txBody>
      </p:sp>
    </p:spTree>
    <p:extLst>
      <p:ext uri="{BB962C8B-B14F-4D97-AF65-F5344CB8AC3E}">
        <p14:creationId xmlns:p14="http://schemas.microsoft.com/office/powerpoint/2010/main" val="11618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53" grpId="0"/>
      <p:bldP spid="55" grpId="0" animBg="1"/>
      <p:bldP spid="56" grpId="0" animBg="1"/>
      <p:bldP spid="57" grpId="0"/>
      <p:bldP spid="58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F8AE5-5212-4238-B3AD-EC44C3C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畫面展示</a:t>
            </a:r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908CFAF2-9A11-43B2-A93A-512A0D91043B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E98665A-8500-4FC3-8CEB-3040E6F4F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046" y="1484784"/>
            <a:ext cx="4977908" cy="475393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A21A49A-EA48-4DC2-9DDB-AEC3B72E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46" y="1484784"/>
            <a:ext cx="5081242" cy="47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B7A9D81-EB45-487F-B2D2-6CFB8B8E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負責人主管通知</a:t>
            </a:r>
            <a:endParaRPr lang="zh-TW" altLang="en-US" dirty="0"/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E9B480FE-9245-4512-8725-0B5AD9DE7365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382895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C3905372-E9F8-47D7-92D3-F5D50EACA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93766"/>
            <a:ext cx="3243887" cy="226854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4FF8AE5-5212-4238-B3AD-EC44C3C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示意圖</a:t>
            </a:r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908CFAF2-9A11-43B2-A93A-512A0D91043B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pic>
        <p:nvPicPr>
          <p:cNvPr id="7" name="Picture 7" descr="pasted-image.pdf">
            <a:extLst>
              <a:ext uri="{FF2B5EF4-FFF2-40B4-BE49-F238E27FC236}">
                <a16:creationId xmlns:a16="http://schemas.microsoft.com/office/drawing/2014/main" id="{205658D6-2CAA-41A8-8761-D2C450FBD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58" y="1882908"/>
            <a:ext cx="750683" cy="130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92333C78-B832-464B-A0DA-5635ED6034D7}"/>
              </a:ext>
            </a:extLst>
          </p:cNvPr>
          <p:cNvGrpSpPr/>
          <p:nvPr/>
        </p:nvGrpSpPr>
        <p:grpSpPr>
          <a:xfrm>
            <a:off x="5692159" y="4193316"/>
            <a:ext cx="750683" cy="1305536"/>
            <a:chOff x="5940152" y="3234226"/>
            <a:chExt cx="750683" cy="1305536"/>
          </a:xfrm>
        </p:grpSpPr>
        <p:pic>
          <p:nvPicPr>
            <p:cNvPr id="5" name="Picture 7" descr="pasted-image.pdf">
              <a:extLst>
                <a:ext uri="{FF2B5EF4-FFF2-40B4-BE49-F238E27FC236}">
                  <a16:creationId xmlns:a16="http://schemas.microsoft.com/office/drawing/2014/main" id="{B216C5AF-345E-463F-B1FB-2EB0EF33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234226"/>
              <a:ext cx="750683" cy="1305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3767C0B-A071-4AA9-99A0-D457F2287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3" t="36996" r="11671" b="36002"/>
            <a:stretch/>
          </p:blipFill>
          <p:spPr>
            <a:xfrm flipH="1">
              <a:off x="6063465" y="3562958"/>
              <a:ext cx="504056" cy="216024"/>
            </a:xfrm>
            <a:prstGeom prst="rect">
              <a:avLst/>
            </a:prstGeom>
          </p:spPr>
        </p:pic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24972FB4-1B56-4DC5-B7E3-0586A8BBD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976">
            <a:off x="3455712" y="2564235"/>
            <a:ext cx="1071562" cy="107156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7A5CE08-5A49-4F75-8DEF-D2B699749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248">
            <a:off x="3482168" y="3899131"/>
            <a:ext cx="1071562" cy="1071562"/>
          </a:xfrm>
          <a:prstGeom prst="rect">
            <a:avLst/>
          </a:prstGeom>
        </p:spPr>
      </p:pic>
      <p:sp>
        <p:nvSpPr>
          <p:cNvPr id="21" name="爆炸: 八角 20">
            <a:extLst>
              <a:ext uri="{FF2B5EF4-FFF2-40B4-BE49-F238E27FC236}">
                <a16:creationId xmlns:a16="http://schemas.microsoft.com/office/drawing/2014/main" id="{3A759BF3-9683-47AF-8E5C-533A3ABC86EF}"/>
              </a:ext>
            </a:extLst>
          </p:cNvPr>
          <p:cNvSpPr/>
          <p:nvPr/>
        </p:nvSpPr>
        <p:spPr>
          <a:xfrm>
            <a:off x="422577" y="2662858"/>
            <a:ext cx="2895600" cy="2448272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Alarm!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19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B209B32-6B25-421E-905A-E538A2865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739" y="2859029"/>
            <a:ext cx="4551007" cy="22261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9F5713D-C3B1-41F0-BA5F-03D22D1FF83C}"/>
              </a:ext>
            </a:extLst>
          </p:cNvPr>
          <p:cNvSpPr/>
          <p:nvPr/>
        </p:nvSpPr>
        <p:spPr>
          <a:xfrm>
            <a:off x="2555776" y="3985416"/>
            <a:ext cx="2232248" cy="307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407E8E7-F611-4D95-89EC-AA8EFCBB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39" y="2746131"/>
            <a:ext cx="4680520" cy="24785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4FF8AE5-5212-4238-B3AD-EC44C3C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畫面展示</a:t>
            </a:r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908CFAF2-9A11-43B2-A93A-512A0D91043B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44885F-80DB-468F-8C81-1B5E91AF47B6}"/>
              </a:ext>
            </a:extLst>
          </p:cNvPr>
          <p:cNvSpPr/>
          <p:nvPr/>
        </p:nvSpPr>
        <p:spPr>
          <a:xfrm>
            <a:off x="2454150" y="4146831"/>
            <a:ext cx="2232248" cy="307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4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518ED86-EFA4-4278-8597-295C5612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And more…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222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1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26627" name="Espace réservé du contenu 4"/>
          <p:cNvSpPr>
            <a:spLocks noGrp="1"/>
          </p:cNvSpPr>
          <p:nvPr>
            <p:ph type="body" sz="quarter" idx="13"/>
          </p:nvPr>
        </p:nvSpPr>
        <p:spPr>
          <a:xfrm>
            <a:off x="457200" y="908050"/>
            <a:ext cx="8229600" cy="5257800"/>
          </a:xfrm>
        </p:spPr>
        <p:txBody>
          <a:bodyPr/>
          <a:lstStyle/>
          <a:p>
            <a:r>
              <a:rPr lang="zh-TW" altLang="en-US" dirty="0"/>
              <a:t>流程設計</a:t>
            </a:r>
            <a:endParaRPr lang="en-US" altLang="zh-TW" dirty="0"/>
          </a:p>
          <a:p>
            <a:r>
              <a:rPr lang="zh-TW" altLang="en-US" b="0" dirty="0"/>
              <a:t>系統優化展示</a:t>
            </a:r>
            <a:endParaRPr lang="en-US" altLang="zh-TW" b="0" dirty="0"/>
          </a:p>
          <a:p>
            <a:pPr marL="0" indent="0">
              <a:buNone/>
            </a:pPr>
            <a:r>
              <a:rPr lang="zh-TW" altLang="en-US" sz="2000" b="0" dirty="0"/>
              <a:t>   </a:t>
            </a:r>
            <a:r>
              <a:rPr lang="en-US" altLang="zh-TW" sz="2000" b="0" dirty="0"/>
              <a:t>-</a:t>
            </a:r>
            <a:r>
              <a:rPr lang="zh-TW" altLang="en-US" sz="2000" b="0" dirty="0"/>
              <a:t> 子任務回寫執行結果</a:t>
            </a:r>
            <a:endParaRPr lang="en-US" altLang="zh-TW" sz="2000" b="0" dirty="0"/>
          </a:p>
          <a:p>
            <a:pPr marL="0" indent="0">
              <a:buNone/>
            </a:pPr>
            <a:r>
              <a:rPr lang="zh-TW" altLang="en-US" sz="2000" b="0" dirty="0"/>
              <a:t>   </a:t>
            </a:r>
            <a:r>
              <a:rPr lang="en-US" altLang="zh-TW" sz="2000" b="0" dirty="0"/>
              <a:t>-</a:t>
            </a:r>
            <a:r>
              <a:rPr lang="zh-TW" altLang="en-US" sz="2000" b="0" dirty="0"/>
              <a:t> 欄位資料庫驗證</a:t>
            </a:r>
            <a:endParaRPr lang="en-US" altLang="zh-TW" sz="2000" b="0" dirty="0"/>
          </a:p>
          <a:p>
            <a:pPr marL="0" indent="0">
              <a:buNone/>
            </a:pPr>
            <a:r>
              <a:rPr lang="zh-TW" altLang="en-US" sz="2000" b="0" dirty="0"/>
              <a:t>   </a:t>
            </a:r>
            <a:r>
              <a:rPr lang="en-US" altLang="zh-TW" sz="2000" b="0" dirty="0"/>
              <a:t>-</a:t>
            </a:r>
            <a:r>
              <a:rPr lang="zh-TW" altLang="en-US" sz="2000" b="0" dirty="0"/>
              <a:t> 負責人主管通知</a:t>
            </a:r>
            <a:endParaRPr lang="fr-FR" sz="2000" dirty="0"/>
          </a:p>
          <a:p>
            <a:r>
              <a:rPr lang="en-US" altLang="zh-TW" dirty="0"/>
              <a:t>Q&amp;A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5F5414D-DE50-4B22-985C-085AC90F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Customize anything as you wish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3EECCB-FC88-4478-B5E4-4683310C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自動化功能</a:t>
            </a:r>
            <a:endParaRPr lang="en-US" altLang="zh-TW" dirty="0"/>
          </a:p>
          <a:p>
            <a:r>
              <a:rPr lang="zh-TW" altLang="en-US" dirty="0"/>
              <a:t>跨系統連結</a:t>
            </a:r>
            <a:r>
              <a:rPr lang="en-US" altLang="zh-TW" dirty="0"/>
              <a:t>(e.g. DB</a:t>
            </a:r>
            <a:r>
              <a:rPr lang="zh-TW" altLang="en-US" dirty="0"/>
              <a:t>、</a:t>
            </a:r>
            <a:r>
              <a:rPr lang="en-US" altLang="zh-TW" dirty="0"/>
              <a:t>ERP)</a:t>
            </a:r>
          </a:p>
          <a:p>
            <a:r>
              <a:rPr lang="zh-TW" altLang="en-US" dirty="0"/>
              <a:t>流程規則</a:t>
            </a:r>
            <a:r>
              <a:rPr lang="en-US" altLang="zh-TW" dirty="0"/>
              <a:t>(e.g. </a:t>
            </a:r>
            <a:r>
              <a:rPr lang="zh-TW" altLang="en-US" dirty="0"/>
              <a:t>防呆、身份識別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84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en-US"/>
              <a:t>Q&amp;A</a:t>
            </a:r>
            <a:endParaRPr lang="zh-TW" altLang="en-US"/>
          </a:p>
        </p:txBody>
      </p:sp>
      <p:sp>
        <p:nvSpPr>
          <p:cNvPr id="124931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pic>
        <p:nvPicPr>
          <p:cNvPr id="6" name="Picture 2" descr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363378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3" descr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225" y="3632200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4" descr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138" y="3632200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5" descr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813" y="363378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6" descr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632200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7" descr="pasted-image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633788"/>
            <a:ext cx="57943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43" descr="pasted-imag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1375" y="3632200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4" descr="pasted-image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4788" y="3633788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86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fontAlgn="base"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pic>
        <p:nvPicPr>
          <p:cNvPr id="33" name="Picture 24" descr="bamboo_rgb_whit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638" y="3967163"/>
            <a:ext cx="20288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25" descr="bitbucket_rgb_whit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800600"/>
            <a:ext cx="2357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27" descr="confluence_rgb_whit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975" y="3967163"/>
            <a:ext cx="26146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3" descr="crowd_rgb_whit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2100" y="4808538"/>
            <a:ext cx="16398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34" descr="crucible_rgb_whit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0713" y="6938963"/>
            <a:ext cx="20129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" name="Picture 35" descr="fisheye_rgb_white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7213" y="7596188"/>
            <a:ext cx="19764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36" descr="hipchat_rgb_whit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4799013"/>
            <a:ext cx="21224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38" descr="jira_rbg_white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3851275"/>
            <a:ext cx="132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44" descr="stash_rgb_white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35800" y="3954463"/>
            <a:ext cx="1639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99D7CCF-E76F-422A-B5D6-ACBAE7B1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流程設計</a:t>
            </a:r>
          </a:p>
        </p:txBody>
      </p:sp>
      <p:sp>
        <p:nvSpPr>
          <p:cNvPr id="5" name="頁尾版面配置區 1">
            <a:extLst>
              <a:ext uri="{FF2B5EF4-FFF2-40B4-BE49-F238E27FC236}">
                <a16:creationId xmlns:a16="http://schemas.microsoft.com/office/drawing/2014/main" id="{03E68B4A-6108-413C-BACB-303B526E40FA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330908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E506F328-289E-47D5-B7A5-D680F6D7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專案導入</a:t>
            </a:r>
            <a:r>
              <a:rPr lang="en-US" altLang="zh-TW" dirty="0"/>
              <a:t>SOP</a:t>
            </a:r>
            <a:endParaRPr lang="zh-TW" altLang="en-US" dirty="0"/>
          </a:p>
        </p:txBody>
      </p:sp>
      <p:sp>
        <p:nvSpPr>
          <p:cNvPr id="5" name="頁尾版面配置區 1">
            <a:extLst>
              <a:ext uri="{FF2B5EF4-FFF2-40B4-BE49-F238E27FC236}">
                <a16:creationId xmlns:a16="http://schemas.microsoft.com/office/drawing/2014/main" id="{6F3C1C9C-B94B-400E-8D8B-11B8E507DBC2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DD8E2733-1450-4B27-A2F7-038233DA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專案方向確定</a:t>
            </a:r>
            <a:r>
              <a:rPr lang="en-US" altLang="zh-TW" dirty="0">
                <a:solidFill>
                  <a:srgbClr val="FF0000"/>
                </a:solidFill>
              </a:rPr>
              <a:t>(e.g. </a:t>
            </a:r>
            <a:r>
              <a:rPr lang="zh-TW" altLang="en-US" dirty="0">
                <a:solidFill>
                  <a:srgbClr val="FF0000"/>
                </a:solidFill>
              </a:rPr>
              <a:t>流程管理、軟體開發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/>
              <a:t>系統認識</a:t>
            </a:r>
            <a:r>
              <a:rPr lang="en-US" altLang="zh-TW" dirty="0"/>
              <a:t>(</a:t>
            </a:r>
            <a:r>
              <a:rPr lang="zh-TW" altLang="en-US" dirty="0"/>
              <a:t>課程訓練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建立共識</a:t>
            </a:r>
            <a:r>
              <a:rPr lang="en-US" altLang="zh-TW" dirty="0"/>
              <a:t>(</a:t>
            </a:r>
            <a:r>
              <a:rPr lang="zh-TW" altLang="en-US" dirty="0"/>
              <a:t>用字遣詞</a:t>
            </a:r>
            <a:r>
              <a:rPr lang="en-US" altLang="zh-TW" dirty="0"/>
              <a:t>→</a:t>
            </a:r>
            <a:r>
              <a:rPr lang="zh-TW" altLang="en-US" dirty="0"/>
              <a:t>案例分享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情境設計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B3D905-8A31-46D4-B215-B64C823E3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573015"/>
            <a:ext cx="2343471" cy="25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E506F328-289E-47D5-B7A5-D680F6D7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專案導入</a:t>
            </a:r>
            <a:r>
              <a:rPr lang="en-US" altLang="zh-TW" dirty="0"/>
              <a:t>SOP</a:t>
            </a:r>
            <a:endParaRPr lang="zh-TW" altLang="en-US" dirty="0"/>
          </a:p>
        </p:txBody>
      </p:sp>
      <p:sp>
        <p:nvSpPr>
          <p:cNvPr id="5" name="頁尾版面配置區 1">
            <a:extLst>
              <a:ext uri="{FF2B5EF4-FFF2-40B4-BE49-F238E27FC236}">
                <a16:creationId xmlns:a16="http://schemas.microsoft.com/office/drawing/2014/main" id="{6F3C1C9C-B94B-400E-8D8B-11B8E507DBC2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DD8E2733-1450-4B27-A2F7-038233DA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專案方向確定</a:t>
            </a:r>
            <a:r>
              <a:rPr lang="en-US" altLang="zh-TW" dirty="0"/>
              <a:t>(e.g. </a:t>
            </a:r>
            <a:r>
              <a:rPr lang="zh-TW" altLang="en-US" dirty="0"/>
              <a:t>流程管理、軟體開發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系統認識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課程訓練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/>
              <a:t>建立共識</a:t>
            </a:r>
            <a:r>
              <a:rPr lang="en-US" altLang="zh-TW" dirty="0"/>
              <a:t>(</a:t>
            </a:r>
            <a:r>
              <a:rPr lang="zh-TW" altLang="en-US" dirty="0"/>
              <a:t>用字遣詞</a:t>
            </a:r>
            <a:r>
              <a:rPr lang="en-US" altLang="zh-TW" dirty="0"/>
              <a:t>→</a:t>
            </a:r>
            <a:r>
              <a:rPr lang="zh-TW" altLang="en-US" dirty="0"/>
              <a:t>案例分享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情境設計</a:t>
            </a:r>
          </a:p>
        </p:txBody>
      </p:sp>
      <p:pic>
        <p:nvPicPr>
          <p:cNvPr id="13" name="內容版面配置區 10">
            <a:extLst>
              <a:ext uri="{FF2B5EF4-FFF2-40B4-BE49-F238E27FC236}">
                <a16:creationId xmlns:a16="http://schemas.microsoft.com/office/drawing/2014/main" id="{7C90C381-B473-4C82-9D2C-F3D01294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724128" y="3711803"/>
            <a:ext cx="3219152" cy="24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06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E506F328-289E-47D5-B7A5-D680F6D7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專案導入</a:t>
            </a:r>
            <a:r>
              <a:rPr lang="en-US" altLang="zh-TW" dirty="0"/>
              <a:t>SOP</a:t>
            </a:r>
            <a:endParaRPr lang="zh-TW" altLang="en-US" dirty="0"/>
          </a:p>
        </p:txBody>
      </p:sp>
      <p:sp>
        <p:nvSpPr>
          <p:cNvPr id="5" name="頁尾版面配置區 1">
            <a:extLst>
              <a:ext uri="{FF2B5EF4-FFF2-40B4-BE49-F238E27FC236}">
                <a16:creationId xmlns:a16="http://schemas.microsoft.com/office/drawing/2014/main" id="{6F3C1C9C-B94B-400E-8D8B-11B8E507DBC2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DD8E2733-1450-4B27-A2F7-038233DA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專案方向確定</a:t>
            </a:r>
            <a:r>
              <a:rPr lang="en-US" altLang="zh-TW" dirty="0"/>
              <a:t>(e.g. </a:t>
            </a:r>
            <a:r>
              <a:rPr lang="zh-TW" altLang="en-US" dirty="0"/>
              <a:t>流程管理、軟體開發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系統認識</a:t>
            </a:r>
            <a:r>
              <a:rPr lang="en-US" altLang="zh-TW" dirty="0"/>
              <a:t>(</a:t>
            </a:r>
            <a:r>
              <a:rPr lang="zh-TW" altLang="en-US" dirty="0"/>
              <a:t>課程訓練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建立共識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用字遣詞</a:t>
            </a:r>
            <a:r>
              <a:rPr lang="en-US" altLang="zh-TW" dirty="0">
                <a:solidFill>
                  <a:srgbClr val="FF0000"/>
                </a:solidFill>
              </a:rPr>
              <a:t>→</a:t>
            </a:r>
            <a:r>
              <a:rPr lang="zh-TW" altLang="en-US" dirty="0">
                <a:solidFill>
                  <a:srgbClr val="FF0000"/>
                </a:solidFill>
              </a:rPr>
              <a:t>案例分享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/>
              <a:t>情境設計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258D84-2BD5-40EC-9238-13045F08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0" y="3173839"/>
            <a:ext cx="317785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E506F328-289E-47D5-B7A5-D680F6D7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專案導入</a:t>
            </a:r>
            <a:r>
              <a:rPr lang="en-US" altLang="zh-TW" dirty="0"/>
              <a:t>SOP</a:t>
            </a:r>
            <a:endParaRPr lang="zh-TW" altLang="en-US" dirty="0"/>
          </a:p>
        </p:txBody>
      </p:sp>
      <p:sp>
        <p:nvSpPr>
          <p:cNvPr id="5" name="頁尾版面配置區 1">
            <a:extLst>
              <a:ext uri="{FF2B5EF4-FFF2-40B4-BE49-F238E27FC236}">
                <a16:creationId xmlns:a16="http://schemas.microsoft.com/office/drawing/2014/main" id="{6F3C1C9C-B94B-400E-8D8B-11B8E507DBC2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DD8E2733-1450-4B27-A2F7-038233DA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專案方向確定</a:t>
            </a:r>
            <a:r>
              <a:rPr lang="en-US" altLang="zh-TW" dirty="0"/>
              <a:t>(e.g. </a:t>
            </a:r>
            <a:r>
              <a:rPr lang="zh-TW" altLang="en-US" dirty="0"/>
              <a:t>流程管理、軟體開發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系統認識</a:t>
            </a:r>
            <a:r>
              <a:rPr lang="en-US" altLang="zh-TW" dirty="0"/>
              <a:t>(</a:t>
            </a:r>
            <a:r>
              <a:rPr lang="zh-TW" altLang="en-US" dirty="0"/>
              <a:t>課程訓練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建立共識</a:t>
            </a:r>
            <a:r>
              <a:rPr lang="en-US" altLang="zh-TW" dirty="0"/>
              <a:t>(</a:t>
            </a:r>
            <a:r>
              <a:rPr lang="zh-TW" altLang="en-US" dirty="0"/>
              <a:t>用字遣詞</a:t>
            </a:r>
            <a:r>
              <a:rPr lang="en-US" altLang="zh-TW" dirty="0"/>
              <a:t>→</a:t>
            </a:r>
            <a:r>
              <a:rPr lang="zh-TW" altLang="en-US" dirty="0"/>
              <a:t>案例分享</a:t>
            </a:r>
            <a:r>
              <a:rPr lang="en-US" altLang="zh-TW" dirty="0"/>
              <a:t>)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情境設計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28C7E1-0B6C-4F15-ABF2-30C3C427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12" y="3501008"/>
            <a:ext cx="2518275" cy="27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D0A88CF-51A3-4B1D-B25E-C3420C39A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708" y="1202927"/>
            <a:ext cx="2311896" cy="539442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BDFB7C9F-1808-4F81-BDCA-4C3F459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/>
              <a:t>最終定案</a:t>
            </a:r>
          </a:p>
        </p:txBody>
      </p:sp>
      <p:sp>
        <p:nvSpPr>
          <p:cNvPr id="6" name="頁尾版面配置區 1">
            <a:extLst>
              <a:ext uri="{FF2B5EF4-FFF2-40B4-BE49-F238E27FC236}">
                <a16:creationId xmlns:a16="http://schemas.microsoft.com/office/drawing/2014/main" id="{0DA19983-FE77-4CA7-A113-D6FD058B3655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  <p:sp>
        <p:nvSpPr>
          <p:cNvPr id="11" name="右大括弧 10">
            <a:extLst>
              <a:ext uri="{FF2B5EF4-FFF2-40B4-BE49-F238E27FC236}">
                <a16:creationId xmlns:a16="http://schemas.microsoft.com/office/drawing/2014/main" id="{E42F36CE-9F1C-4E01-B067-3B7D74ADD7D8}"/>
              </a:ext>
            </a:extLst>
          </p:cNvPr>
          <p:cNvSpPr/>
          <p:nvPr/>
        </p:nvSpPr>
        <p:spPr>
          <a:xfrm>
            <a:off x="5425752" y="1839063"/>
            <a:ext cx="936104" cy="13201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右大括弧 11">
            <a:extLst>
              <a:ext uri="{FF2B5EF4-FFF2-40B4-BE49-F238E27FC236}">
                <a16:creationId xmlns:a16="http://schemas.microsoft.com/office/drawing/2014/main" id="{8DE72B4C-1A24-4900-B6FD-EBA396068000}"/>
              </a:ext>
            </a:extLst>
          </p:cNvPr>
          <p:cNvSpPr/>
          <p:nvPr/>
        </p:nvSpPr>
        <p:spPr>
          <a:xfrm>
            <a:off x="5423443" y="3646481"/>
            <a:ext cx="936104" cy="72546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05FD2211-6DF8-49B1-A62C-877479D31E5B}"/>
              </a:ext>
            </a:extLst>
          </p:cNvPr>
          <p:cNvSpPr/>
          <p:nvPr/>
        </p:nvSpPr>
        <p:spPr>
          <a:xfrm>
            <a:off x="5423443" y="4859202"/>
            <a:ext cx="936104" cy="72546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7E107A9-6A28-4385-A16B-FA5D26EA7FD8}"/>
              </a:ext>
            </a:extLst>
          </p:cNvPr>
          <p:cNvSpPr txBox="1"/>
          <p:nvPr/>
        </p:nvSpPr>
        <p:spPr>
          <a:xfrm>
            <a:off x="6444208" y="201715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Alpha run:</a:t>
            </a:r>
          </a:p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工程師於本地環境修復與測試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910FD27-56F0-4AD4-86CF-DD4DEF62CE91}"/>
              </a:ext>
            </a:extLst>
          </p:cNvPr>
          <p:cNvSpPr txBox="1"/>
          <p:nvPr/>
        </p:nvSpPr>
        <p:spPr>
          <a:xfrm>
            <a:off x="6444208" y="346181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Beta run:</a:t>
            </a:r>
          </a:p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工程師於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QA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佈署與測試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A4A35C5-7B60-4482-9DCE-2200E559DEB5}"/>
              </a:ext>
            </a:extLst>
          </p:cNvPr>
          <p:cNvSpPr txBox="1"/>
          <p:nvPr/>
        </p:nvSpPr>
        <p:spPr>
          <a:xfrm>
            <a:off x="6441124" y="477113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RC:</a:t>
            </a:r>
          </a:p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工程師於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RC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佈署與測試</a:t>
            </a:r>
            <a:endParaRPr lang="en-US" altLang="zh-TW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99D7CCF-E76F-422A-B5D6-ACBAE7B1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系統優化展示</a:t>
            </a:r>
            <a:endParaRPr lang="zh-TW" altLang="en-US" dirty="0"/>
          </a:p>
        </p:txBody>
      </p:sp>
      <p:sp>
        <p:nvSpPr>
          <p:cNvPr id="5" name="頁尾版面配置區 1">
            <a:extLst>
              <a:ext uri="{FF2B5EF4-FFF2-40B4-BE49-F238E27FC236}">
                <a16:creationId xmlns:a16="http://schemas.microsoft.com/office/drawing/2014/main" id="{FE1077A9-D276-4E72-88BB-15D8D8F11AB6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6pPr>
            <a:lvl7pPr marL="29718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7pPr>
            <a:lvl8pPr marL="34290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8pPr>
            <a:lvl9pPr marL="3886200" indent="-228600" algn="l" defTabSz="914400" rtl="0" eaLnBrk="1" fontAlgn="base" latinLnBrk="0" hangingPunct="1">
              <a:spcAft>
                <a:spcPct val="0"/>
              </a:spcAft>
              <a:buChar char="»"/>
              <a:defRPr kumimoji="1" sz="1500" kern="1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  <a:cs typeface="+mn-cs"/>
              </a:defRPr>
            </a:lvl9pPr>
          </a:lstStyle>
          <a:p>
            <a:pPr algn="ctr"/>
            <a:r>
              <a:rPr lang="fr-FR" altLang="zh-TW" sz="900" dirty="0">
                <a:solidFill>
                  <a:srgbClr val="898989"/>
                </a:solidFill>
                <a:ea typeface="新細明體" pitchFamily="18" charset="-120"/>
              </a:rPr>
              <a:t>www.linktech.com.tw</a:t>
            </a:r>
          </a:p>
        </p:txBody>
      </p:sp>
    </p:spTree>
    <p:extLst>
      <p:ext uri="{BB962C8B-B14F-4D97-AF65-F5344CB8AC3E}">
        <p14:creationId xmlns:p14="http://schemas.microsoft.com/office/powerpoint/2010/main" val="3741066101"/>
      </p:ext>
    </p:extLst>
  </p:cSld>
  <p:clrMapOvr>
    <a:masterClrMapping/>
  </p:clrMapOvr>
</p:sld>
</file>

<file path=ppt/theme/theme1.xml><?xml version="1.0" encoding="utf-8"?>
<a:theme xmlns:a="http://schemas.openxmlformats.org/drawingml/2006/main" name="link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9318</TotalTime>
  <Words>431</Words>
  <Application>Microsoft Office PowerPoint</Application>
  <PresentationFormat>如螢幕大小 (4:3)</PresentationFormat>
  <Paragraphs>84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Circular Pro Bold</vt:lpstr>
      <vt:lpstr>Circular Pro Book</vt:lpstr>
      <vt:lpstr>MS PGothic</vt:lpstr>
      <vt:lpstr>微軟正黑體</vt:lpstr>
      <vt:lpstr>新細明體</vt:lpstr>
      <vt:lpstr>Arial</vt:lpstr>
      <vt:lpstr>Calibri</vt:lpstr>
      <vt:lpstr>Helvetica</vt:lpstr>
      <vt:lpstr>linktech</vt:lpstr>
      <vt:lpstr>第三方支付 問題修復追蹤流程分享</vt:lpstr>
      <vt:lpstr>PowerPoint 簡報</vt:lpstr>
      <vt:lpstr>流程設計</vt:lpstr>
      <vt:lpstr>專案導入SOP</vt:lpstr>
      <vt:lpstr>專案導入SOP</vt:lpstr>
      <vt:lpstr>專案導入SOP</vt:lpstr>
      <vt:lpstr>專案導入SOP</vt:lpstr>
      <vt:lpstr>最終定案</vt:lpstr>
      <vt:lpstr>系統優化展示</vt:lpstr>
      <vt:lpstr>子任務回寫執行結果</vt:lpstr>
      <vt:lpstr>示意圖</vt:lpstr>
      <vt:lpstr>畫面展示</vt:lpstr>
      <vt:lpstr>欄位資料庫驗證</vt:lpstr>
      <vt:lpstr>示意圖</vt:lpstr>
      <vt:lpstr>畫面展示</vt:lpstr>
      <vt:lpstr>負責人主管通知</vt:lpstr>
      <vt:lpstr>示意圖</vt:lpstr>
      <vt:lpstr>畫面展示</vt:lpstr>
      <vt:lpstr>And more…</vt:lpstr>
      <vt:lpstr>Customize anything as you wish</vt:lpstr>
      <vt:lpstr>Q&amp;A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JIRA User Traning</dc:title>
  <dc:creator>侯柏宇</dc:creator>
  <cp:lastModifiedBy>ZJ</cp:lastModifiedBy>
  <cp:revision>313</cp:revision>
  <dcterms:created xsi:type="dcterms:W3CDTF">2015-05-18T07:30:35Z</dcterms:created>
  <dcterms:modified xsi:type="dcterms:W3CDTF">2019-03-27T01:41:16Z</dcterms:modified>
</cp:coreProperties>
</file>