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13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34" r:id="rId18"/>
    <p:sldId id="431" r:id="rId19"/>
    <p:sldId id="432" r:id="rId20"/>
    <p:sldId id="433" r:id="rId21"/>
    <p:sldId id="406" r:id="rId22"/>
    <p:sldId id="407" r:id="rId2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660"/>
  </p:normalViewPr>
  <p:slideViewPr>
    <p:cSldViewPr>
      <p:cViewPr varScale="1">
        <p:scale>
          <a:sx n="81" d="100"/>
          <a:sy n="81" d="100"/>
        </p:scale>
        <p:origin x="15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>
                <a:ea typeface="微軟正黑體" panose="020B0604030504040204" pitchFamily="34" charset="-120"/>
              </a:rPr>
              <a:t>www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86839-249D-459A-99BA-E624813789DE}" type="datetimeFigureOut">
              <a:rPr lang="zh-TW" altLang="en-US" smtClean="0">
                <a:ea typeface="微軟正黑體" panose="020B0604030504040204" pitchFamily="34" charset="-120"/>
              </a:rPr>
              <a:t>2017/10/23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F4817-56E8-4F0A-B93C-F99F94404F54}" type="slidenum">
              <a:rPr lang="zh-TW" altLang="en-US" smtClean="0">
                <a:ea typeface="微軟正黑體" panose="020B0604030504040204" pitchFamily="34" charset="-120"/>
              </a:rPr>
              <a:t>‹#›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378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www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52E3D38C-860A-4993-937A-44A351DAF30E}" type="datetimeFigureOut">
              <a:rPr lang="zh-TW" altLang="en-US" smtClean="0"/>
              <a:pPr/>
              <a:t>2017/10/23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7C76C089-166B-48E2-AF5E-EDBDBE0331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6641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425" y="2533534"/>
            <a:ext cx="7772400" cy="620980"/>
          </a:xfrm>
        </p:spPr>
        <p:txBody>
          <a:bodyPr/>
          <a:lstStyle>
            <a:lvl1pPr algn="ctr" rtl="0" eaLnBrk="1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defRPr lang="fr-FR" sz="4000" b="1" kern="1200" dirty="0">
                <a:solidFill>
                  <a:srgbClr val="FFFFFF"/>
                </a:solidFill>
                <a:latin typeface="Circular Pro Bold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en-US" dirty="0"/>
              <a:t>Course Name CN-#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225" y="3517697"/>
            <a:ext cx="6400800" cy="528464"/>
          </a:xfrm>
        </p:spPr>
        <p:txBody>
          <a:bodyPr/>
          <a:lstStyle>
            <a:lvl1pPr marL="0" indent="0" algn="ctr" rtl="0" eaLnBrk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lang="fr-FR" sz="3200" kern="1200" dirty="0">
                <a:solidFill>
                  <a:srgbClr val="FFFFFF"/>
                </a:solidFill>
                <a:latin typeface="Circular Pro Book" charset="0"/>
                <a:ea typeface="微軟正黑體" panose="020B0604030504040204" pitchFamily="34" charset="-120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/>
              <a:t>Subtitle</a:t>
            </a:r>
            <a:endParaRPr lang="fr-FR" dirty="0"/>
          </a:p>
        </p:txBody>
      </p:sp>
      <p:sp>
        <p:nvSpPr>
          <p:cNvPr id="7" name="頁尾版面配置區 3"/>
          <p:cNvSpPr txBox="1">
            <a:spLocks/>
          </p:cNvSpPr>
          <p:nvPr userDrawn="1"/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C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altLang="zh-TW" dirty="0"/>
              <a:t>www.linktech.com.tw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pPr/>
              <a:t>23/10/2017</a:t>
            </a:fld>
            <a:endParaRPr lang="fr-FR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2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9BE1E-8DAC-49D9-8265-87474F8A3742}" type="datetime1">
              <a:rPr lang="fr-FR" altLang="zh-TW" smtClean="0"/>
              <a:t>23/10/2017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TW" dirty="0"/>
              <a:t>www.linktech.com.tw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5635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05BE90-2982-40B5-8311-7AD0797CD60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457200" y="1844675"/>
            <a:ext cx="8229600" cy="25924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4"/>
          </p:nvPr>
        </p:nvSpPr>
        <p:spPr>
          <a:xfrm>
            <a:off x="457200" y="4437113"/>
            <a:ext cx="8229600" cy="17287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5907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9BE1E-8DAC-49D9-8265-87474F8A3742}" type="datetime1">
              <a:rPr lang="fr-FR" altLang="zh-TW" smtClean="0"/>
              <a:t>23/10/2017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TW" dirty="0"/>
              <a:t>www.linktech.com.tw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5635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05BE90-2982-40B5-8311-7AD0797CD60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38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pPr/>
              <a:t>23/10/2017</a:t>
            </a:fld>
            <a:endParaRPr lang="fr-FR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298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tline格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23/10/2017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28775"/>
            <a:ext cx="8229600" cy="4537075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zh-TW" altLang="en-US" sz="2200" b="1" smtClean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bg1"/>
                </a:solidFill>
                <a:latin typeface="+mj-lt"/>
              </a:rPr>
              <a:t>Your</a:t>
            </a:r>
            <a:r>
              <a:rPr lang="en-US" altLang="zh-TW" sz="2400" b="1" baseline="0" dirty="0">
                <a:solidFill>
                  <a:schemeClr val="bg1"/>
                </a:solidFill>
                <a:latin typeface="+mj-lt"/>
              </a:rPr>
              <a:t> Agenda</a:t>
            </a:r>
            <a:endParaRPr lang="zh-TW" altLang="en-US" sz="2400" b="1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altLang="zh-TW" dirty="0"/>
              <a:t>Agenda 2th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174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utline格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23/10/2017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28775"/>
            <a:ext cx="8229600" cy="4537075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zh-TW" altLang="en-US" sz="2200" b="1" smtClean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bg1"/>
                </a:solidFill>
                <a:latin typeface="+mj-lt"/>
              </a:rPr>
              <a:t>Your</a:t>
            </a:r>
            <a:r>
              <a:rPr lang="en-US" altLang="zh-TW" sz="2400" b="1" baseline="0" dirty="0">
                <a:solidFill>
                  <a:schemeClr val="bg1"/>
                </a:solidFill>
                <a:latin typeface="+mj-lt"/>
              </a:rPr>
              <a:t> Agenda</a:t>
            </a:r>
            <a:endParaRPr lang="zh-TW" altLang="en-US" sz="2400" b="1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altLang="zh-TW" dirty="0"/>
              <a:t>Agenda 2th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0949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B31686-5B16-4064-BF61-9537570DF288}" type="datetime1">
              <a:rPr lang="fr-FR" altLang="zh-TW" smtClean="0"/>
              <a:t>23/10/2017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www.linktech.com.tw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563A-BD99-488C-A92A-05381A0000A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50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格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23/10/2017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8721"/>
            <a:ext cx="8229600" cy="52571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zh-TW" altLang="en-US" sz="2200" b="1" smtClean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bg1"/>
                </a:solidFill>
                <a:latin typeface="+mj-lt"/>
              </a:rPr>
              <a:t>Your</a:t>
            </a:r>
            <a:r>
              <a:rPr lang="en-US" altLang="zh-TW" sz="2400" b="1" baseline="0" dirty="0">
                <a:solidFill>
                  <a:schemeClr val="bg1"/>
                </a:solidFill>
                <a:latin typeface="+mj-lt"/>
              </a:rPr>
              <a:t> Agenda</a:t>
            </a:r>
            <a:endParaRPr lang="zh-TW" altLang="en-US" sz="2400" b="1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altLang="zh-TW" dirty="0"/>
              <a:t>Agenda 2th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48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深藍色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23/10/2017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300192" y="6356353"/>
            <a:ext cx="2133600" cy="365125"/>
          </a:xfrm>
        </p:spPr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0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藍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23/10/2017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99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23/10/2017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74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23/10/2017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57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3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9BE1E-8DAC-49D9-8265-87474F8A3742}" type="datetime1">
              <a:rPr lang="fr-FR" altLang="zh-TW" smtClean="0"/>
              <a:t>23/10/2017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TW" dirty="0"/>
              <a:t>www.linktech.com.tw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5635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05BE90-2982-40B5-8311-7AD0797CD60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8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4114800" cy="4281343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9BE1E-8DAC-49D9-8265-87474F8A3742}" type="datetime1">
              <a:rPr lang="fr-FR" altLang="zh-TW" smtClean="0"/>
              <a:t>23/10/2017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TW" dirty="0"/>
              <a:t>www.linktech.com.tw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5635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05BE90-2982-40B5-8311-7AD0797CD60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3"/>
          </p:nvPr>
        </p:nvSpPr>
        <p:spPr>
          <a:xfrm>
            <a:off x="4572000" y="1844824"/>
            <a:ext cx="4114800" cy="4281343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33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9BE1E-8DAC-49D9-8265-87474F8A3742}" type="datetime1">
              <a:rPr lang="fr-FR" altLang="zh-TW" smtClean="0"/>
              <a:t>23/10/2017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TW" dirty="0"/>
              <a:t>www.linktech.com.tw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5635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05BE90-2982-40B5-8311-7AD0797CD60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82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844824"/>
            <a:ext cx="8229600" cy="428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/>
              <a:t>Cliquez pour modifier les styles du texte du masque</a:t>
            </a:r>
          </a:p>
          <a:p>
            <a:pPr lvl="1"/>
            <a:r>
              <a:rPr lang="fr-CA" altLang="zh-TW" dirty="0"/>
              <a:t>Deuxième niveau</a:t>
            </a:r>
          </a:p>
          <a:p>
            <a:pPr lvl="2"/>
            <a:r>
              <a:rPr lang="fr-CA" altLang="zh-TW" dirty="0"/>
              <a:t>Troisième niveau</a:t>
            </a:r>
          </a:p>
          <a:p>
            <a:pPr lvl="3"/>
            <a:r>
              <a:rPr lang="fr-CA" altLang="zh-TW" dirty="0"/>
              <a:t>Quatrième niveau</a:t>
            </a:r>
          </a:p>
          <a:p>
            <a:pPr lvl="4"/>
            <a:r>
              <a:rPr lang="fr-CA" altLang="zh-TW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  <a:ea typeface="微軟正黑體" panose="020B0604030504040204" pitchFamily="34" charset="-120"/>
              </a:defRPr>
            </a:lvl1pPr>
          </a:lstStyle>
          <a:p>
            <a:fld id="{F24BB5EB-6E13-444B-B545-D85CC84B0C0D}" type="datetime1">
              <a:rPr lang="fr-FR" altLang="zh-TW" smtClean="0"/>
              <a:pPr/>
              <a:t>23/10/2017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www.linktech.com.tw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63A2A86-BB4C-4EF3-B5FE-70223D7216C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6" r:id="rId8"/>
    <p:sldLayoutId id="2147483667" r:id="rId9"/>
    <p:sldLayoutId id="2147483672" r:id="rId10"/>
    <p:sldLayoutId id="2147483668" r:id="rId11"/>
    <p:sldLayoutId id="2147483665" r:id="rId12"/>
    <p:sldLayoutId id="2147483669" r:id="rId13"/>
    <p:sldLayoutId id="2147483673" r:id="rId14"/>
    <p:sldLayoutId id="2147483674" r:id="rId15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CA" altLang="zh-TW" sz="4000" kern="1200" dirty="0" smtClean="0">
          <a:solidFill>
            <a:schemeClr val="accent1">
              <a:lumMod val="50000"/>
            </a:schemeClr>
          </a:solidFill>
          <a:latin typeface="MS PGothic" panose="020B0600070205080204" pitchFamily="34" charset="-128"/>
          <a:ea typeface="MS PGothic" panose="020B0600070205080204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CA" altLang="zh-TW" sz="24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CA" altLang="zh-TW" sz="21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CA" altLang="zh-TW" sz="18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CA" altLang="zh-TW" sz="15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CA" altLang="zh-TW" sz="15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863803"/>
            <a:ext cx="7772400" cy="620980"/>
          </a:xfrm>
        </p:spPr>
        <p:txBody>
          <a:bodyPr/>
          <a:lstStyle/>
          <a:p>
            <a:r>
              <a:rPr lang="en-US" altLang="zh-TW" dirty="0">
                <a:sym typeface="Circular Pro Book" charset="0"/>
              </a:rPr>
              <a:t>JIRA High Availability </a:t>
            </a:r>
            <a:br>
              <a:rPr lang="en-US" altLang="zh-TW" dirty="0">
                <a:sym typeface="Circular Pro Book" charset="0"/>
              </a:rPr>
            </a:br>
            <a:r>
              <a:rPr lang="en-US" altLang="zh-TW" dirty="0">
                <a:sym typeface="Circular Pro Book" charset="0"/>
              </a:rPr>
              <a:t>&amp; The Best Data Replication </a:t>
            </a:r>
            <a:br>
              <a:rPr lang="en-US" altLang="zh-TW" dirty="0">
                <a:solidFill>
                  <a:srgbClr val="000000"/>
                </a:solidFill>
                <a:sym typeface="Circular Pro Book" charset="0"/>
              </a:rPr>
            </a:b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www.linktech.com.tw</a:t>
            </a: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619672" y="5733256"/>
            <a:ext cx="6624736" cy="37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859" tIns="17859" rIns="17859" bIns="17859">
            <a:spAutoFit/>
          </a:bodyPr>
          <a:lstStyle>
            <a:lvl1pPr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ct val="110000"/>
              </a:lnSpc>
              <a:spcBef>
                <a:spcPts val="3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Vic •  Linksoft </a:t>
            </a:r>
            <a:r>
              <a:rPr lang="en-US" altLang="zh-TW" sz="2000" b="1" dirty="0" err="1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Inc</a:t>
            </a:r>
            <a:r>
              <a:rPr lang="en-US" altLang="zh-TW" sz="2000" b="1" dirty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  •  @ Customer</a:t>
            </a:r>
            <a:endParaRPr lang="en-US" altLang="zh-TW" sz="2000" dirty="0">
              <a:solidFill>
                <a:srgbClr val="000000"/>
              </a:solidFill>
              <a:latin typeface="Circular Pro Bold"/>
              <a:cs typeface="Arial" panose="020B0604020202020204" pitchFamily="34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20888"/>
            <a:ext cx="1519754" cy="15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3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SIOS Family of Offerings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44675"/>
          <a:ext cx="8466137" cy="4632960"/>
        </p:xfrm>
        <a:graphic>
          <a:graphicData uri="http://schemas.openxmlformats.org/drawingml/2006/table">
            <a:tbl>
              <a:tblPr/>
              <a:tblGrid>
                <a:gridCol w="8466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SIOS / </a:t>
                      </a:r>
                      <a:r>
                        <a:rPr kumimoji="0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Steeleye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Solutions are</a:t>
                      </a:r>
                    </a:p>
                  </a:txBody>
                  <a:tcPr marL="18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Cross Platform – Support for </a:t>
                      </a:r>
                    </a:p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Linux</a:t>
                      </a:r>
                    </a:p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Windows</a:t>
                      </a:r>
                    </a:p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Virtual Environments</a:t>
                      </a:r>
                    </a:p>
                  </a:txBody>
                  <a:tcPr marL="18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Flexible, yet Enterprise Class</a:t>
                      </a:r>
                    </a:p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Flexible storage choices (Shared Storage, NAS,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iSCSI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Data Replication)</a:t>
                      </a:r>
                    </a:p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Single and/or Multi-Site protection</a:t>
                      </a:r>
                    </a:p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Supports Physical-to-Physical (P2P), Physical-to-Virtual (P2V) and Virtual-to-Virtual (V2V) clusters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Able to protect ANY application</a:t>
                      </a:r>
                    </a:p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Supports many common apps off the shelf</a:t>
                      </a:r>
                    </a:p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Protect your own custom applications with ease</a:t>
                      </a:r>
                    </a:p>
                  </a:txBody>
                  <a:tcPr marL="18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80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SIOS Protect Any Application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1612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785938" y="2008188"/>
            <a:ext cx="1476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2800" b="1">
                <a:solidFill>
                  <a:srgbClr val="FFFFFF"/>
                </a:solidFill>
              </a:rPr>
              <a:t>Services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9175" y="2593975"/>
            <a:ext cx="213042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06375" indent="-196850"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SAP</a:t>
            </a:r>
          </a:p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FFFFFF"/>
                </a:solidFill>
              </a:rPr>
              <a:t>WebSphere</a:t>
            </a:r>
            <a:r>
              <a:rPr lang="en-GB" sz="1600" dirty="0">
                <a:solidFill>
                  <a:srgbClr val="FFFFFF"/>
                </a:solidFill>
              </a:rPr>
              <a:t> MQ</a:t>
            </a:r>
          </a:p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Any Custom App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489575" y="1976438"/>
            <a:ext cx="2308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3000" b="1">
                <a:solidFill>
                  <a:srgbClr val="FFFFFF"/>
                </a:solidFill>
              </a:rPr>
              <a:t>Applications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98575" y="2590800"/>
            <a:ext cx="21304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06375" indent="-196850"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Apache</a:t>
            </a:r>
          </a:p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Samba</a:t>
            </a:r>
          </a:p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NFS</a:t>
            </a:r>
          </a:p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LVM</a:t>
            </a:r>
          </a:p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Tomcat(JIRA)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784350" y="5894388"/>
            <a:ext cx="17970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2800" b="1">
                <a:solidFill>
                  <a:srgbClr val="FFFFFF"/>
                </a:solidFill>
              </a:rPr>
              <a:t>Databases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826125" y="5894388"/>
            <a:ext cx="1336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2800" b="1">
                <a:solidFill>
                  <a:srgbClr val="FFFFFF"/>
                </a:solidFill>
              </a:rPr>
              <a:t>Storage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98575" y="4198938"/>
            <a:ext cx="21304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06375" indent="-196850"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FFFFF"/>
                </a:solidFill>
              </a:rPr>
              <a:t>Oracle</a:t>
            </a:r>
          </a:p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FFFFF"/>
                </a:solidFill>
              </a:rPr>
              <a:t>MySQL</a:t>
            </a:r>
          </a:p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FFFFF"/>
                </a:solidFill>
              </a:rPr>
              <a:t>PostgreSQL</a:t>
            </a:r>
          </a:p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FFFFF"/>
                </a:solidFill>
              </a:rPr>
              <a:t>DB2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099175" y="4217988"/>
            <a:ext cx="213042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06375" indent="-196850"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" algn="l"/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FFFFF"/>
                </a:solidFill>
              </a:rPr>
              <a:t>DMMP</a:t>
            </a:r>
          </a:p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FFFFF"/>
                </a:solidFill>
              </a:rPr>
              <a:t>NAS</a:t>
            </a:r>
          </a:p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FFFFF"/>
                </a:solidFill>
              </a:rPr>
              <a:t>EMC PowerPath</a:t>
            </a:r>
          </a:p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FFFFF"/>
                </a:solidFill>
              </a:rPr>
              <a:t>Hitachi HDLM</a:t>
            </a:r>
          </a:p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FFFFF"/>
                </a:solidFill>
              </a:rPr>
              <a:t>IBM SDD</a:t>
            </a:r>
          </a:p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FFFFF"/>
                </a:solidFill>
              </a:rPr>
              <a:t>Data Replication</a:t>
            </a:r>
          </a:p>
          <a:p>
            <a:pPr eaLnBrk="1" hangingPunct="1">
              <a:spcBef>
                <a:spcPts val="28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GB" sz="1600">
              <a:solidFill>
                <a:srgbClr val="FFFFFF"/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352800" y="3505200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b="1"/>
              <a:t>Protect </a:t>
            </a:r>
          </a:p>
          <a:p>
            <a:pPr algn="ctr" eaLnBrk="1" hangingPunct="1"/>
            <a:r>
              <a:rPr lang="en-US" altLang="zh-TW" b="1"/>
              <a:t>Any </a:t>
            </a:r>
          </a:p>
          <a:p>
            <a:pPr algn="ctr" eaLnBrk="1" hangingPunct="1"/>
            <a:r>
              <a:rPr lang="en-US" altLang="zh-TW" b="1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80518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Easy to Learn and Use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400" b="1" dirty="0"/>
              <a:t>Simplified User Interface</a:t>
            </a:r>
            <a:endParaRPr lang="zh-TW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GB" altLang="zh-TW" sz="2000" dirty="0"/>
              <a:t>Monitor and Administer your clusters via a single, intuitive interface</a:t>
            </a:r>
            <a:endParaRPr lang="zh-TW" altLang="zh-TW" sz="2000" dirty="0"/>
          </a:p>
          <a:p>
            <a:pPr marL="457200" indent="-457200">
              <a:buFont typeface="+mj-lt"/>
              <a:buAutoNum type="arabicPeriod"/>
            </a:pPr>
            <a:r>
              <a:rPr lang="en-GB" altLang="zh-TW" sz="2000" dirty="0"/>
              <a:t>Wizard-based setup</a:t>
            </a:r>
            <a:endParaRPr lang="zh-TW" altLang="zh-TW" sz="2000" dirty="0"/>
          </a:p>
          <a:p>
            <a:pPr marL="457200" indent="-457200">
              <a:buFont typeface="+mj-lt"/>
              <a:buAutoNum type="arabicPeriod"/>
            </a:pPr>
            <a:r>
              <a:rPr lang="en-GB" altLang="zh-TW" sz="2000" dirty="0"/>
              <a:t>Java-Based UI can be run as an application or browser based applet </a:t>
            </a:r>
            <a:endParaRPr lang="zh-TW" altLang="zh-TW" sz="2000" dirty="0"/>
          </a:p>
          <a:p>
            <a:pPr marL="457200" indent="-457200">
              <a:buFont typeface="+mj-lt"/>
              <a:buAutoNum type="arabicPeriod"/>
            </a:pPr>
            <a:r>
              <a:rPr lang="en-GB" altLang="zh-TW" sz="2000" dirty="0"/>
              <a:t>Command Line Interface (CLI) and SDK for integration and extension</a:t>
            </a:r>
            <a:endParaRPr lang="zh-TW" altLang="zh-TW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  <p:pic>
        <p:nvPicPr>
          <p:cNvPr id="7" name="Picture 6" descr="Screen shot 2010-10-18 at 1.36.07 PM.png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2105846"/>
            <a:ext cx="4608512" cy="32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3992886" y="5760344"/>
            <a:ext cx="46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除了部分指令外任何操作都能在</a:t>
            </a:r>
            <a:r>
              <a:rPr lang="en-US" altLang="zh-TW" b="1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GUI</a:t>
            </a:r>
            <a:r>
              <a:rPr lang="zh-TW" altLang="en-US" b="1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中完成</a:t>
            </a:r>
            <a:r>
              <a:rPr lang="en-US" altLang="zh-TW" b="1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!!!</a:t>
            </a:r>
            <a:endParaRPr lang="zh-TW" altLang="en-US" b="1" dirty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225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Architecture/Deployment Templates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</p:spTree>
    <p:extLst>
      <p:ext uri="{BB962C8B-B14F-4D97-AF65-F5344CB8AC3E}">
        <p14:creationId xmlns:p14="http://schemas.microsoft.com/office/powerpoint/2010/main" val="3323722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Architecture/Deployment Templates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400" b="1" dirty="0"/>
              <a:t>Classic Shared Storage Cluster</a:t>
            </a:r>
            <a:endParaRPr lang="zh-TW" altLang="zh-TW" sz="2400" dirty="0"/>
          </a:p>
          <a:p>
            <a:pPr marL="342900" indent="-342900">
              <a:buFont typeface="+mj-lt"/>
              <a:buAutoNum type="arabicPeriod"/>
            </a:pPr>
            <a:r>
              <a:rPr lang="en-GB" altLang="zh-TW" sz="1800" dirty="0"/>
              <a:t>Utilizes Fibre Channel SAN, </a:t>
            </a:r>
            <a:r>
              <a:rPr lang="en-GB" altLang="zh-TW" sz="1800" dirty="0" err="1"/>
              <a:t>iSCSI</a:t>
            </a:r>
            <a:r>
              <a:rPr lang="en-GB" altLang="zh-TW" sz="1800" dirty="0"/>
              <a:t> or NAS</a:t>
            </a:r>
            <a:endParaRPr lang="zh-TW" altLang="zh-TW" sz="1800" dirty="0"/>
          </a:p>
          <a:p>
            <a:pPr marL="342900" indent="-342900">
              <a:buFont typeface="+mj-lt"/>
              <a:buAutoNum type="arabicPeriod"/>
            </a:pPr>
            <a:r>
              <a:rPr lang="en-GB" altLang="zh-TW" sz="1800" dirty="0"/>
              <a:t>Optimal for deployment within a single Data </a:t>
            </a:r>
            <a:r>
              <a:rPr lang="en-GB" altLang="zh-TW" sz="1800" dirty="0" err="1"/>
              <a:t>Center</a:t>
            </a:r>
            <a:endParaRPr lang="zh-TW" altLang="zh-TW" sz="1800" dirty="0"/>
          </a:p>
          <a:p>
            <a:pPr marL="342900" indent="-342900">
              <a:buFont typeface="+mj-lt"/>
              <a:buAutoNum type="arabicPeriod"/>
            </a:pPr>
            <a:r>
              <a:rPr lang="en-GB" altLang="zh-TW" sz="1800" dirty="0"/>
              <a:t>SCSI reservations provide I/O fencing to ensure data integrity Cascading failover and N+1 </a:t>
            </a:r>
            <a:r>
              <a:rPr lang="en-GB" altLang="zh-TW" sz="1800" dirty="0" err="1"/>
              <a:t>configs</a:t>
            </a:r>
            <a:endParaRPr lang="zh-TW" altLang="zh-TW" sz="1800" dirty="0"/>
          </a:p>
          <a:p>
            <a:pPr marL="342900" indent="-342900">
              <a:buFont typeface="+mj-lt"/>
              <a:buAutoNum type="arabicPeriod"/>
            </a:pPr>
            <a:r>
              <a:rPr lang="en-GB" altLang="zh-TW" sz="1800" dirty="0"/>
              <a:t>Supports many types of storage</a:t>
            </a:r>
            <a:endParaRPr lang="zh-TW" altLang="zh-TW" sz="1800" dirty="0"/>
          </a:p>
          <a:p>
            <a:pPr marL="342900" indent="-342900">
              <a:buFont typeface="+mj-lt"/>
              <a:buAutoNum type="arabicPeriod"/>
            </a:pPr>
            <a:r>
              <a:rPr lang="en-GB" altLang="zh-TW" sz="1800" dirty="0"/>
              <a:t>However, shared storage can be a single point of failure!</a:t>
            </a:r>
            <a:endParaRPr lang="zh-TW" altLang="zh-TW" sz="1800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811635"/>
            <a:ext cx="3176686" cy="373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62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Architecture/Deployment Templates</a:t>
            </a:r>
            <a:endParaRPr lang="zh-TW" altLang="en-US" dirty="0"/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44675"/>
          <a:ext cx="4114800" cy="4231323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8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Shared Nothing Cluster using </a:t>
                      </a:r>
                      <a:r>
                        <a:rPr kumimoji="0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SteelEye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Data Replication</a:t>
                      </a:r>
                    </a:p>
                  </a:txBody>
                  <a:tcPr marL="83396" marR="83396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363">
                <a:tc>
                  <a:txBody>
                    <a:bodyPr/>
                    <a:lstStyle>
                      <a:lvl1pPr marL="24161750" indent="-24161750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182563" indent="-182563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639763" indent="-182563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Suitable for LAN or WAN recovery</a:t>
                      </a:r>
                    </a:p>
                    <a:p>
                      <a:pPr marL="3429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Eliminates the expense and single point of failure of shared storage</a:t>
                      </a:r>
                    </a:p>
                    <a:p>
                      <a:pPr marL="3429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Ideal for Disaster Recovery configurations</a:t>
                      </a:r>
                    </a:p>
                    <a:p>
                      <a:pPr marL="800100" marR="0" lvl="2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Multiple Site/Target Support</a:t>
                      </a:r>
                    </a:p>
                    <a:p>
                      <a:pPr marL="800100" marR="0" lvl="2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Eliminate Human Interaction</a:t>
                      </a:r>
                    </a:p>
                    <a:p>
                      <a:pPr marL="3429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Automated failover protection of replicated data</a:t>
                      </a:r>
                    </a:p>
                  </a:txBody>
                  <a:tcPr marL="166793" marR="833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916832"/>
            <a:ext cx="3600400" cy="364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0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SIOS with JIRA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</p:spTree>
    <p:extLst>
      <p:ext uri="{BB962C8B-B14F-4D97-AF65-F5344CB8AC3E}">
        <p14:creationId xmlns:p14="http://schemas.microsoft.com/office/powerpoint/2010/main" val="222252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DC1F8B6-32CA-4170-B462-DCE994DA2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pic>
        <p:nvPicPr>
          <p:cNvPr id="1026" name="Picture 2" descr="http://img1.wsimg.com/isteam/ip/eec9cc3e-6e6d-4eb0-b548-2b707189ec68/3617ce61-89b9-4959-a36e-efe795d37894.jpg/:/rs=w:1136,h:568,cg:true,m/cr=w:1136,h:568">
            <a:extLst>
              <a:ext uri="{FF2B5EF4-FFF2-40B4-BE49-F238E27FC236}">
                <a16:creationId xmlns:a16="http://schemas.microsoft.com/office/drawing/2014/main" id="{4E91F86C-7155-4AF2-B8D4-25E6A9DBB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r="6512"/>
          <a:stretch/>
        </p:blipFill>
        <p:spPr bwMode="auto">
          <a:xfrm>
            <a:off x="0" y="908720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53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Technical support &amp; training 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</p:spTree>
    <p:extLst>
      <p:ext uri="{BB962C8B-B14F-4D97-AF65-F5344CB8AC3E}">
        <p14:creationId xmlns:p14="http://schemas.microsoft.com/office/powerpoint/2010/main" val="1057705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原廠收費方式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採</a:t>
            </a:r>
            <a:r>
              <a:rPr lang="en-US" altLang="zh-TW" dirty="0"/>
              <a:t>License</a:t>
            </a:r>
            <a:r>
              <a:rPr lang="zh-TW" altLang="en-US" dirty="0"/>
              <a:t>的方式進行銷售，一次基本購買一套</a:t>
            </a:r>
            <a:r>
              <a:rPr lang="en-US" altLang="zh-TW" dirty="0"/>
              <a:t>(</a:t>
            </a:r>
            <a:r>
              <a:rPr lang="zh-TW" altLang="en-US" dirty="0"/>
              <a:t>兩組</a:t>
            </a:r>
            <a:r>
              <a:rPr lang="en-US" altLang="zh-TW" dirty="0"/>
              <a:t>License</a:t>
            </a:r>
            <a:r>
              <a:rPr lang="zh-TW" altLang="en-US" dirty="0"/>
              <a:t>，一台主</a:t>
            </a:r>
            <a:r>
              <a:rPr lang="en-US" altLang="zh-TW" dirty="0"/>
              <a:t>Server</a:t>
            </a:r>
            <a:r>
              <a:rPr lang="zh-TW" altLang="en-US" dirty="0"/>
              <a:t>、一台備援</a:t>
            </a:r>
            <a:r>
              <a:rPr lang="en-US" altLang="zh-TW" dirty="0"/>
              <a:t>Server)</a:t>
            </a:r>
          </a:p>
          <a:p>
            <a:endParaRPr lang="en-US" altLang="zh-TW" dirty="0"/>
          </a:p>
          <a:p>
            <a:r>
              <a:rPr lang="zh-TW" altLang="en-US" dirty="0"/>
              <a:t>不管備援方向，只要是不同台</a:t>
            </a:r>
            <a:r>
              <a:rPr lang="en-US" altLang="zh-TW" dirty="0"/>
              <a:t>Server</a:t>
            </a:r>
            <a:r>
              <a:rPr lang="zh-TW" altLang="en-US" dirty="0"/>
              <a:t>，一台</a:t>
            </a:r>
            <a:r>
              <a:rPr lang="en-US" altLang="zh-TW" dirty="0"/>
              <a:t>Server</a:t>
            </a:r>
            <a:r>
              <a:rPr lang="zh-TW" altLang="en-US" dirty="0"/>
              <a:t>就要一組</a:t>
            </a:r>
            <a:r>
              <a:rPr lang="en-US" altLang="zh-TW" dirty="0"/>
              <a:t>License</a:t>
            </a:r>
          </a:p>
          <a:p>
            <a:endParaRPr lang="en-US" altLang="zh-TW" dirty="0"/>
          </a:p>
          <a:p>
            <a:r>
              <a:rPr lang="zh-TW" altLang="en-US" dirty="0"/>
              <a:t>購買</a:t>
            </a:r>
            <a:r>
              <a:rPr lang="en-US" altLang="zh-TW" dirty="0"/>
              <a:t>License</a:t>
            </a:r>
            <a:r>
              <a:rPr lang="zh-TW" altLang="en-US" dirty="0"/>
              <a:t>期間，原廠</a:t>
            </a:r>
            <a:r>
              <a:rPr lang="en-US" altLang="zh-TW" dirty="0"/>
              <a:t>Q&amp;A by email </a:t>
            </a:r>
            <a:r>
              <a:rPr lang="zh-TW" altLang="en-US" dirty="0"/>
              <a:t>支援，</a:t>
            </a:r>
            <a:r>
              <a:rPr lang="en-US" altLang="zh-TW" dirty="0"/>
              <a:t>License</a:t>
            </a:r>
            <a:r>
              <a:rPr lang="zh-TW" altLang="en-US" dirty="0"/>
              <a:t>過期後，可以繼續做使用但是無法進行升級</a:t>
            </a:r>
            <a:r>
              <a:rPr lang="en-US" altLang="zh-TW" dirty="0"/>
              <a:t>or</a:t>
            </a:r>
            <a:r>
              <a:rPr lang="zh-TW" altLang="en-US" dirty="0"/>
              <a:t>原廠支援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友環系統維護及裝機費用則依照購買</a:t>
            </a:r>
            <a:r>
              <a:rPr lang="en-US" altLang="zh-TW" dirty="0"/>
              <a:t>License</a:t>
            </a:r>
            <a:r>
              <a:rPr lang="zh-TW" altLang="en-US" dirty="0"/>
              <a:t>數量另外計算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</p:spTree>
    <p:extLst>
      <p:ext uri="{BB962C8B-B14F-4D97-AF65-F5344CB8AC3E}">
        <p14:creationId xmlns:p14="http://schemas.microsoft.com/office/powerpoint/2010/main" val="23878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About SIOS</a:t>
            </a:r>
          </a:p>
          <a:p>
            <a:r>
              <a:rPr lang="en-US" altLang="zh-TW" dirty="0"/>
              <a:t>Why HA</a:t>
            </a:r>
          </a:p>
          <a:p>
            <a:r>
              <a:rPr lang="en-US" altLang="zh-TW" dirty="0"/>
              <a:t>SIOS Family of Offerings</a:t>
            </a:r>
          </a:p>
          <a:p>
            <a:r>
              <a:rPr lang="en-US" altLang="zh-TW" sz="2400" dirty="0"/>
              <a:t>Architecture/Deployment Present</a:t>
            </a:r>
            <a:endParaRPr lang="en-US" altLang="zh-TW" dirty="0"/>
          </a:p>
          <a:p>
            <a:r>
              <a:rPr lang="en-US" altLang="zh-TW" dirty="0"/>
              <a:t>SIOS with JIRA</a:t>
            </a:r>
          </a:p>
          <a:p>
            <a:r>
              <a:rPr lang="en-US" altLang="zh-TW" dirty="0"/>
              <a:t>Technical support &amp; training </a:t>
            </a:r>
          </a:p>
          <a:p>
            <a:r>
              <a:rPr lang="en-US" altLang="zh-TW" dirty="0"/>
              <a:t>Q &amp; A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28403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870AC8-5966-46D0-A3AA-ACC87CB0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友環技術支援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FC36C4-53A7-462A-B501-FEA85B4DB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現場系統安裝與建置，依照購買</a:t>
            </a:r>
            <a:r>
              <a:rPr lang="en-US" altLang="zh-TW" dirty="0"/>
              <a:t>Server</a:t>
            </a:r>
            <a:r>
              <a:rPr lang="zh-TW" altLang="en-US" dirty="0"/>
              <a:t>數量協助基礎建置與設置到好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友環獨家支援之腳本，透過自動化指令進行</a:t>
            </a:r>
            <a:r>
              <a:rPr lang="en-US" altLang="zh-TW" dirty="0"/>
              <a:t>JIRA</a:t>
            </a:r>
            <a:r>
              <a:rPr lang="zh-TW" altLang="en-US" dirty="0"/>
              <a:t>備援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協助現場</a:t>
            </a:r>
            <a:r>
              <a:rPr lang="en-US" altLang="zh-TW" dirty="0"/>
              <a:t>or</a:t>
            </a:r>
            <a:r>
              <a:rPr lang="zh-TW" altLang="en-US" dirty="0"/>
              <a:t>遠端系統維護與問題排除，當系統發生問題時友環可以及時協助處理，並會協助與原廠追蹤解決方案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基本操作教學課程，教導</a:t>
            </a:r>
            <a:r>
              <a:rPr lang="en-US" altLang="zh-TW" dirty="0"/>
              <a:t>SA</a:t>
            </a:r>
            <a:r>
              <a:rPr lang="zh-TW" altLang="en-US" dirty="0"/>
              <a:t>如何進行週期性維護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50E94F1-D69B-4783-9AFB-0480508A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523872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latin typeface="+mj-lt"/>
              </a:rPr>
              <a:t>Q&amp;A</a:t>
            </a:r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88" y="3496005"/>
            <a:ext cx="52546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00" y="3494418"/>
            <a:ext cx="5238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4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13" y="3494418"/>
            <a:ext cx="525462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5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88" y="3496005"/>
            <a:ext cx="52387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6" descr="pasted-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00" y="3494418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7" descr="pasted-imag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75" y="3496005"/>
            <a:ext cx="579438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43" descr="pasted-imag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0" y="3494418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44" descr="pasted-image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63" y="3496005"/>
            <a:ext cx="581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964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356329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About SIOS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</p:spTree>
    <p:extLst>
      <p:ext uri="{BB962C8B-B14F-4D97-AF65-F5344CB8AC3E}">
        <p14:creationId xmlns:p14="http://schemas.microsoft.com/office/powerpoint/2010/main" val="332796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148064" y="5479940"/>
            <a:ext cx="32403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b="1" dirty="0"/>
              <a:t>10 Years of Focus on Ensuring Availability</a:t>
            </a:r>
          </a:p>
        </p:txBody>
      </p:sp>
      <p:pic>
        <p:nvPicPr>
          <p:cNvPr id="14" name="Picture 8" descr="RHReadyC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75" y="5597782"/>
            <a:ext cx="1295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yes_sus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56" y="5344575"/>
            <a:ext cx="5461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8680"/>
            <a:ext cx="8229600" cy="8689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About SIOS Technology Corp.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78352" y="1844675"/>
            <a:ext cx="2308225" cy="1350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20" rIns="4572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endParaRPr lang="en-US" altLang="zh-TW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altLang="zh-TW" dirty="0">
                <a:solidFill>
                  <a:srgbClr val="000066"/>
                </a:solidFill>
                <a:latin typeface="Verdana" panose="020B0604030504040204" pitchFamily="34" charset="0"/>
              </a:rPr>
              <a:t>Business Background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endParaRPr lang="en-US" altLang="zh-TW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2" y="2996952"/>
            <a:ext cx="2314600" cy="2314600"/>
          </a:xfrm>
          <a:prstGeom prst="rect">
            <a:avLst/>
          </a:prstGeom>
        </p:spPr>
      </p:pic>
      <p:sp>
        <p:nvSpPr>
          <p:cNvPr id="12" name="Content Placeholder 8"/>
          <p:cNvSpPr>
            <a:spLocks noGrp="1"/>
          </p:cNvSpPr>
          <p:nvPr>
            <p:ph idx="1"/>
          </p:nvPr>
        </p:nvSpPr>
        <p:spPr bwMode="auto">
          <a:xfrm>
            <a:off x="2991793" y="1844675"/>
            <a:ext cx="5695007" cy="34668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Established in 1999 as </a:t>
            </a:r>
            <a:r>
              <a:rPr lang="en-US" altLang="zh-TW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SteelEye</a:t>
            </a:r>
            <a:r>
              <a:rPr lang="en-US" altLang="zh-TW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Technology </a:t>
            </a:r>
          </a:p>
          <a:p>
            <a:pPr eaLnBrk="1" hangingPunct="1"/>
            <a:r>
              <a:rPr lang="en-US" altLang="zh-TW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Over 35,000 licenses installed worldwide</a:t>
            </a:r>
          </a:p>
          <a:p>
            <a:pPr eaLnBrk="1" hangingPunct="1"/>
            <a:r>
              <a:rPr lang="en-US" altLang="zh-TW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Headquartered in San Mateo, CA; </a:t>
            </a:r>
            <a:r>
              <a:rPr lang="en-US" altLang="zh-TW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offices throughout the US as well as the UK and Japan, solution centers in UK, France, Germany, Nordic countries and Japan</a:t>
            </a:r>
            <a:endParaRPr lang="en-US" altLang="zh-TW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zh-TW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RedHat</a:t>
            </a:r>
            <a:r>
              <a:rPr lang="en-US" altLang="zh-TW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Novell certified solutions</a:t>
            </a:r>
          </a:p>
          <a:p>
            <a:pPr eaLnBrk="1" hangingPunct="1"/>
            <a:r>
              <a:rPr lang="en-US" altLang="zh-TW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Strategic Relationships with HP, IBM  and SAP</a:t>
            </a:r>
          </a:p>
          <a:p>
            <a:pPr eaLnBrk="1" hangingPunct="1"/>
            <a:r>
              <a:rPr lang="en-US" altLang="zh-TW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Multi-time award winner for Linux High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6881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HA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</p:spTree>
    <p:extLst>
      <p:ext uri="{BB962C8B-B14F-4D97-AF65-F5344CB8AC3E}">
        <p14:creationId xmlns:p14="http://schemas.microsoft.com/office/powerpoint/2010/main" val="42183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HA:</a:t>
            </a:r>
            <a:r>
              <a:rPr lang="en-US" altLang="zh-TW" dirty="0">
                <a:latin typeface="Arial" panose="020B0604020202020204" pitchFamily="34" charset="0"/>
                <a:ea typeface="ヒラギノ角ゴ Pro W3" pitchFamily="-84" charset="-128"/>
              </a:rPr>
              <a:t> The Cost of Downtime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/>
              <a:t>Why High Availability?</a:t>
            </a:r>
            <a:endParaRPr lang="zh-TW" altLang="zh-TW" dirty="0"/>
          </a:p>
          <a:p>
            <a:pPr marL="342900" indent="-342900">
              <a:buFont typeface="+mj-lt"/>
              <a:buAutoNum type="arabicPeriod"/>
            </a:pPr>
            <a:r>
              <a:rPr lang="en-GB" altLang="zh-TW" sz="1600" dirty="0"/>
              <a:t>Your applications have to be highly available to serve today’s 24x</a:t>
            </a:r>
            <a:r>
              <a:rPr lang="en-US" altLang="zh-TW" sz="1600" dirty="0"/>
              <a:t>7</a:t>
            </a:r>
            <a:r>
              <a:rPr lang="en-GB" altLang="zh-TW" sz="1600" dirty="0"/>
              <a:t>x365 business landscape</a:t>
            </a:r>
            <a:endParaRPr lang="zh-TW" altLang="zh-TW" sz="1600" dirty="0"/>
          </a:p>
          <a:p>
            <a:pPr marL="342900" indent="-342900">
              <a:buFont typeface="+mj-lt"/>
              <a:buAutoNum type="arabicPeriod"/>
            </a:pPr>
            <a:r>
              <a:rPr lang="en-GB" altLang="zh-TW" sz="1600" dirty="0"/>
              <a:t>The concept of business hours no longer exists for many services</a:t>
            </a:r>
            <a:endParaRPr lang="zh-TW" altLang="zh-TW" sz="1600" dirty="0"/>
          </a:p>
          <a:p>
            <a:pPr marL="342900" indent="-342900">
              <a:buFont typeface="+mj-lt"/>
              <a:buAutoNum type="arabicPeriod"/>
            </a:pPr>
            <a:r>
              <a:rPr lang="en-GB" altLang="zh-TW" sz="1600" dirty="0"/>
              <a:t>Taking down systems for planned system maintenance isn’t acceptable if service is unavailable to end-users</a:t>
            </a:r>
            <a:endParaRPr lang="zh-TW" altLang="zh-TW" sz="1600" dirty="0"/>
          </a:p>
          <a:p>
            <a:pPr marL="342900" indent="-342900">
              <a:buFont typeface="+mj-lt"/>
              <a:buAutoNum type="arabicPeriod"/>
            </a:pPr>
            <a:r>
              <a:rPr lang="en-GB" altLang="zh-TW" sz="1600" dirty="0"/>
              <a:t>Loss of employee productivity</a:t>
            </a:r>
            <a:endParaRPr lang="zh-TW" altLang="zh-TW" sz="1600" dirty="0"/>
          </a:p>
          <a:p>
            <a:pPr marL="342900" indent="-342900">
              <a:buFont typeface="+mj-lt"/>
              <a:buAutoNum type="arabicPeriod"/>
            </a:pPr>
            <a:r>
              <a:rPr lang="en-GB" altLang="zh-TW" sz="1600" dirty="0"/>
              <a:t>Prevent Customer Loss / Dissatisfaction</a:t>
            </a:r>
            <a:endParaRPr lang="zh-TW" altLang="zh-TW" sz="1600" dirty="0"/>
          </a:p>
          <a:p>
            <a:pPr marL="342900" indent="-342900">
              <a:buFont typeface="+mj-lt"/>
              <a:buAutoNum type="arabicPeriod"/>
            </a:pPr>
            <a:r>
              <a:rPr lang="en-GB" altLang="zh-TW" sz="1600" b="1" dirty="0"/>
              <a:t>Bottom Line:</a:t>
            </a:r>
            <a:r>
              <a:rPr lang="en-GB" altLang="zh-TW" sz="1600" dirty="0"/>
              <a:t> </a:t>
            </a:r>
            <a:r>
              <a:rPr lang="en-GB" altLang="zh-TW" sz="1600" u="sng" dirty="0"/>
              <a:t>Cost</a:t>
            </a:r>
            <a:r>
              <a:rPr lang="en-GB" altLang="zh-TW" sz="1600" dirty="0"/>
              <a:t> of downtime is substantial ! Cost of protection is NOT.</a:t>
            </a:r>
            <a:endParaRPr lang="zh-TW" altLang="zh-TW" sz="1800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3"/>
            <p:extLst/>
          </p:nvPr>
        </p:nvGraphicFramePr>
        <p:xfrm>
          <a:off x="4572000" y="1844675"/>
          <a:ext cx="41148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Business Operation</a:t>
                      </a:r>
                    </a:p>
                  </a:txBody>
                  <a:tcPr marL="93165" marR="93165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Cost/Hr. of Downtime</a:t>
                      </a:r>
                    </a:p>
                  </a:txBody>
                  <a:tcPr marL="93165" marR="9316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Brokerage</a:t>
                      </a:r>
                    </a:p>
                  </a:txBody>
                  <a:tcPr marL="93165" marR="93165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$6.45 M</a:t>
                      </a:r>
                    </a:p>
                  </a:txBody>
                  <a:tcPr marL="93165" marR="9316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Credit Card  / Sales Authorization</a:t>
                      </a:r>
                    </a:p>
                  </a:txBody>
                  <a:tcPr marL="93165" marR="93165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$2.6 M</a:t>
                      </a:r>
                    </a:p>
                  </a:txBody>
                  <a:tcPr marL="93165" marR="9316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Home Catalog Sales</a:t>
                      </a:r>
                    </a:p>
                  </a:txBody>
                  <a:tcPr marL="93165" marR="93165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$90 K</a:t>
                      </a:r>
                    </a:p>
                  </a:txBody>
                  <a:tcPr marL="93165" marR="9316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Airline Ticketing</a:t>
                      </a:r>
                    </a:p>
                  </a:txBody>
                  <a:tcPr marL="93165" marR="93165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$89.5 K</a:t>
                      </a:r>
                    </a:p>
                  </a:txBody>
                  <a:tcPr marL="93165" marR="9316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Tele-Ticketing Sales</a:t>
                      </a:r>
                    </a:p>
                  </a:txBody>
                  <a:tcPr marL="93165" marR="93165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$69 K</a:t>
                      </a:r>
                    </a:p>
                  </a:txBody>
                  <a:tcPr marL="93165" marR="9316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Package Shipping</a:t>
                      </a:r>
                    </a:p>
                  </a:txBody>
                  <a:tcPr marL="93165" marR="93165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$28 K</a:t>
                      </a:r>
                    </a:p>
                  </a:txBody>
                  <a:tcPr marL="93165" marR="9316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ATM Fees</a:t>
                      </a:r>
                    </a:p>
                  </a:txBody>
                  <a:tcPr marL="93165" marR="93165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$ 14.5 K</a:t>
                      </a:r>
                    </a:p>
                  </a:txBody>
                  <a:tcPr marL="93165" marR="9316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JIRA Instance</a:t>
                      </a:r>
                    </a:p>
                  </a:txBody>
                  <a:tcPr marL="93165" marR="93165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$ ??</a:t>
                      </a:r>
                    </a:p>
                  </a:txBody>
                  <a:tcPr marL="93165" marR="93165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68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ea typeface="ヒラギノ角ゴ Pro W3" pitchFamily="-84" charset="-128"/>
              </a:rPr>
              <a:t>Why HA: Pain Points / Challenges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44675"/>
          <a:ext cx="82296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6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Business Needs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SPS for Linux Provides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Minimize Application Downtime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High Availability for systems, applications AND storage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Flexibility / Agility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Flexible storage options, grow/adapt as business needs change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Eliminate Single Points of Failure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Peer-To-Peer HA solution with minimal management overhead and proven/consistent architecture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Protect Mission Critical Data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Efficient data replication/rewind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Reduce Cost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Leverage existing servers, storage and networking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  <p:sp>
        <p:nvSpPr>
          <p:cNvPr id="3" name="矩形 2"/>
          <p:cNvSpPr/>
          <p:nvPr/>
        </p:nvSpPr>
        <p:spPr>
          <a:xfrm>
            <a:off x="971600" y="530120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/>
              <a:t>Improve Service Levels to customers while reducing Total Cost of Ownership!</a:t>
            </a:r>
          </a:p>
        </p:txBody>
      </p:sp>
    </p:spTree>
    <p:extLst>
      <p:ext uri="{BB962C8B-B14F-4D97-AF65-F5344CB8AC3E}">
        <p14:creationId xmlns:p14="http://schemas.microsoft.com/office/powerpoint/2010/main" val="345852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SIOS Solutions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</p:spTree>
    <p:extLst>
      <p:ext uri="{BB962C8B-B14F-4D97-AF65-F5344CB8AC3E}">
        <p14:creationId xmlns:p14="http://schemas.microsoft.com/office/powerpoint/2010/main" val="20319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SIOS Family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SIOS Protection Suite </a:t>
            </a:r>
            <a:r>
              <a:rPr lang="zh-TW" altLang="en-US" dirty="0"/>
              <a:t>包含以下模組功能</a:t>
            </a:r>
          </a:p>
          <a:p>
            <a:r>
              <a:rPr lang="en-US" altLang="zh-TW" sz="2000" dirty="0"/>
              <a:t>SIOS </a:t>
            </a:r>
            <a:r>
              <a:rPr lang="en-US" altLang="zh-TW" sz="2000" dirty="0" err="1"/>
              <a:t>LifeKeeper</a:t>
            </a:r>
            <a:endParaRPr lang="en-US" altLang="zh-TW" sz="2000" dirty="0"/>
          </a:p>
          <a:p>
            <a:pPr marL="0" indent="0">
              <a:buNone/>
            </a:pPr>
            <a:r>
              <a:rPr lang="zh-TW" altLang="en-US" sz="1800" dirty="0"/>
              <a:t>持續監控應用系統如</a:t>
            </a:r>
            <a:r>
              <a:rPr lang="en-US" altLang="zh-TW" sz="1800" dirty="0"/>
              <a:t>: Application Server</a:t>
            </a:r>
            <a:r>
              <a:rPr lang="zh-TW" altLang="en-US" sz="1800" dirty="0"/>
              <a:t>、</a:t>
            </a:r>
            <a:r>
              <a:rPr lang="en-US" altLang="zh-TW" sz="1800" dirty="0"/>
              <a:t>Database</a:t>
            </a:r>
            <a:r>
              <a:rPr lang="zh-TW" altLang="en-US" sz="1800" dirty="0"/>
              <a:t>、</a:t>
            </a:r>
            <a:r>
              <a:rPr lang="en-US" altLang="zh-TW" sz="1800" dirty="0"/>
              <a:t>Mail</a:t>
            </a:r>
            <a:r>
              <a:rPr lang="zh-TW" altLang="en-US" sz="1800" dirty="0"/>
              <a:t>、</a:t>
            </a:r>
            <a:r>
              <a:rPr lang="en-US" altLang="zh-TW" sz="1800" dirty="0"/>
              <a:t>File System </a:t>
            </a:r>
            <a:r>
              <a:rPr lang="zh-TW" altLang="en-US" sz="1800" dirty="0"/>
              <a:t>等服務狀況並自動執行</a:t>
            </a:r>
            <a:r>
              <a:rPr lang="en-US" altLang="zh-TW" sz="1800" dirty="0"/>
              <a:t>Failover</a:t>
            </a:r>
            <a:r>
              <a:rPr lang="zh-TW" altLang="en-US" sz="1800" dirty="0"/>
              <a:t>轉移</a:t>
            </a:r>
            <a:endParaRPr lang="en-US" altLang="zh-TW" sz="1800" dirty="0"/>
          </a:p>
          <a:p>
            <a:pPr marL="0" indent="0">
              <a:buNone/>
            </a:pPr>
            <a:endParaRPr lang="zh-TW" altLang="en-US" sz="1800" dirty="0"/>
          </a:p>
          <a:p>
            <a:r>
              <a:rPr lang="en-US" altLang="zh-TW" sz="2000" dirty="0"/>
              <a:t>SIOS </a:t>
            </a:r>
            <a:r>
              <a:rPr lang="en-US" altLang="zh-TW" sz="2000" dirty="0" err="1"/>
              <a:t>DataKeeper</a:t>
            </a:r>
            <a:endParaRPr lang="en-US" altLang="zh-TW" sz="2000" dirty="0"/>
          </a:p>
          <a:p>
            <a:pPr marL="0" indent="0">
              <a:buNone/>
            </a:pPr>
            <a:r>
              <a:rPr lang="zh-TW" altLang="en-US" sz="1800" dirty="0"/>
              <a:t>針對異地備援或</a:t>
            </a:r>
            <a:r>
              <a:rPr lang="en-US" altLang="zh-TW" sz="1800" dirty="0" err="1"/>
              <a:t>SANLess</a:t>
            </a:r>
            <a:r>
              <a:rPr lang="zh-TW" altLang="en-US" sz="1800" dirty="0"/>
              <a:t>架構執行</a:t>
            </a:r>
            <a:r>
              <a:rPr lang="en-US" altLang="zh-TW" sz="1800" dirty="0"/>
              <a:t>Block Level </a:t>
            </a:r>
            <a:r>
              <a:rPr lang="zh-TW" altLang="en-US" sz="1800" dirty="0"/>
              <a:t>資料同步作業，達成異地備援的高可用性</a:t>
            </a:r>
            <a:r>
              <a:rPr lang="en-US" altLang="zh-TW" sz="1800" dirty="0"/>
              <a:t>Active Standby </a:t>
            </a:r>
            <a:r>
              <a:rPr lang="zh-TW" altLang="en-US" sz="1800" dirty="0"/>
              <a:t>機制</a:t>
            </a:r>
            <a:endParaRPr lang="en-US" altLang="zh-TW" sz="1800" dirty="0"/>
          </a:p>
          <a:p>
            <a:pPr marL="0" indent="0">
              <a:buNone/>
            </a:pPr>
            <a:endParaRPr lang="zh-TW" altLang="en-US" sz="1800" dirty="0"/>
          </a:p>
          <a:p>
            <a:r>
              <a:rPr lang="en-US" altLang="zh-TW" sz="2000" dirty="0"/>
              <a:t>SIOS Single Server Protection</a:t>
            </a:r>
          </a:p>
          <a:p>
            <a:pPr marL="0" indent="0">
              <a:buNone/>
            </a:pPr>
            <a:r>
              <a:rPr lang="zh-TW" altLang="en-US" sz="1800" dirty="0"/>
              <a:t>針對單機進行服務保護，當監控的服務停止時可自動啟動服務或自動重起伺服器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</p:spTree>
    <p:extLst>
      <p:ext uri="{BB962C8B-B14F-4D97-AF65-F5344CB8AC3E}">
        <p14:creationId xmlns:p14="http://schemas.microsoft.com/office/powerpoint/2010/main" val="451993957"/>
      </p:ext>
    </p:extLst>
  </p:cSld>
  <p:clrMapOvr>
    <a:masterClrMapping/>
  </p:clrMapOvr>
</p:sld>
</file>

<file path=ppt/theme/theme1.xml><?xml version="1.0" encoding="utf-8"?>
<a:theme xmlns:a="http://schemas.openxmlformats.org/drawingml/2006/main" name="基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114</Template>
  <TotalTime>4234</TotalTime>
  <Words>957</Words>
  <Application>Microsoft Office PowerPoint</Application>
  <PresentationFormat>如螢幕大小 (4:3)</PresentationFormat>
  <Paragraphs>175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5" baseType="lpstr">
      <vt:lpstr>Circular Pro Bold</vt:lpstr>
      <vt:lpstr>Circular Pro Book</vt:lpstr>
      <vt:lpstr>ＭＳ Ｐゴシック</vt:lpstr>
      <vt:lpstr>ＭＳ Ｐゴシック</vt:lpstr>
      <vt:lpstr>ヒラギノ角ゴ Pro W3</vt:lpstr>
      <vt:lpstr>微軟正黑體</vt:lpstr>
      <vt:lpstr>新細明體</vt:lpstr>
      <vt:lpstr>Arial</vt:lpstr>
      <vt:lpstr>Calibri</vt:lpstr>
      <vt:lpstr>Helvetica</vt:lpstr>
      <vt:lpstr>Times New Roman</vt:lpstr>
      <vt:lpstr>Verdana</vt:lpstr>
      <vt:lpstr>基本</vt:lpstr>
      <vt:lpstr>JIRA High Availability  &amp; The Best Data Replication  </vt:lpstr>
      <vt:lpstr>PowerPoint 簡報</vt:lpstr>
      <vt:lpstr>About SIOS</vt:lpstr>
      <vt:lpstr>About SIOS Technology Corp.</vt:lpstr>
      <vt:lpstr>Why HA</vt:lpstr>
      <vt:lpstr>Why HA: The Cost of Downtime</vt:lpstr>
      <vt:lpstr>Why HA: Pain Points / Challenges</vt:lpstr>
      <vt:lpstr>SIOS Solutions</vt:lpstr>
      <vt:lpstr>SIOS Family</vt:lpstr>
      <vt:lpstr>SIOS Family of Offerings</vt:lpstr>
      <vt:lpstr>SIOS Protect Any Application</vt:lpstr>
      <vt:lpstr>Easy to Learn and Use</vt:lpstr>
      <vt:lpstr>Architecture/Deployment Templates</vt:lpstr>
      <vt:lpstr>Architecture/Deployment Templates</vt:lpstr>
      <vt:lpstr>Architecture/Deployment Templates</vt:lpstr>
      <vt:lpstr>SIOS with JIRA</vt:lpstr>
      <vt:lpstr>PowerPoint 簡報</vt:lpstr>
      <vt:lpstr>Technical support &amp; training </vt:lpstr>
      <vt:lpstr>原廠收費方式</vt:lpstr>
      <vt:lpstr>友環技術支援</vt:lpstr>
      <vt:lpstr>Q&amp;A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Leon</dc:creator>
  <cp:lastModifiedBy>許維珏</cp:lastModifiedBy>
  <cp:revision>166</cp:revision>
  <dcterms:created xsi:type="dcterms:W3CDTF">2012-08-21T16:10:26Z</dcterms:created>
  <dcterms:modified xsi:type="dcterms:W3CDTF">2017-10-24T07:20:19Z</dcterms:modified>
</cp:coreProperties>
</file>