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08" r:id="rId2"/>
    <p:sldId id="409" r:id="rId3"/>
    <p:sldId id="410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406" r:id="rId12"/>
    <p:sldId id="407" r:id="rId13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 autoAdjust="0"/>
    <p:restoredTop sz="94660"/>
  </p:normalViewPr>
  <p:slideViewPr>
    <p:cSldViewPr>
      <p:cViewPr varScale="1">
        <p:scale>
          <a:sx n="110" d="100"/>
          <a:sy n="110" d="100"/>
        </p:scale>
        <p:origin x="174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ea typeface="微軟正黑體" panose="020B0604030504040204" pitchFamily="34" charset="-120"/>
              </a:rPr>
              <a:t>www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86839-249D-459A-99BA-E624813789DE}" type="datetimeFigureOut">
              <a:rPr lang="zh-TW" altLang="en-US" smtClean="0">
                <a:ea typeface="微軟正黑體" panose="020B0604030504040204" pitchFamily="34" charset="-120"/>
              </a:rPr>
              <a:t>2017/8/30</a:t>
            </a:fld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F4817-56E8-4F0A-B93C-F99F94404F54}" type="slidenum">
              <a:rPr lang="zh-TW" altLang="en-US" smtClean="0">
                <a:ea typeface="微軟正黑體" panose="020B0604030504040204" pitchFamily="34" charset="-120"/>
              </a:rPr>
              <a:t>‹#›</a:t>
            </a:fld>
            <a:endParaRPr lang="zh-TW" altLang="en-US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37867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 smtClean="0"/>
              <a:t>www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fld id="{52E3D38C-860A-4993-937A-44A351DAF30E}" type="datetimeFigureOut">
              <a:rPr lang="zh-TW" altLang="en-US" smtClean="0"/>
              <a:pPr/>
              <a:t>2017/8/30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fld id="{7C76C089-166B-48E2-AF5E-EDBDBE0331B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66419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6C089-166B-48E2-AF5E-EDBDBE0331B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12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首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425" y="2533534"/>
            <a:ext cx="7772400" cy="620980"/>
          </a:xfrm>
        </p:spPr>
        <p:txBody>
          <a:bodyPr/>
          <a:lstStyle>
            <a:lvl1pPr algn="ctr" rtl="0" eaLnBrk="1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defRPr lang="fr-FR" sz="4000" b="1" kern="1200" dirty="0">
                <a:solidFill>
                  <a:srgbClr val="FFFFFF"/>
                </a:solidFill>
                <a:latin typeface="Circular Pro Bold" charset="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en-US" dirty="0" smtClean="0"/>
              <a:t>Course Name CN-#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225" y="3517697"/>
            <a:ext cx="6400800" cy="528464"/>
          </a:xfrm>
        </p:spPr>
        <p:txBody>
          <a:bodyPr/>
          <a:lstStyle>
            <a:lvl1pPr marL="0" indent="0" algn="ctr" rtl="0" eaLnBrk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 lang="fr-FR" sz="3200" kern="1200" dirty="0">
                <a:solidFill>
                  <a:srgbClr val="FFFFFF"/>
                </a:solidFill>
                <a:latin typeface="Circular Pro Book" charset="0"/>
                <a:ea typeface="微軟正黑體" panose="020B0604030504040204" pitchFamily="34" charset="-120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 smtClean="0"/>
              <a:t>Subtitle</a:t>
            </a:r>
            <a:endParaRPr lang="fr-FR" dirty="0"/>
          </a:p>
        </p:txBody>
      </p:sp>
      <p:sp>
        <p:nvSpPr>
          <p:cNvPr id="7" name="頁尾版面配置區 3"/>
          <p:cNvSpPr txBox="1">
            <a:spLocks/>
          </p:cNvSpPr>
          <p:nvPr userDrawn="1"/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CA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pPr/>
              <a:t>30/08/2017</a:t>
            </a:fld>
            <a:endParaRPr lang="fr-FR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2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44823"/>
            <a:ext cx="4040188" cy="3300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844823"/>
            <a:ext cx="4041775" cy="33005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B60C79-FF31-4569-A7AC-79746F38DA6C}" type="datetime1">
              <a:rPr lang="fr-FR" altLang="zh-TW" smtClean="0"/>
              <a:t>30/08/2017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www.linksoft.com.tw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8CBA9-F685-4310-90A0-987DC37A405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60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65A507-3392-48C3-8B7A-5A68AE141336}" type="datetime1">
              <a:rPr lang="fr-FR" altLang="zh-TW" smtClean="0"/>
              <a:t>30/08/2017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www.linksoft.com.tw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CD46D-3519-4F49-A14E-86D14A0D93B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6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7CA206-B8D7-4865-8C84-31ACE3CF5480}" type="datetime1">
              <a:rPr lang="fr-FR" altLang="zh-TW" smtClean="0"/>
              <a:t>30/08/2017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www.linksoft.com.tw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153D6-E33E-47C9-97E9-BD362C33C25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43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916831"/>
            <a:ext cx="5486400" cy="2810743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 dirty="0" smtClean="0"/>
              <a:t>按一下圖示以新增圖片</a:t>
            </a:r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950207-A8CB-4818-88D8-CEF2A8D625F6}" type="datetime1">
              <a:rPr lang="fr-FR" altLang="zh-TW" smtClean="0"/>
              <a:t>30/08/2017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www.linksoft.com.tw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27C40-153E-4660-86E0-30575DF0A81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043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pPr/>
              <a:t>30/08/2017</a:t>
            </a:fld>
            <a:endParaRPr lang="fr-FR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29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格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30/08/2017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08721"/>
            <a:ext cx="8229600" cy="525713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lang="zh-TW" altLang="en-US" sz="2200" b="1" smtClean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>
              <a:defRPr b="1">
                <a:solidFill>
                  <a:schemeClr val="bg1"/>
                </a:solidFill>
              </a:defRPr>
            </a:lvl2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b="1" dirty="0" smtClean="0">
                <a:solidFill>
                  <a:schemeClr val="bg1"/>
                </a:solidFill>
                <a:latin typeface="+mj-lt"/>
              </a:rPr>
              <a:t>Your</a:t>
            </a:r>
            <a:r>
              <a:rPr lang="en-US" altLang="zh-TW" sz="2400" b="1" baseline="0" dirty="0" smtClean="0">
                <a:solidFill>
                  <a:schemeClr val="bg1"/>
                </a:solidFill>
                <a:latin typeface="+mj-lt"/>
              </a:rPr>
              <a:t> Agenda</a:t>
            </a:r>
            <a:endParaRPr lang="zh-TW" altLang="en-US" sz="2400" b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en-US" altLang="zh-TW" dirty="0" smtClean="0"/>
              <a:t>Agenda 2th 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8485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深藍色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TW" dirty="0" smtClean="0"/>
              <a:t>Title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30/08/2017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300192" y="6356353"/>
            <a:ext cx="2133600" cy="365125"/>
          </a:xfrm>
        </p:spPr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60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藍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TW" dirty="0" smtClean="0"/>
              <a:t>Note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30/08/2017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99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TW" dirty="0" smtClean="0"/>
              <a:t>Note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30/08/2017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74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TW" dirty="0" smtClean="0"/>
              <a:t>Note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30/08/2017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57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43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D9BE1E-8DAC-49D9-8265-87474F8A3742}" type="datetime1">
              <a:rPr lang="fr-FR" altLang="zh-TW" smtClean="0"/>
              <a:t>30/08/2017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28184" y="635635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905BE90-2982-40B5-8311-7AD0797CD60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8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838B0A-E6BB-4A4A-8FE4-E73D85DEC031}" type="datetime1">
              <a:rPr lang="fr-FR" altLang="zh-TW" smtClean="0"/>
              <a:t>30/08/2017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www.linksoft.com.tw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403B8-A8C2-4434-9908-3C269E81093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67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2093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2093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B31686-5B16-4064-BF61-9537570DF288}" type="datetime1">
              <a:rPr lang="fr-FR" altLang="zh-TW" smtClean="0"/>
              <a:t>30/08/2017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www.linksoft.com.tw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1563A-BD99-488C-A92A-05381A0000A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5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zh-TW" dirty="0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844824"/>
            <a:ext cx="8229600" cy="428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zh-TW" dirty="0" smtClean="0"/>
              <a:t>Cliquez pour modifier les styles du texte du masque</a:t>
            </a:r>
          </a:p>
          <a:p>
            <a:pPr lvl="1"/>
            <a:r>
              <a:rPr lang="fr-CA" altLang="zh-TW" dirty="0" smtClean="0"/>
              <a:t>Deuxième niveau</a:t>
            </a:r>
          </a:p>
          <a:p>
            <a:pPr lvl="2"/>
            <a:r>
              <a:rPr lang="fr-CA" altLang="zh-TW" dirty="0" smtClean="0"/>
              <a:t>Troisième niveau</a:t>
            </a:r>
          </a:p>
          <a:p>
            <a:pPr lvl="3"/>
            <a:r>
              <a:rPr lang="fr-CA" altLang="zh-TW" dirty="0" smtClean="0"/>
              <a:t>Quatrième niveau</a:t>
            </a:r>
          </a:p>
          <a:p>
            <a:pPr lvl="4"/>
            <a:r>
              <a:rPr lang="fr-CA" altLang="zh-TW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Calibri" pitchFamily="34" charset="0"/>
                <a:ea typeface="微軟正黑體" panose="020B0604030504040204" pitchFamily="34" charset="-120"/>
              </a:defRPr>
            </a:lvl1pPr>
          </a:lstStyle>
          <a:p>
            <a:fld id="{F24BB5EB-6E13-444B-B545-D85CC84B0C0D}" type="datetime1">
              <a:rPr lang="fr-FR" altLang="zh-TW" smtClean="0"/>
              <a:pPr/>
              <a:t>30/08/2017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fr-FR" dirty="0" smtClean="0"/>
              <a:t>www.linktech.com.tw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63A2A86-BB4C-4EF3-B5FE-70223D7216CF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7" r:id="rId13"/>
    <p:sldLayoutId id="2147483665" r:id="rId1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fr-CA" altLang="zh-TW" sz="4000" kern="1200" dirty="0" smtClean="0">
          <a:solidFill>
            <a:schemeClr val="accent1">
              <a:lumMod val="50000"/>
            </a:schemeClr>
          </a:solidFill>
          <a:latin typeface="MS PGothic" panose="020B0600070205080204" pitchFamily="34" charset="-128"/>
          <a:ea typeface="MS PGothic" panose="020B0600070205080204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fr-CA" altLang="zh-TW" sz="2400" kern="120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fr-CA" altLang="zh-TW" sz="2100" kern="120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fr-CA" altLang="zh-TW" sz="1800" kern="120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fr-CA" altLang="zh-TW" sz="1500" kern="120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fr-CA" altLang="zh-TW" sz="1500" kern="120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9.png"/><Relationship Id="rId7" Type="http://schemas.openxmlformats.org/officeDocument/2006/relationships/image" Target="../media/image1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Relationship Id="rId9" Type="http://schemas.openxmlformats.org/officeDocument/2006/relationships/image" Target="../media/image1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.png"/><Relationship Id="rId21" Type="http://schemas.openxmlformats.org/officeDocument/2006/relationships/image" Target="../media/image30.tif"/><Relationship Id="rId42" Type="http://schemas.openxmlformats.org/officeDocument/2006/relationships/image" Target="../media/image51.tif"/><Relationship Id="rId47" Type="http://schemas.openxmlformats.org/officeDocument/2006/relationships/image" Target="../media/image56.tif"/><Relationship Id="rId63" Type="http://schemas.openxmlformats.org/officeDocument/2006/relationships/image" Target="../media/image72.tif"/><Relationship Id="rId68" Type="http://schemas.openxmlformats.org/officeDocument/2006/relationships/image" Target="../media/image77.png"/><Relationship Id="rId84" Type="http://schemas.openxmlformats.org/officeDocument/2006/relationships/image" Target="../media/image93.png"/><Relationship Id="rId16" Type="http://schemas.openxmlformats.org/officeDocument/2006/relationships/image" Target="../media/image25.tif"/><Relationship Id="rId11" Type="http://schemas.openxmlformats.org/officeDocument/2006/relationships/image" Target="../media/image20.tif"/><Relationship Id="rId32" Type="http://schemas.openxmlformats.org/officeDocument/2006/relationships/image" Target="../media/image41.png"/><Relationship Id="rId37" Type="http://schemas.openxmlformats.org/officeDocument/2006/relationships/image" Target="../media/image46.tif"/><Relationship Id="rId53" Type="http://schemas.openxmlformats.org/officeDocument/2006/relationships/image" Target="../media/image62.tif"/><Relationship Id="rId58" Type="http://schemas.openxmlformats.org/officeDocument/2006/relationships/image" Target="../media/image67.png"/><Relationship Id="rId74" Type="http://schemas.openxmlformats.org/officeDocument/2006/relationships/image" Target="../media/image83.tif"/><Relationship Id="rId79" Type="http://schemas.openxmlformats.org/officeDocument/2006/relationships/image" Target="../media/image88.tif"/><Relationship Id="rId5" Type="http://schemas.openxmlformats.org/officeDocument/2006/relationships/image" Target="../media/image14.tif"/><Relationship Id="rId19" Type="http://schemas.openxmlformats.org/officeDocument/2006/relationships/image" Target="../media/image28.tif"/><Relationship Id="rId14" Type="http://schemas.openxmlformats.org/officeDocument/2006/relationships/image" Target="../media/image23.tif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tif"/><Relationship Id="rId43" Type="http://schemas.openxmlformats.org/officeDocument/2006/relationships/image" Target="../media/image52.jpeg"/><Relationship Id="rId48" Type="http://schemas.openxmlformats.org/officeDocument/2006/relationships/image" Target="../media/image57.png"/><Relationship Id="rId56" Type="http://schemas.openxmlformats.org/officeDocument/2006/relationships/image" Target="../media/image65.tif"/><Relationship Id="rId64" Type="http://schemas.openxmlformats.org/officeDocument/2006/relationships/image" Target="../media/image73.png"/><Relationship Id="rId69" Type="http://schemas.openxmlformats.org/officeDocument/2006/relationships/image" Target="../media/image78.tif"/><Relationship Id="rId77" Type="http://schemas.openxmlformats.org/officeDocument/2006/relationships/image" Target="../media/image86.png"/><Relationship Id="rId8" Type="http://schemas.openxmlformats.org/officeDocument/2006/relationships/image" Target="../media/image17.tif"/><Relationship Id="rId51" Type="http://schemas.openxmlformats.org/officeDocument/2006/relationships/image" Target="../media/image60.png"/><Relationship Id="rId72" Type="http://schemas.openxmlformats.org/officeDocument/2006/relationships/image" Target="../media/image81.tif"/><Relationship Id="rId80" Type="http://schemas.openxmlformats.org/officeDocument/2006/relationships/image" Target="../media/image89.tif"/><Relationship Id="rId85" Type="http://schemas.openxmlformats.org/officeDocument/2006/relationships/image" Target="../media/image94.tif"/><Relationship Id="rId3" Type="http://schemas.openxmlformats.org/officeDocument/2006/relationships/image" Target="../media/image12.png"/><Relationship Id="rId12" Type="http://schemas.openxmlformats.org/officeDocument/2006/relationships/image" Target="../media/image21.png"/><Relationship Id="rId17" Type="http://schemas.openxmlformats.org/officeDocument/2006/relationships/image" Target="../media/image26.tif"/><Relationship Id="rId25" Type="http://schemas.openxmlformats.org/officeDocument/2006/relationships/image" Target="../media/image34.png"/><Relationship Id="rId33" Type="http://schemas.openxmlformats.org/officeDocument/2006/relationships/image" Target="../media/image42.tif"/><Relationship Id="rId38" Type="http://schemas.openxmlformats.org/officeDocument/2006/relationships/image" Target="../media/image47.tif"/><Relationship Id="rId46" Type="http://schemas.openxmlformats.org/officeDocument/2006/relationships/image" Target="../media/image55.tif"/><Relationship Id="rId59" Type="http://schemas.openxmlformats.org/officeDocument/2006/relationships/image" Target="../media/image68.png"/><Relationship Id="rId67" Type="http://schemas.openxmlformats.org/officeDocument/2006/relationships/image" Target="../media/image76.png"/><Relationship Id="rId20" Type="http://schemas.openxmlformats.org/officeDocument/2006/relationships/image" Target="../media/image29.tif"/><Relationship Id="rId41" Type="http://schemas.openxmlformats.org/officeDocument/2006/relationships/image" Target="../media/image50.tif"/><Relationship Id="rId54" Type="http://schemas.openxmlformats.org/officeDocument/2006/relationships/image" Target="../media/image63.png"/><Relationship Id="rId62" Type="http://schemas.openxmlformats.org/officeDocument/2006/relationships/image" Target="../media/image71.tif"/><Relationship Id="rId70" Type="http://schemas.openxmlformats.org/officeDocument/2006/relationships/image" Target="../media/image79.png"/><Relationship Id="rId75" Type="http://schemas.openxmlformats.org/officeDocument/2006/relationships/image" Target="../media/image84.tif"/><Relationship Id="rId83" Type="http://schemas.openxmlformats.org/officeDocument/2006/relationships/image" Target="../media/image92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tif"/><Relationship Id="rId15" Type="http://schemas.openxmlformats.org/officeDocument/2006/relationships/image" Target="../media/image24.png"/><Relationship Id="rId23" Type="http://schemas.openxmlformats.org/officeDocument/2006/relationships/image" Target="../media/image32.tif"/><Relationship Id="rId28" Type="http://schemas.openxmlformats.org/officeDocument/2006/relationships/image" Target="../media/image37.tif"/><Relationship Id="rId36" Type="http://schemas.openxmlformats.org/officeDocument/2006/relationships/image" Target="../media/image45.tif"/><Relationship Id="rId49" Type="http://schemas.openxmlformats.org/officeDocument/2006/relationships/image" Target="../media/image58.tif"/><Relationship Id="rId57" Type="http://schemas.openxmlformats.org/officeDocument/2006/relationships/image" Target="../media/image66.tif"/><Relationship Id="rId10" Type="http://schemas.openxmlformats.org/officeDocument/2006/relationships/image" Target="../media/image19.tif"/><Relationship Id="rId31" Type="http://schemas.openxmlformats.org/officeDocument/2006/relationships/image" Target="../media/image40.png"/><Relationship Id="rId44" Type="http://schemas.openxmlformats.org/officeDocument/2006/relationships/image" Target="../media/image53.png"/><Relationship Id="rId52" Type="http://schemas.openxmlformats.org/officeDocument/2006/relationships/image" Target="../media/image61.png"/><Relationship Id="rId60" Type="http://schemas.openxmlformats.org/officeDocument/2006/relationships/image" Target="../media/image69.tif"/><Relationship Id="rId65" Type="http://schemas.openxmlformats.org/officeDocument/2006/relationships/image" Target="../media/image74.png"/><Relationship Id="rId73" Type="http://schemas.openxmlformats.org/officeDocument/2006/relationships/image" Target="../media/image82.png"/><Relationship Id="rId78" Type="http://schemas.openxmlformats.org/officeDocument/2006/relationships/image" Target="../media/image87.tif"/><Relationship Id="rId81" Type="http://schemas.openxmlformats.org/officeDocument/2006/relationships/image" Target="../media/image90.png"/><Relationship Id="rId86" Type="http://schemas.openxmlformats.org/officeDocument/2006/relationships/image" Target="../media/image95.tif"/><Relationship Id="rId4" Type="http://schemas.openxmlformats.org/officeDocument/2006/relationships/image" Target="../media/image13.tif"/><Relationship Id="rId9" Type="http://schemas.openxmlformats.org/officeDocument/2006/relationships/image" Target="../media/image18.tif"/><Relationship Id="rId13" Type="http://schemas.openxmlformats.org/officeDocument/2006/relationships/image" Target="../media/image22.tif"/><Relationship Id="rId18" Type="http://schemas.openxmlformats.org/officeDocument/2006/relationships/image" Target="../media/image27.tif"/><Relationship Id="rId39" Type="http://schemas.openxmlformats.org/officeDocument/2006/relationships/image" Target="../media/image48.tif"/><Relationship Id="rId34" Type="http://schemas.openxmlformats.org/officeDocument/2006/relationships/image" Target="../media/image43.tif"/><Relationship Id="rId50" Type="http://schemas.openxmlformats.org/officeDocument/2006/relationships/image" Target="../media/image59.png"/><Relationship Id="rId55" Type="http://schemas.openxmlformats.org/officeDocument/2006/relationships/image" Target="../media/image64.tif"/><Relationship Id="rId76" Type="http://schemas.openxmlformats.org/officeDocument/2006/relationships/image" Target="../media/image85.png"/><Relationship Id="rId7" Type="http://schemas.openxmlformats.org/officeDocument/2006/relationships/image" Target="../media/image16.tif"/><Relationship Id="rId71" Type="http://schemas.openxmlformats.org/officeDocument/2006/relationships/image" Target="../media/image80.jpeg"/><Relationship Id="rId2" Type="http://schemas.openxmlformats.org/officeDocument/2006/relationships/hyperlink" Target="https://www.atlassian.com/company/customers/customer-list" TargetMode="External"/><Relationship Id="rId29" Type="http://schemas.openxmlformats.org/officeDocument/2006/relationships/image" Target="../media/image38.tif"/><Relationship Id="rId24" Type="http://schemas.openxmlformats.org/officeDocument/2006/relationships/image" Target="../media/image33.tif"/><Relationship Id="rId40" Type="http://schemas.openxmlformats.org/officeDocument/2006/relationships/image" Target="../media/image49.tif"/><Relationship Id="rId45" Type="http://schemas.openxmlformats.org/officeDocument/2006/relationships/image" Target="../media/image54.png"/><Relationship Id="rId66" Type="http://schemas.openxmlformats.org/officeDocument/2006/relationships/image" Target="../media/image75.png"/><Relationship Id="rId61" Type="http://schemas.openxmlformats.org/officeDocument/2006/relationships/image" Target="../media/image70.png"/><Relationship Id="rId82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7" Type="http://schemas.openxmlformats.org/officeDocument/2006/relationships/image" Target="../media/image102.png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emf"/><Relationship Id="rId5" Type="http://schemas.openxmlformats.org/officeDocument/2006/relationships/image" Target="../media/image100.emf"/><Relationship Id="rId4" Type="http://schemas.openxmlformats.org/officeDocument/2006/relationships/image" Target="../media/image9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/>
          </p:cNvSpPr>
          <p:nvPr/>
        </p:nvSpPr>
        <p:spPr bwMode="auto">
          <a:xfrm>
            <a:off x="107504" y="2812311"/>
            <a:ext cx="8928992" cy="62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>
              <a:lnSpc>
                <a:spcPct val="110000"/>
              </a:lnSpc>
              <a:spcBef>
                <a:spcPts val="300"/>
              </a:spcBef>
            </a:pPr>
            <a:r>
              <a:rPr lang="en-US" altLang="zh-TW" sz="4000" b="1" dirty="0" smtClean="0">
                <a:solidFill>
                  <a:srgbClr val="FFFFFF"/>
                </a:solidFill>
                <a:latin typeface="Circular Pro Bold" charset="0"/>
                <a:sym typeface="Circular Pro Bold" charset="0"/>
              </a:rPr>
              <a:t>Bamboo Live DEMO</a:t>
            </a:r>
            <a:endParaRPr lang="en-US" altLang="zh-TW" sz="4000" dirty="0">
              <a:solidFill>
                <a:srgbClr val="000000"/>
              </a:solidFill>
              <a:latin typeface="Circular Pro Bold" charset="0"/>
              <a:sym typeface="Circular Pro Bold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31540" y="3649216"/>
            <a:ext cx="8280920" cy="43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>
              <a:lnSpc>
                <a:spcPct val="110000"/>
              </a:lnSpc>
            </a:pPr>
            <a:r>
              <a:rPr lang="en-US" altLang="zh-TW" sz="2800" dirty="0">
                <a:solidFill>
                  <a:srgbClr val="FFFFFF"/>
                </a:solidFill>
                <a:latin typeface="Circular Pro Book" charset="0"/>
                <a:sym typeface="Circular Pro Book" charset="0"/>
              </a:rPr>
              <a:t>Continuous delivery, from code to deployment</a:t>
            </a:r>
            <a:endParaRPr lang="en-US" altLang="zh-TW" sz="2800" dirty="0">
              <a:solidFill>
                <a:srgbClr val="000000"/>
              </a:solidFill>
              <a:latin typeface="Circular Pro Book" charset="0"/>
              <a:sym typeface="Circular Pro Book" charset="0"/>
            </a:endParaRPr>
          </a:p>
        </p:txBody>
      </p:sp>
      <p:sp>
        <p:nvSpPr>
          <p:cNvPr id="9" name="Rectangle 3"/>
          <p:cNvSpPr>
            <a:spLocks/>
          </p:cNvSpPr>
          <p:nvPr/>
        </p:nvSpPr>
        <p:spPr bwMode="auto">
          <a:xfrm>
            <a:off x="1801376" y="5789793"/>
            <a:ext cx="6624736" cy="37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859" tIns="17859" rIns="17859" bIns="17859">
            <a:spAutoFit/>
          </a:bodyPr>
          <a:lstStyle>
            <a:lvl1pPr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eaLnBrk="1">
              <a:lnSpc>
                <a:spcPct val="110000"/>
              </a:lnSpc>
              <a:spcBef>
                <a:spcPts val="300"/>
              </a:spcBef>
            </a:pPr>
            <a:r>
              <a:rPr lang="en-US" altLang="zh-TW" sz="2000" b="1" dirty="0" smtClean="0">
                <a:solidFill>
                  <a:srgbClr val="FFFFFF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Leon </a:t>
            </a:r>
            <a:r>
              <a:rPr lang="en-US" altLang="zh-TW" sz="2000" b="1" dirty="0" err="1" smtClean="0">
                <a:solidFill>
                  <a:srgbClr val="FFFFFF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Hou</a:t>
            </a:r>
            <a:r>
              <a:rPr lang="en-US" altLang="zh-TW" sz="2000" b="1" dirty="0" smtClean="0">
                <a:solidFill>
                  <a:srgbClr val="FFFFFF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  •  Linksoft </a:t>
            </a:r>
            <a:r>
              <a:rPr lang="en-US" altLang="zh-TW" sz="2000" b="1" dirty="0" err="1" smtClean="0">
                <a:solidFill>
                  <a:srgbClr val="FFFFFF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Inc</a:t>
            </a:r>
            <a:r>
              <a:rPr lang="en-US" altLang="zh-TW" sz="2000" b="1" dirty="0" smtClean="0">
                <a:solidFill>
                  <a:srgbClr val="FFFFFF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  </a:t>
            </a:r>
            <a:r>
              <a:rPr lang="en-US" altLang="zh-TW" sz="2000" b="1" dirty="0">
                <a:solidFill>
                  <a:srgbClr val="FFFFFF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•  </a:t>
            </a:r>
            <a:r>
              <a:rPr lang="en-US" altLang="zh-TW" sz="2000" b="1" dirty="0" smtClean="0">
                <a:solidFill>
                  <a:srgbClr val="FFFFFF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@ Live DEMO 2015</a:t>
            </a:r>
            <a:endParaRPr lang="en-US" altLang="zh-TW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7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597854"/>
            <a:ext cx="432048" cy="7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04" y="4581128"/>
            <a:ext cx="3175992" cy="63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743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Run tests in parallel</a:t>
            </a:r>
            <a:endParaRPr lang="zh-TW" altLang="en-US" b="1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060848"/>
            <a:ext cx="7938554" cy="3744416"/>
          </a:xfrm>
          <a:prstGeom prst="rect">
            <a:avLst/>
          </a:prstGeom>
        </p:spPr>
      </p:pic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</p:spPr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718550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bg1"/>
                </a:solidFill>
                <a:latin typeface="+mj-lt"/>
              </a:rPr>
              <a:t>Q&amp;A</a:t>
            </a:r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2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188" y="3496005"/>
            <a:ext cx="525462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3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00" y="3494418"/>
            <a:ext cx="52387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4" descr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913" y="3494418"/>
            <a:ext cx="525462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5" descr="pasted-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88" y="3496005"/>
            <a:ext cx="523875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6" descr="pasted-imag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500" y="3494418"/>
            <a:ext cx="51435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7" descr="pasted-image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75" y="3496005"/>
            <a:ext cx="579438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43" descr="pasted-image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50" y="3494418"/>
            <a:ext cx="51435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44" descr="pasted-image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563" y="3496005"/>
            <a:ext cx="5810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964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smtClean="0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3563294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>
                <a:solidFill>
                  <a:schemeClr val="bg1"/>
                </a:solidFill>
              </a:rPr>
              <a:t>Who use the </a:t>
            </a:r>
            <a:r>
              <a:rPr lang="fr-FR" b="1" dirty="0" smtClean="0">
                <a:solidFill>
                  <a:schemeClr val="bg1"/>
                </a:solidFill>
              </a:rPr>
              <a:t>JIRA?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b="1" dirty="0">
                <a:solidFill>
                  <a:schemeClr val="bg1"/>
                </a:solidFill>
              </a:rPr>
              <a:t>JIRA </a:t>
            </a:r>
            <a:r>
              <a:rPr lang="en-US" altLang="zh-TW" b="1" dirty="0" smtClean="0">
                <a:solidFill>
                  <a:schemeClr val="bg1"/>
                </a:solidFill>
              </a:rPr>
              <a:t>Advantage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altLang="zh-TW" b="1" dirty="0">
                <a:solidFill>
                  <a:schemeClr val="bg1"/>
                </a:solidFill>
              </a:rPr>
              <a:t>JIRA Live </a:t>
            </a:r>
            <a:r>
              <a:rPr lang="fr-FR" altLang="zh-TW" b="1" dirty="0" smtClean="0">
                <a:solidFill>
                  <a:schemeClr val="bg1"/>
                </a:solidFill>
              </a:rPr>
              <a:t>DEMO</a:t>
            </a:r>
            <a:endParaRPr lang="fr-FR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>
                <a:solidFill>
                  <a:schemeClr val="bg1"/>
                </a:solidFill>
              </a:rPr>
              <a:t>Atlassain Solution </a:t>
            </a:r>
            <a:r>
              <a:rPr lang="fr-FR" b="1" dirty="0" smtClean="0">
                <a:solidFill>
                  <a:schemeClr val="bg1"/>
                </a:solidFill>
              </a:rPr>
              <a:t>Overview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bg1"/>
                </a:solidFill>
              </a:rPr>
              <a:t>Agile </a:t>
            </a:r>
            <a:r>
              <a:rPr lang="fr-FR" b="1" dirty="0">
                <a:solidFill>
                  <a:schemeClr val="bg1"/>
                </a:solidFill>
              </a:rPr>
              <a:t>Section </a:t>
            </a:r>
            <a:r>
              <a:rPr lang="fr-FR" b="1" dirty="0" smtClean="0">
                <a:solidFill>
                  <a:schemeClr val="bg1"/>
                </a:solidFill>
              </a:rPr>
              <a:t>&amp; Project </a:t>
            </a:r>
            <a:r>
              <a:rPr lang="fr-FR" b="1" dirty="0">
                <a:solidFill>
                  <a:schemeClr val="bg1"/>
                </a:solidFill>
              </a:rPr>
              <a:t>Management </a:t>
            </a:r>
            <a:endParaRPr lang="fr-FR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bg1"/>
                </a:solidFill>
              </a:rPr>
              <a:t>Service Desk Section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bg1"/>
                </a:solidFill>
              </a:rPr>
              <a:t>Confluence Section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</a:rPr>
              <a:t>Bamboo Section</a:t>
            </a:r>
            <a:endParaRPr lang="en-US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bg1"/>
                </a:solidFill>
              </a:rPr>
              <a:t>JIRA </a:t>
            </a:r>
            <a:r>
              <a:rPr lang="en-US" b="1" dirty="0">
                <a:solidFill>
                  <a:schemeClr val="bg1"/>
                </a:solidFill>
              </a:rPr>
              <a:t>with QA </a:t>
            </a:r>
            <a:r>
              <a:rPr lang="en-US" b="1" dirty="0" smtClean="0">
                <a:solidFill>
                  <a:schemeClr val="bg1"/>
                </a:solidFill>
              </a:rPr>
              <a:t>Job by </a:t>
            </a:r>
            <a:r>
              <a:rPr lang="en-US" b="1" dirty="0" err="1">
                <a:solidFill>
                  <a:schemeClr val="bg1"/>
                </a:solidFill>
              </a:rPr>
              <a:t>Spiratest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endParaRPr lang="en-US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b="1" dirty="0">
                <a:solidFill>
                  <a:schemeClr val="bg1"/>
                </a:solidFill>
              </a:rPr>
              <a:t>Technical support &amp; training 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b="1" dirty="0" smtClean="0">
                <a:solidFill>
                  <a:schemeClr val="bg1"/>
                </a:solidFill>
              </a:rPr>
              <a:t>Q&amp;A</a:t>
            </a:r>
            <a:endParaRPr lang="en-US" altLang="zh-TW" b="1" dirty="0" smtClean="0">
              <a:solidFill>
                <a:schemeClr val="bg1"/>
              </a:solidFill>
            </a:endParaRPr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</p:spPr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120546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1464470" y="431908"/>
            <a:ext cx="6193631" cy="857250"/>
          </a:xfrm>
        </p:spPr>
        <p:txBody>
          <a:bodyPr/>
          <a:lstStyle/>
          <a:p>
            <a:r>
              <a:rPr lang="fr-CA" altLang="zh-TW" sz="40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Who use the JIRA</a:t>
            </a:r>
            <a:endParaRPr lang="fr-CA" altLang="zh-TW" sz="4000" b="1" dirty="0" smtClean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604020" y="1739003"/>
            <a:ext cx="6140053" cy="3394472"/>
          </a:xfrm>
        </p:spPr>
        <p:txBody>
          <a:bodyPr/>
          <a:lstStyle/>
          <a:p>
            <a:r>
              <a:rPr lang="en-US" altLang="zh-TW" sz="1800" dirty="0"/>
              <a:t> </a:t>
            </a:r>
            <a:r>
              <a:rPr lang="en-US" altLang="zh-TW" sz="1800" b="1" dirty="0" smtClean="0"/>
              <a:t>Over 50,000 companies </a:t>
            </a:r>
            <a:r>
              <a:rPr lang="en-US" altLang="zh-TW" sz="1800" dirty="0"/>
              <a:t>have purchased our enterprise software</a:t>
            </a:r>
            <a:endParaRPr lang="fr-CA" altLang="zh-TW" dirty="0" smtClean="0"/>
          </a:p>
        </p:txBody>
      </p:sp>
      <p:sp>
        <p:nvSpPr>
          <p:cNvPr id="3" name="文字方塊 2"/>
          <p:cNvSpPr txBox="1"/>
          <p:nvPr/>
        </p:nvSpPr>
        <p:spPr>
          <a:xfrm>
            <a:off x="683568" y="5542540"/>
            <a:ext cx="802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For </a:t>
            </a:r>
            <a:r>
              <a:rPr lang="en-US" altLang="zh-TW" dirty="0"/>
              <a:t>more case </a:t>
            </a:r>
            <a:r>
              <a:rPr lang="en-US" altLang="zh-TW" dirty="0" smtClean="0"/>
              <a:t>: </a:t>
            </a:r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smtClean="0">
                <a:hlinkClick r:id="rId2"/>
              </a:rPr>
              <a:t>www.atlassian.com/company/customers/customer-list</a:t>
            </a:r>
            <a:endParaRPr lang="en-US" altLang="zh-TW" dirty="0" smtClean="0"/>
          </a:p>
          <a:p>
            <a:endParaRPr lang="en-US" altLang="zh-TW" dirty="0" smtClean="0"/>
          </a:p>
        </p:txBody>
      </p:sp>
      <p:grpSp>
        <p:nvGrpSpPr>
          <p:cNvPr id="7" name="Group 143"/>
          <p:cNvGrpSpPr/>
          <p:nvPr/>
        </p:nvGrpSpPr>
        <p:grpSpPr>
          <a:xfrm>
            <a:off x="495921" y="3428998"/>
            <a:ext cx="3390949" cy="884673"/>
            <a:chOff x="0" y="0"/>
            <a:chExt cx="6426146" cy="1952470"/>
          </a:xfrm>
        </p:grpSpPr>
        <p:pic>
          <p:nvPicPr>
            <p:cNvPr id="8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63124" y="5512"/>
              <a:ext cx="789454" cy="5320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droppedImage.tif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899898" y="1268636"/>
              <a:ext cx="868399" cy="5841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droppedImage.tif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431515" y="37090"/>
              <a:ext cx="1105235" cy="3631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droppedImage.tiff"/>
            <p:cNvPicPr/>
            <p:nvPr/>
          </p:nvPicPr>
          <p:blipFill>
            <a:blip r:embed="rId6">
              <a:extLst/>
            </a:blip>
            <a:srcRect l="14483" t="35293" r="12599" b="37071"/>
            <a:stretch>
              <a:fillRect/>
            </a:stretch>
          </p:blipFill>
          <p:spPr>
            <a:xfrm>
              <a:off x="0" y="747597"/>
              <a:ext cx="1105235" cy="314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droppedImage.tif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789374" y="5512"/>
              <a:ext cx="1105236" cy="4894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droppedImage.tif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1578" y="0"/>
              <a:ext cx="868399" cy="5052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droppedImage.tif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36835" y="1268636"/>
              <a:ext cx="631564" cy="6315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" name="droppedImage.tif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820952" y="605496"/>
              <a:ext cx="1105236" cy="4105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" name="droppedImage.tif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178810" y="37090"/>
              <a:ext cx="1105236" cy="3947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droppedImage.tif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691160" y="1264063"/>
              <a:ext cx="706801" cy="6884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droppedImage.tif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163021" y="618965"/>
              <a:ext cx="1263126" cy="3631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droppedImage.tif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389436" y="1329547"/>
              <a:ext cx="710509" cy="5368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" name="droppedImage.tiff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489679" y="602711"/>
              <a:ext cx="1099168" cy="5785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" name="droppedImage.tiff"/>
            <p:cNvPicPr/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263124" y="731808"/>
              <a:ext cx="789454" cy="3473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droppedImage.tiff"/>
            <p:cNvPicPr/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273544" y="1073612"/>
              <a:ext cx="631564" cy="8368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" name="Group 127"/>
          <p:cNvGrpSpPr/>
          <p:nvPr/>
        </p:nvGrpSpPr>
        <p:grpSpPr>
          <a:xfrm>
            <a:off x="522326" y="4513357"/>
            <a:ext cx="3664433" cy="1059740"/>
            <a:chOff x="0" y="8506"/>
            <a:chExt cx="6900263" cy="1755623"/>
          </a:xfrm>
        </p:grpSpPr>
        <p:pic>
          <p:nvPicPr>
            <p:cNvPr id="24" name="droppedImage.tiff"/>
            <p:cNvPicPr/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4188" y="134701"/>
              <a:ext cx="882593" cy="5456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" name="droppedImage.tiff"/>
            <p:cNvPicPr/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178142" y="1003428"/>
              <a:ext cx="722122" cy="7221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droppedImage.tiff"/>
            <p:cNvPicPr/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830183" y="1177940"/>
              <a:ext cx="1139347" cy="4332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droppedImage.tiff"/>
            <p:cNvPicPr/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187486" y="1287821"/>
              <a:ext cx="1251677" cy="2728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" name="droppedImage.tiff"/>
            <p:cNvPicPr/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711249" y="141106"/>
              <a:ext cx="754228" cy="6118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" name="droppedImage.tiff"/>
            <p:cNvPicPr/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0" y="1003428"/>
              <a:ext cx="1010970" cy="6900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droppedImage.tiff"/>
            <p:cNvPicPr/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782039" y="8506"/>
              <a:ext cx="1283772" cy="9628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" name="droppedImage.tiff"/>
            <p:cNvPicPr/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178236" y="26533"/>
              <a:ext cx="646510" cy="8386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" name="droppedImage.tiff"/>
            <p:cNvPicPr/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141685" y="202278"/>
              <a:ext cx="1232490" cy="5786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" name="droppedImage.tiff"/>
            <p:cNvPicPr/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601145" y="1112929"/>
              <a:ext cx="804466" cy="6512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" name="droppedImage.tiff"/>
            <p:cNvPicPr/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663821" y="120836"/>
              <a:ext cx="657933" cy="6579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" name="droppedImage.tiff"/>
            <p:cNvPicPr/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722932" y="1083664"/>
              <a:ext cx="641887" cy="6258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6" name="Group 159"/>
          <p:cNvGrpSpPr/>
          <p:nvPr/>
        </p:nvGrpSpPr>
        <p:grpSpPr>
          <a:xfrm>
            <a:off x="4153478" y="3419033"/>
            <a:ext cx="3989261" cy="1029137"/>
            <a:chOff x="73511" y="275291"/>
            <a:chExt cx="6808797" cy="1937248"/>
          </a:xfrm>
        </p:grpSpPr>
        <p:pic>
          <p:nvPicPr>
            <p:cNvPr id="37" name="droppedImage.pdf"/>
            <p:cNvPicPr/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7190" y="275442"/>
              <a:ext cx="1197417" cy="307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" name="droppedImage.pdf"/>
            <p:cNvPicPr/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268329" y="1084807"/>
              <a:ext cx="1204959" cy="2790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" name="droppedImage.pdf"/>
            <p:cNvPicPr/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584592" y="292019"/>
              <a:ext cx="539656" cy="5421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" name="droppedImage.tiff"/>
            <p:cNvPicPr/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25995" y="728714"/>
              <a:ext cx="647748" cy="8096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" name="droppedImage.tiff"/>
            <p:cNvPicPr/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586815" y="370328"/>
              <a:ext cx="1295495" cy="3238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" name="droppedImage.tiff"/>
            <p:cNvPicPr/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141318" y="275291"/>
              <a:ext cx="809685" cy="4372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" name="droppedImage.tiff"/>
            <p:cNvPicPr/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797332" y="1600945"/>
              <a:ext cx="971622" cy="4048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" name="droppedImage.tiff"/>
            <p:cNvPicPr/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599002" y="1651753"/>
              <a:ext cx="971621" cy="372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" name="droppedImage.tiff"/>
            <p:cNvPicPr/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46816" y="1580987"/>
              <a:ext cx="1506012" cy="6315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" name="droppedImage.tiff"/>
            <p:cNvPicPr/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732559" y="1149750"/>
              <a:ext cx="1133558" cy="1619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" name="droppedImage.tiff"/>
            <p:cNvPicPr/>
            <p:nvPr/>
          </p:nvPicPr>
          <p:blipFill>
            <a:blip r:embed="rId40">
              <a:extLst/>
            </a:blip>
            <a:srcRect l="17984" t="38187" r="20068" b="35522"/>
            <a:stretch>
              <a:fillRect/>
            </a:stretch>
          </p:blipFill>
          <p:spPr>
            <a:xfrm>
              <a:off x="1570785" y="307679"/>
              <a:ext cx="1133558" cy="3618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" name="droppedImage.tiff"/>
            <p:cNvPicPr/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3511" y="1667947"/>
              <a:ext cx="955428" cy="4210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" name="droppedImage.tiff"/>
            <p:cNvPicPr/>
            <p:nvPr/>
          </p:nvPicPr>
          <p:blipFill>
            <a:blip r:embed="rId42">
              <a:extLst/>
            </a:blip>
            <a:srcRect l="4148" t="4127" r="6565" b="5940"/>
            <a:stretch>
              <a:fillRect/>
            </a:stretch>
          </p:blipFill>
          <p:spPr>
            <a:xfrm>
              <a:off x="2785311" y="1681982"/>
              <a:ext cx="1619369" cy="4514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" name="logo.jpg"/>
            <p:cNvPicPr/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259352" y="938550"/>
              <a:ext cx="1360269" cy="518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" name="logo.jpg"/>
            <p:cNvPicPr/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101893" y="949314"/>
              <a:ext cx="874329" cy="4857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2" name="Group 205"/>
          <p:cNvGrpSpPr/>
          <p:nvPr/>
        </p:nvGrpSpPr>
        <p:grpSpPr>
          <a:xfrm>
            <a:off x="4432575" y="4573635"/>
            <a:ext cx="4562668" cy="1012654"/>
            <a:chOff x="0" y="0"/>
            <a:chExt cx="6951159" cy="1953797"/>
          </a:xfrm>
        </p:grpSpPr>
        <p:pic>
          <p:nvPicPr>
            <p:cNvPr id="53" name="droppedImage.tiff"/>
            <p:cNvPicPr/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537745" y="1716866"/>
              <a:ext cx="1433514" cy="1917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" name="droppedImage.tiff"/>
            <p:cNvPicPr/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310485" y="1658475"/>
              <a:ext cx="1640675" cy="2953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" name="droppedImage.tiff"/>
            <p:cNvPicPr/>
            <p:nvPr/>
          </p:nvPicPr>
          <p:blipFill>
            <a:blip r:embed="rId47">
              <a:extLst/>
            </a:blip>
            <a:srcRect l="19738" t="37666" r="18579" b="36385"/>
            <a:stretch>
              <a:fillRect/>
            </a:stretch>
          </p:blipFill>
          <p:spPr>
            <a:xfrm>
              <a:off x="64281" y="273195"/>
              <a:ext cx="1060641" cy="346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" name="droppedImage.tiff"/>
            <p:cNvPicPr/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431748" y="148204"/>
              <a:ext cx="1336279" cy="5933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" name="droppedImage.tiff"/>
            <p:cNvPicPr/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258635" y="0"/>
              <a:ext cx="883868" cy="8838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" name="droppedImage.tiff"/>
            <p:cNvPicPr/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441745" y="205679"/>
              <a:ext cx="735945" cy="4718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" name="droppedImage.tiff"/>
            <p:cNvPicPr/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411934" y="877596"/>
              <a:ext cx="800568" cy="10058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" name="droppedImage.tiff"/>
            <p:cNvPicPr/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189583" y="1023190"/>
              <a:ext cx="966617" cy="8585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1" name="droppedImage.tiff"/>
            <p:cNvPicPr/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0" y="1375241"/>
              <a:ext cx="1092783" cy="5303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" name="droppedImage.tiff"/>
            <p:cNvPicPr/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161745" y="862503"/>
              <a:ext cx="614288" cy="526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" name="droppedImage.tiff"/>
            <p:cNvPicPr/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303206" y="771375"/>
              <a:ext cx="723166" cy="7231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" name="droppedImage.tiff"/>
            <p:cNvPicPr/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860517" y="985521"/>
              <a:ext cx="803517" cy="4660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" name="droppedImage.tiff"/>
            <p:cNvPicPr/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28562" y="721259"/>
              <a:ext cx="835657" cy="4499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" name="droppedImage.png"/>
            <p:cNvPicPr/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2843289" y="58924"/>
              <a:ext cx="803517" cy="7392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7" name="Group 174"/>
          <p:cNvGrpSpPr/>
          <p:nvPr/>
        </p:nvGrpSpPr>
        <p:grpSpPr>
          <a:xfrm>
            <a:off x="513103" y="2423491"/>
            <a:ext cx="2389679" cy="899361"/>
            <a:chOff x="140379" y="306798"/>
            <a:chExt cx="6759526" cy="1942116"/>
          </a:xfrm>
        </p:grpSpPr>
        <p:pic>
          <p:nvPicPr>
            <p:cNvPr id="68" name="droppedImage.tiff"/>
            <p:cNvPicPr/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49621" y="402751"/>
              <a:ext cx="1609450" cy="393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" name="droppedImage.tiff"/>
            <p:cNvPicPr/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2952280" y="1477670"/>
              <a:ext cx="964057" cy="7712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0" name="droppedImage.tiff"/>
            <p:cNvPicPr/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3104038" y="382992"/>
              <a:ext cx="481220" cy="4938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1" name="droppedImage.tiff"/>
            <p:cNvPicPr/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2020361" y="1032955"/>
              <a:ext cx="1606760" cy="2731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2" name="droppedImage.tiff"/>
            <p:cNvPicPr/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3884198" y="675452"/>
              <a:ext cx="1269341" cy="9479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" name="droppedImage.tiff"/>
            <p:cNvPicPr/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2015010" y="306798"/>
              <a:ext cx="805261" cy="5191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4" name="droppedImage.tiff"/>
            <p:cNvPicPr/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5297440" y="1627616"/>
              <a:ext cx="1600598" cy="5143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5" name="droppedImage.tiff"/>
            <p:cNvPicPr/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5296530" y="1047108"/>
              <a:ext cx="1603376" cy="281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" name="droppedImage.tiff"/>
            <p:cNvPicPr/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40379" y="1016638"/>
              <a:ext cx="1608424" cy="3723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" name="droppedImage.tiff"/>
            <p:cNvPicPr/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3851997" y="342106"/>
              <a:ext cx="1266429" cy="4496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" name="droppedImage.tiff"/>
            <p:cNvPicPr/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4093077" y="1522765"/>
              <a:ext cx="899786" cy="6587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9" name="logo.jpg"/>
            <p:cNvPicPr/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5298242" y="439323"/>
              <a:ext cx="1558529" cy="2226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" name="logo.jpg"/>
            <p:cNvPicPr/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586234" y="1630447"/>
              <a:ext cx="1221136" cy="4338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" name="droppedImage.tiff"/>
            <p:cNvPicPr/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283183" y="1607916"/>
              <a:ext cx="1028327" cy="433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2" name="Group 189"/>
          <p:cNvGrpSpPr/>
          <p:nvPr/>
        </p:nvGrpSpPr>
        <p:grpSpPr>
          <a:xfrm>
            <a:off x="3151820" y="2374372"/>
            <a:ext cx="4051400" cy="917279"/>
            <a:chOff x="42843" y="10046"/>
            <a:chExt cx="6417664" cy="1909231"/>
          </a:xfrm>
        </p:grpSpPr>
        <p:pic>
          <p:nvPicPr>
            <p:cNvPr id="83" name="droppedImage.tiff"/>
            <p:cNvPicPr/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5240019" y="1534395"/>
              <a:ext cx="1220490" cy="3516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4" name="droppedImage.tiff"/>
            <p:cNvPicPr/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249011" y="92029"/>
              <a:ext cx="780877" cy="5778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5" name="droppedImage.tiff"/>
            <p:cNvPicPr/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3982073" y="92029"/>
              <a:ext cx="780877" cy="4529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6" name="droppedImage.tiff"/>
            <p:cNvPicPr/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42843" y="1582015"/>
              <a:ext cx="1090120" cy="3266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7" name="droppedImage.tiff"/>
            <p:cNvPicPr/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28401" y="10046"/>
              <a:ext cx="779865" cy="7798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" name="droppedImage.tiff"/>
            <p:cNvPicPr/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342717" y="1544456"/>
              <a:ext cx="780876" cy="3748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" name="droppedImage.tiff"/>
            <p:cNvPicPr/>
            <p:nvPr/>
          </p:nvPicPr>
          <p:blipFill>
            <a:blip r:embed="rId79">
              <a:extLst/>
            </a:blip>
            <a:srcRect l="19047" t="25805" r="17293" b="30194"/>
            <a:stretch>
              <a:fillRect/>
            </a:stretch>
          </p:blipFill>
          <p:spPr>
            <a:xfrm>
              <a:off x="2357853" y="732347"/>
              <a:ext cx="1312342" cy="6871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" name="droppedImage.tiff"/>
            <p:cNvPicPr/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3931492" y="1638161"/>
              <a:ext cx="968288" cy="2030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" name="droppedImage.tiff"/>
            <p:cNvPicPr/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2467176" y="1591128"/>
              <a:ext cx="1092994" cy="2639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" name="droppedImage.tiff"/>
            <p:cNvPicPr/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2434933" y="153327"/>
              <a:ext cx="1231265" cy="3698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" name="droppedImage.tiff"/>
            <p:cNvPicPr/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4028927" y="794162"/>
              <a:ext cx="796495" cy="6090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4" name="droppedImage.tiff"/>
            <p:cNvPicPr/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5184899" y="154781"/>
              <a:ext cx="1249363" cy="411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5" name="droppedImage.tiff"/>
            <p:cNvPicPr/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5262707" y="823468"/>
              <a:ext cx="1077610" cy="4997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6" name="droppedImage.tiff"/>
            <p:cNvPicPr/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62082" y="1021097"/>
              <a:ext cx="2123984" cy="3123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7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</p:spPr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10482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What’s Bamboo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944468"/>
            <a:ext cx="7848872" cy="4076820"/>
          </a:xfrm>
        </p:spPr>
        <p:txBody>
          <a:bodyPr/>
          <a:lstStyle/>
          <a:p>
            <a:r>
              <a:rPr lang="en-US" altLang="zh-TW" sz="2100" dirty="0"/>
              <a:t>CI(Continuous integration)</a:t>
            </a:r>
            <a:r>
              <a:rPr lang="zh-TW" altLang="en-US" sz="2100" dirty="0">
                <a:latin typeface="細明體" panose="02020509000000000000" pitchFamily="49" charset="-120"/>
                <a:ea typeface="細明體" panose="02020509000000000000" pitchFamily="49" charset="-120"/>
              </a:rPr>
              <a:t>沒有自動化編譯與測試能力等於白談</a:t>
            </a:r>
            <a:r>
              <a:rPr lang="en-US" altLang="zh-TW" sz="2100" dirty="0">
                <a:latin typeface="細明體" panose="02020509000000000000" pitchFamily="49" charset="-120"/>
                <a:ea typeface="細明體" panose="02020509000000000000" pitchFamily="49" charset="-120"/>
              </a:rPr>
              <a:t>.</a:t>
            </a:r>
          </a:p>
          <a:p>
            <a:r>
              <a:rPr lang="zh-TW" altLang="en-US" sz="2100" dirty="0">
                <a:latin typeface="細明體" panose="02020509000000000000" pitchFamily="49" charset="-120"/>
                <a:ea typeface="細明體" panose="02020509000000000000" pitchFamily="49" charset="-120"/>
              </a:rPr>
              <a:t>依據您制定的</a:t>
            </a:r>
            <a:r>
              <a:rPr lang="en-US" altLang="zh-TW" sz="2100" dirty="0">
                <a:latin typeface="細明體" panose="02020509000000000000" pitchFamily="49" charset="-120"/>
                <a:ea typeface="細明體" panose="02020509000000000000" pitchFamily="49" charset="-120"/>
              </a:rPr>
              <a:t>Plan,</a:t>
            </a:r>
            <a:r>
              <a:rPr lang="zh-TW" altLang="en-US" sz="2100" dirty="0">
                <a:latin typeface="細明體" panose="02020509000000000000" pitchFamily="49" charset="-120"/>
                <a:ea typeface="細明體" panose="02020509000000000000" pitchFamily="49" charset="-120"/>
              </a:rPr>
              <a:t>平行化的自動執行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861698"/>
            <a:ext cx="5836616" cy="3462632"/>
          </a:xfrm>
          <a:prstGeom prst="rect">
            <a:avLst/>
          </a:prstGeom>
        </p:spPr>
      </p:pic>
      <p:sp>
        <p:nvSpPr>
          <p:cNvPr id="7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</p:spPr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31738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Bamboo Overview</a:t>
            </a:r>
            <a:endParaRPr lang="zh-TW" altLang="en-US" b="1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85" y="2804640"/>
            <a:ext cx="610309" cy="5849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79" y="3376677"/>
            <a:ext cx="610309" cy="5849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17" y="5092788"/>
            <a:ext cx="610309" cy="5849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87" y="3948714"/>
            <a:ext cx="610309" cy="5849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87" y="4520751"/>
            <a:ext cx="610309" cy="5849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717" y="3797644"/>
            <a:ext cx="1330299" cy="868887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084" y="2795866"/>
            <a:ext cx="1724624" cy="460891"/>
          </a:xfrm>
          <a:prstGeom prst="rect">
            <a:avLst/>
          </a:prstGeom>
        </p:spPr>
      </p:pic>
      <p:sp>
        <p:nvSpPr>
          <p:cNvPr id="17" name="圓角矩形 16"/>
          <p:cNvSpPr/>
          <p:nvPr/>
        </p:nvSpPr>
        <p:spPr>
          <a:xfrm>
            <a:off x="457200" y="2681690"/>
            <a:ext cx="850687" cy="3115749"/>
          </a:xfrm>
          <a:prstGeom prst="roundRect">
            <a:avLst/>
          </a:prstGeom>
          <a:solidFill>
            <a:schemeClr val="accent1">
              <a:alpha val="15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273430" y="207866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Developer</a:t>
            </a:r>
            <a:endParaRPr lang="zh-TW" altLang="en-US" dirty="0"/>
          </a:p>
        </p:txBody>
      </p:sp>
      <p:cxnSp>
        <p:nvCxnSpPr>
          <p:cNvPr id="20" name="直線單箭頭接點 19"/>
          <p:cNvCxnSpPr/>
          <p:nvPr/>
        </p:nvCxnSpPr>
        <p:spPr>
          <a:xfrm>
            <a:off x="1382826" y="3978370"/>
            <a:ext cx="1741374" cy="5781"/>
          </a:xfrm>
          <a:prstGeom prst="straightConnector1">
            <a:avLst/>
          </a:prstGeom>
          <a:ln w="2540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2395394" y="343578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Commit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376736" y="3161794"/>
            <a:ext cx="1800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 smtClean="0"/>
              <a:t>平行編譯與測試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Build Script</a:t>
            </a:r>
          </a:p>
          <a:p>
            <a:pPr algn="ctr"/>
            <a:r>
              <a:rPr lang="en-US" altLang="zh-TW" dirty="0" smtClean="0"/>
              <a:t>Test Suites</a:t>
            </a:r>
            <a:endParaRPr lang="zh-TW" altLang="en-US" dirty="0"/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489" y="4456604"/>
            <a:ext cx="1019739" cy="913116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657" y="4540944"/>
            <a:ext cx="1107962" cy="837227"/>
          </a:xfrm>
          <a:prstGeom prst="rect">
            <a:avLst/>
          </a:prstGeom>
        </p:spPr>
      </p:pic>
      <p:cxnSp>
        <p:nvCxnSpPr>
          <p:cNvPr id="27" name="肘形接點 26"/>
          <p:cNvCxnSpPr>
            <a:endCxn id="24" idx="0"/>
          </p:cNvCxnSpPr>
          <p:nvPr/>
        </p:nvCxnSpPr>
        <p:spPr>
          <a:xfrm rot="5400000">
            <a:off x="5658282" y="3924413"/>
            <a:ext cx="584273" cy="480115"/>
          </a:xfrm>
          <a:prstGeom prst="bent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肘形接點 28"/>
          <p:cNvCxnSpPr/>
          <p:nvPr/>
        </p:nvCxnSpPr>
        <p:spPr>
          <a:xfrm rot="16200000" flipH="1">
            <a:off x="6155499" y="3907307"/>
            <a:ext cx="653687" cy="583736"/>
          </a:xfrm>
          <a:prstGeom prst="bentConnector3">
            <a:avLst>
              <a:gd name="adj1" fmla="val 4475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圓角矩形 30"/>
          <p:cNvSpPr/>
          <p:nvPr/>
        </p:nvSpPr>
        <p:spPr>
          <a:xfrm>
            <a:off x="5180034" y="2600909"/>
            <a:ext cx="2127701" cy="3196530"/>
          </a:xfrm>
          <a:prstGeom prst="roundRect">
            <a:avLst/>
          </a:prstGeom>
          <a:solidFill>
            <a:srgbClr val="00B050">
              <a:alpha val="15000"/>
            </a:srgbClr>
          </a:solidFill>
          <a:ln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3" name="直線單箭頭接點 32"/>
          <p:cNvCxnSpPr/>
          <p:nvPr/>
        </p:nvCxnSpPr>
        <p:spPr>
          <a:xfrm>
            <a:off x="3851920" y="3978370"/>
            <a:ext cx="1324917" cy="0"/>
          </a:xfrm>
          <a:prstGeom prst="straightConnector1">
            <a:avLst/>
          </a:prstGeom>
          <a:ln w="2540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5842247" y="231235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CI Server</a:t>
            </a:r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3896532" y="3428067"/>
            <a:ext cx="102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Triggers</a:t>
            </a:r>
            <a:endParaRPr lang="zh-TW" altLang="en-US" dirty="0"/>
          </a:p>
        </p:txBody>
      </p:sp>
      <p:sp>
        <p:nvSpPr>
          <p:cNvPr id="37" name="直線圖說文字 2 36"/>
          <p:cNvSpPr/>
          <p:nvPr/>
        </p:nvSpPr>
        <p:spPr>
          <a:xfrm>
            <a:off x="2397958" y="4887661"/>
            <a:ext cx="1954381" cy="1487242"/>
          </a:xfrm>
          <a:prstGeom prst="borderCallout2">
            <a:avLst>
              <a:gd name="adj1" fmla="val 31397"/>
              <a:gd name="adj2" fmla="val 102946"/>
              <a:gd name="adj3" fmla="val 10967"/>
              <a:gd name="adj4" fmla="val 114882"/>
              <a:gd name="adj5" fmla="val -62296"/>
              <a:gd name="adj6" fmla="val 99992"/>
            </a:avLst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By Schedule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By commit detected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By Repository branch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38" name="圖片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7497" y="2395537"/>
            <a:ext cx="1148627" cy="547223"/>
          </a:xfrm>
          <a:prstGeom prst="rect">
            <a:avLst/>
          </a:prstGeom>
        </p:spPr>
      </p:pic>
      <p:cxnSp>
        <p:nvCxnSpPr>
          <p:cNvPr id="40" name="肘形接點 39"/>
          <p:cNvCxnSpPr/>
          <p:nvPr/>
        </p:nvCxnSpPr>
        <p:spPr>
          <a:xfrm rot="10800000" flipV="1">
            <a:off x="1426874" y="2643719"/>
            <a:ext cx="1599838" cy="613037"/>
          </a:xfrm>
          <a:prstGeom prst="bentConnector3">
            <a:avLst/>
          </a:prstGeom>
          <a:ln w="25400">
            <a:solidFill>
              <a:schemeClr val="accent3">
                <a:lumMod val="50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/>
          <p:cNvSpPr txBox="1"/>
          <p:nvPr/>
        </p:nvSpPr>
        <p:spPr>
          <a:xfrm>
            <a:off x="5197993" y="1971902"/>
            <a:ext cx="2181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B050"/>
                </a:solidFill>
              </a:rPr>
              <a:t>Build &amp; Test Result </a:t>
            </a:r>
            <a:endParaRPr lang="zh-TW" altLang="en-US" dirty="0">
              <a:solidFill>
                <a:srgbClr val="00B050"/>
              </a:solidFill>
            </a:endParaRPr>
          </a:p>
        </p:txBody>
      </p:sp>
      <p:cxnSp>
        <p:nvCxnSpPr>
          <p:cNvPr id="44" name="肘形接點 43"/>
          <p:cNvCxnSpPr>
            <a:stCxn id="31" idx="3"/>
            <a:endCxn id="38" idx="3"/>
          </p:cNvCxnSpPr>
          <p:nvPr/>
        </p:nvCxnSpPr>
        <p:spPr>
          <a:xfrm flipH="1" flipV="1">
            <a:off x="4186124" y="2669149"/>
            <a:ext cx="3121611" cy="1530025"/>
          </a:xfrm>
          <a:prstGeom prst="bentConnector5">
            <a:avLst>
              <a:gd name="adj1" fmla="val -21676"/>
              <a:gd name="adj2" fmla="val 165074"/>
              <a:gd name="adj3" fmla="val 84080"/>
            </a:avLst>
          </a:prstGeom>
          <a:ln w="25400">
            <a:solidFill>
              <a:srgbClr val="00B05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字方塊 48"/>
          <p:cNvSpPr txBox="1"/>
          <p:nvPr/>
        </p:nvSpPr>
        <p:spPr>
          <a:xfrm>
            <a:off x="3269064" y="209843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</a:rPr>
              <a:t>Issue</a:t>
            </a:r>
            <a:endParaRPr lang="zh-TW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</p:spPr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1136376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Parallel Compile &amp; Run Test </a:t>
            </a:r>
            <a:endParaRPr lang="zh-TW" altLang="en-US" b="1" dirty="0"/>
          </a:p>
        </p:txBody>
      </p:sp>
      <p:pic>
        <p:nvPicPr>
          <p:cNvPr id="1026" name="Picture 2" descr="https://confluence.atlassian.com/download/attachments/289277285/BambooPlanAnatomy.png?version=1&amp;modificationDate=1359074967455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24935"/>
            <a:ext cx="7271248" cy="463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</p:spPr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2957850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Get fast feedback</a:t>
            </a:r>
            <a:endParaRPr lang="zh-TW" altLang="en-US" b="1" dirty="0"/>
          </a:p>
        </p:txBody>
      </p:sp>
      <p:pic>
        <p:nvPicPr>
          <p:cNvPr id="2050" name="Picture 2" descr="Bamboo for continuous deliv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00" y="1988840"/>
            <a:ext cx="839654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</p:spPr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3479298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Painless CI on </a:t>
            </a:r>
            <a:r>
              <a:rPr lang="en-US" altLang="zh-TW" b="1" dirty="0" err="1"/>
              <a:t>dev</a:t>
            </a:r>
            <a:r>
              <a:rPr lang="en-US" altLang="zh-TW" b="1" dirty="0"/>
              <a:t> branches</a:t>
            </a:r>
            <a:endParaRPr lang="zh-TW" altLang="en-US" b="1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88840"/>
            <a:ext cx="7785889" cy="3672408"/>
          </a:xfrm>
          <a:prstGeom prst="rect">
            <a:avLst/>
          </a:prstGeom>
        </p:spPr>
      </p:pic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</p:spPr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1741354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Plan, track, build, deliver</a:t>
            </a:r>
            <a:endParaRPr lang="zh-TW" altLang="en-US" b="1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2" y="1988840"/>
            <a:ext cx="8396548" cy="3960440"/>
          </a:xfrm>
          <a:prstGeom prst="rect">
            <a:avLst/>
          </a:prstGeom>
        </p:spPr>
      </p:pic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</p:spPr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912373899"/>
      </p:ext>
    </p:extLst>
  </p:cSld>
  <p:clrMapOvr>
    <a:masterClrMapping/>
  </p:clrMapOvr>
</p:sld>
</file>

<file path=ppt/theme/theme1.xml><?xml version="1.0" encoding="utf-8"?>
<a:theme xmlns:a="http://schemas.openxmlformats.org/drawingml/2006/main" name="基本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114</Template>
  <TotalTime>2845</TotalTime>
  <Words>158</Words>
  <Application>Microsoft Office PowerPoint</Application>
  <PresentationFormat>如螢幕大小 (4:3)</PresentationFormat>
  <Paragraphs>51</Paragraphs>
  <Slides>12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2" baseType="lpstr">
      <vt:lpstr>Circular Pro Bold</vt:lpstr>
      <vt:lpstr>Circular Pro Book</vt:lpstr>
      <vt:lpstr>MS PGothic</vt:lpstr>
      <vt:lpstr>細明體</vt:lpstr>
      <vt:lpstr>微軟正黑體</vt:lpstr>
      <vt:lpstr>新細明體</vt:lpstr>
      <vt:lpstr>Arial</vt:lpstr>
      <vt:lpstr>Calibri</vt:lpstr>
      <vt:lpstr>Helvetica</vt:lpstr>
      <vt:lpstr>基本</vt:lpstr>
      <vt:lpstr>PowerPoint 簡報</vt:lpstr>
      <vt:lpstr>PowerPoint 簡報</vt:lpstr>
      <vt:lpstr>Who use the JIRA</vt:lpstr>
      <vt:lpstr>What’s Bamboo</vt:lpstr>
      <vt:lpstr>Bamboo Overview</vt:lpstr>
      <vt:lpstr>Parallel Compile &amp; Run Test </vt:lpstr>
      <vt:lpstr>Get fast feedback</vt:lpstr>
      <vt:lpstr>Painless CI on dev branches</vt:lpstr>
      <vt:lpstr>Plan, track, build, deliver</vt:lpstr>
      <vt:lpstr>Run tests in parallel</vt:lpstr>
      <vt:lpstr>Q&amp;A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Leon</dc:creator>
  <cp:lastModifiedBy>Vic</cp:lastModifiedBy>
  <cp:revision>157</cp:revision>
  <dcterms:created xsi:type="dcterms:W3CDTF">2012-08-21T16:10:26Z</dcterms:created>
  <dcterms:modified xsi:type="dcterms:W3CDTF">2017-08-30T10:02:54Z</dcterms:modified>
</cp:coreProperties>
</file>